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65" r:id="rId5"/>
    <p:sldId id="261" r:id="rId6"/>
    <p:sldId id="273" r:id="rId7"/>
    <p:sldId id="267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13438-C751-FCFD-DC5C-9065995A9DA7}" v="171" dt="2022-03-29T01:25:21.253"/>
    <p1510:client id="{0CCF7AD2-E5E8-DB89-ED18-52B7CD0DFEDB}" v="166" dt="2022-04-09T16:37:08.024"/>
    <p1510:client id="{2C97ED5C-972B-766E-0E9C-853F0E105BF5}" v="76" dt="2022-04-12T17:21:17.041"/>
    <p1510:client id="{32E57FEF-6566-EFC3-6BE5-BB4B14CBDED8}" v="1" dt="2022-04-21T17:56:14.184"/>
    <p1510:client id="{51A94552-59BA-ABFB-72C5-9A88FD05A041}" v="275" dt="2022-07-19T19:35:07.281"/>
    <p1510:client id="{58E25258-1B50-3CDD-AFB4-5941A0BC8260}" v="1" dt="2022-04-09T20:38:17.291"/>
    <p1510:client id="{5A043CF8-DFC6-E95F-B8FD-2C8C965926D7}" v="3" dt="2022-03-29T14:26:29.115"/>
    <p1510:client id="{75B908E7-7421-874E-BB0C-D82DC8666AF4}" v="51" dt="2022-04-13T06:31:32.294"/>
    <p1510:client id="{76189B4E-480B-4632-5B2B-0B6474E6E719}" v="251" dt="2022-07-23T04:33:20.213"/>
    <p1510:client id="{7BF48C70-95A5-485A-38C8-D2082A97F910}" v="6" dt="2022-03-29T01:22:58.616"/>
    <p1510:client id="{84D86533-0C49-B765-F4DB-10580CF1200C}" v="862" dt="2022-07-21T06:07:34.032"/>
    <p1510:client id="{84F4154F-6916-0B00-AB9B-5C1EF8DCD18C}" v="10" dt="2022-03-30T20:25:29.446"/>
    <p1510:client id="{8FA4A95F-B2E6-42F0-816B-119F7105D94E}" v="5" dt="2022-03-23T20:27:50.591"/>
    <p1510:client id="{C9302368-1801-8C50-B5AC-28095ECA9B15}" v="36" dt="2022-03-29T14:20:39.440"/>
    <p1510:client id="{CE8BCD9F-3B13-1901-69B3-C882A7777DD2}" v="956" dt="2022-03-30T22:24:25.289"/>
    <p1510:client id="{F7474D73-AE4E-38B6-30BB-46A94F5751F7}" v="9" dt="2022-03-29T01:32:41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571DD-38AB-4000-B355-BDB8E93EFF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290C0D9-8648-48BC-830B-CC157D7F1295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Focusing too much on unnecessary details can complicate the process of problem solving.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7F524FDE-E13C-4249-B2FC-1080495D3AAF}" type="parTrans" cxnId="{E5F1A151-9475-4B75-B86A-AE8B651E2107}">
      <dgm:prSet/>
      <dgm:spPr/>
      <dgm:t>
        <a:bodyPr/>
        <a:lstStyle/>
        <a:p>
          <a:endParaRPr lang="en-US"/>
        </a:p>
      </dgm:t>
    </dgm:pt>
    <dgm:pt modelId="{414986A4-EEA1-4E63-B4AB-4AE3616D1449}" type="sibTrans" cxnId="{E5F1A151-9475-4B75-B86A-AE8B651E2107}">
      <dgm:prSet/>
      <dgm:spPr/>
      <dgm:t>
        <a:bodyPr/>
        <a:lstStyle/>
        <a:p>
          <a:endParaRPr lang="en-US"/>
        </a:p>
      </dgm:t>
    </dgm:pt>
    <dgm:pt modelId="{D0BEE6DE-7676-455B-B10D-CEF712EE02C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The motivation behind abstraction is hiding details, to increase focus on important aspects of the problem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5532AA85-1B42-45BE-B3B6-6781AA4E2A79}" type="parTrans" cxnId="{D0E83B80-B09B-4A5F-8D1E-7F98E6D214C6}">
      <dgm:prSet/>
      <dgm:spPr/>
      <dgm:t>
        <a:bodyPr/>
        <a:lstStyle/>
        <a:p>
          <a:endParaRPr lang="en-US"/>
        </a:p>
      </dgm:t>
    </dgm:pt>
    <dgm:pt modelId="{3592AF29-2D5A-428A-B105-A51351002B39}" type="sibTrans" cxnId="{D0E83B80-B09B-4A5F-8D1E-7F98E6D214C6}">
      <dgm:prSet/>
      <dgm:spPr/>
      <dgm:t>
        <a:bodyPr/>
        <a:lstStyle/>
        <a:p>
          <a:endParaRPr lang="en-US"/>
        </a:p>
      </dgm:t>
    </dgm:pt>
    <dgm:pt modelId="{C854B5EB-8A2B-4684-8238-BF5B454138C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When learning how to drive a car, do you need to learn how to accelerate and stop the car or how the internal parts of the car work </a:t>
          </a:r>
          <a:r>
            <a:rPr lang="en-US" dirty="0">
              <a:latin typeface="Calibri Light" panose="020F0302020204030204"/>
            </a:rPr>
            <a:t>(</a:t>
          </a:r>
          <a:r>
            <a:rPr lang="en-US" dirty="0"/>
            <a:t>like how the coolant flushes into the radiator to maintain car temperature</a:t>
          </a:r>
          <a:r>
            <a:rPr lang="en-US" dirty="0">
              <a:latin typeface="Calibri Light" panose="020F0302020204030204"/>
            </a:rPr>
            <a:t>)? </a:t>
          </a:r>
          <a:endParaRPr lang="en-US" dirty="0"/>
        </a:p>
      </dgm:t>
    </dgm:pt>
    <dgm:pt modelId="{BD509C34-FBB3-41AD-960E-BE0021810C05}" type="parTrans" cxnId="{0F8CC051-144A-4E87-A58D-83DD7155C11B}">
      <dgm:prSet/>
      <dgm:spPr/>
      <dgm:t>
        <a:bodyPr/>
        <a:lstStyle/>
        <a:p>
          <a:endParaRPr lang="en-US"/>
        </a:p>
      </dgm:t>
    </dgm:pt>
    <dgm:pt modelId="{54D7652A-2BE2-4AEB-8586-CF6D6F22E389}" type="sibTrans" cxnId="{0F8CC051-144A-4E87-A58D-83DD7155C11B}">
      <dgm:prSet/>
      <dgm:spPr/>
      <dgm:t>
        <a:bodyPr/>
        <a:lstStyle/>
        <a:p>
          <a:endParaRPr lang="en-US"/>
        </a:p>
      </dgm:t>
    </dgm:pt>
    <dgm:pt modelId="{B419AD15-D276-4C0E-813D-88672EFC1C55}" type="pres">
      <dgm:prSet presAssocID="{5A3571DD-38AB-4000-B355-BDB8E93EFF23}" presName="root" presStyleCnt="0">
        <dgm:presLayoutVars>
          <dgm:dir/>
          <dgm:resizeHandles val="exact"/>
        </dgm:presLayoutVars>
      </dgm:prSet>
      <dgm:spPr/>
    </dgm:pt>
    <dgm:pt modelId="{C6E220B5-5FF6-47BA-9A35-04B67D3C52D1}" type="pres">
      <dgm:prSet presAssocID="{A290C0D9-8648-48BC-830B-CC157D7F1295}" presName="compNode" presStyleCnt="0"/>
      <dgm:spPr/>
    </dgm:pt>
    <dgm:pt modelId="{FC48B75E-4B94-4C6D-A8AC-7BD1A745E7F5}" type="pres">
      <dgm:prSet presAssocID="{A290C0D9-8648-48BC-830B-CC157D7F1295}" presName="bgRect" presStyleLbl="bgShp" presStyleIdx="0" presStyleCnt="3"/>
      <dgm:spPr/>
    </dgm:pt>
    <dgm:pt modelId="{D95FD67C-668A-400A-8AB7-43D12C5639E6}" type="pres">
      <dgm:prSet presAssocID="{A290C0D9-8648-48BC-830B-CC157D7F12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5E580BC-3322-49FC-AD74-ADF5D9523D53}" type="pres">
      <dgm:prSet presAssocID="{A290C0D9-8648-48BC-830B-CC157D7F1295}" presName="spaceRect" presStyleCnt="0"/>
      <dgm:spPr/>
    </dgm:pt>
    <dgm:pt modelId="{76898E74-E2F2-474B-BC66-59838A65DE5A}" type="pres">
      <dgm:prSet presAssocID="{A290C0D9-8648-48BC-830B-CC157D7F1295}" presName="parTx" presStyleLbl="revTx" presStyleIdx="0" presStyleCnt="3">
        <dgm:presLayoutVars>
          <dgm:chMax val="0"/>
          <dgm:chPref val="0"/>
        </dgm:presLayoutVars>
      </dgm:prSet>
      <dgm:spPr/>
    </dgm:pt>
    <dgm:pt modelId="{088B3284-B50E-4DC5-A0A8-6680653B6A75}" type="pres">
      <dgm:prSet presAssocID="{414986A4-EEA1-4E63-B4AB-4AE3616D1449}" presName="sibTrans" presStyleCnt="0"/>
      <dgm:spPr/>
    </dgm:pt>
    <dgm:pt modelId="{D25EAFEE-6D5A-4CC5-8FD4-037F007704D3}" type="pres">
      <dgm:prSet presAssocID="{D0BEE6DE-7676-455B-B10D-CEF712EE02CA}" presName="compNode" presStyleCnt="0"/>
      <dgm:spPr/>
    </dgm:pt>
    <dgm:pt modelId="{790E92E5-72DC-4780-AF83-010333499893}" type="pres">
      <dgm:prSet presAssocID="{D0BEE6DE-7676-455B-B10D-CEF712EE02CA}" presName="bgRect" presStyleLbl="bgShp" presStyleIdx="1" presStyleCnt="3"/>
      <dgm:spPr/>
    </dgm:pt>
    <dgm:pt modelId="{D054AB9D-4F4F-45F3-99D2-303C462358CE}" type="pres">
      <dgm:prSet presAssocID="{D0BEE6DE-7676-455B-B10D-CEF712EE02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8FE565EB-72EF-497F-81FD-8C37E8AF9E73}" type="pres">
      <dgm:prSet presAssocID="{D0BEE6DE-7676-455B-B10D-CEF712EE02CA}" presName="spaceRect" presStyleCnt="0"/>
      <dgm:spPr/>
    </dgm:pt>
    <dgm:pt modelId="{4CEDC75E-5424-4140-8BD3-9F7BA363EA46}" type="pres">
      <dgm:prSet presAssocID="{D0BEE6DE-7676-455B-B10D-CEF712EE02CA}" presName="parTx" presStyleLbl="revTx" presStyleIdx="1" presStyleCnt="3">
        <dgm:presLayoutVars>
          <dgm:chMax val="0"/>
          <dgm:chPref val="0"/>
        </dgm:presLayoutVars>
      </dgm:prSet>
      <dgm:spPr/>
    </dgm:pt>
    <dgm:pt modelId="{DC2F0EB9-5C8B-4A97-AE3A-50DC5956CC18}" type="pres">
      <dgm:prSet presAssocID="{3592AF29-2D5A-428A-B105-A51351002B39}" presName="sibTrans" presStyleCnt="0"/>
      <dgm:spPr/>
    </dgm:pt>
    <dgm:pt modelId="{55CEA7FB-4D2E-4F01-99FC-9DEC6872BE7E}" type="pres">
      <dgm:prSet presAssocID="{C854B5EB-8A2B-4684-8238-BF5B454138CD}" presName="compNode" presStyleCnt="0"/>
      <dgm:spPr/>
    </dgm:pt>
    <dgm:pt modelId="{ADF12FC4-076B-40B5-B7AC-41600B7BEA93}" type="pres">
      <dgm:prSet presAssocID="{C854B5EB-8A2B-4684-8238-BF5B454138CD}" presName="bgRect" presStyleLbl="bgShp" presStyleIdx="2" presStyleCnt="3"/>
      <dgm:spPr/>
    </dgm:pt>
    <dgm:pt modelId="{376CEC72-D437-4A35-A316-5B7A97971C10}" type="pres">
      <dgm:prSet presAssocID="{C854B5EB-8A2B-4684-8238-BF5B454138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E3FBCDAE-1D53-4FC6-98FE-E664E5AB4543}" type="pres">
      <dgm:prSet presAssocID="{C854B5EB-8A2B-4684-8238-BF5B454138CD}" presName="spaceRect" presStyleCnt="0"/>
      <dgm:spPr/>
    </dgm:pt>
    <dgm:pt modelId="{341A2559-7FC4-443E-AD32-53AC276BC0FA}" type="pres">
      <dgm:prSet presAssocID="{C854B5EB-8A2B-4684-8238-BF5B454138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93DF06-7110-4051-A96C-35BB818EB4E6}" type="presOf" srcId="{D0BEE6DE-7676-455B-B10D-CEF712EE02CA}" destId="{4CEDC75E-5424-4140-8BD3-9F7BA363EA46}" srcOrd="0" destOrd="0" presId="urn:microsoft.com/office/officeart/2018/2/layout/IconVerticalSolidList"/>
    <dgm:cxn modelId="{A562B607-EB0E-4F87-AC89-8B63E42E7495}" type="presOf" srcId="{C854B5EB-8A2B-4684-8238-BF5B454138CD}" destId="{341A2559-7FC4-443E-AD32-53AC276BC0FA}" srcOrd="0" destOrd="0" presId="urn:microsoft.com/office/officeart/2018/2/layout/IconVerticalSolidList"/>
    <dgm:cxn modelId="{E5F1A151-9475-4B75-B86A-AE8B651E2107}" srcId="{5A3571DD-38AB-4000-B355-BDB8E93EFF23}" destId="{A290C0D9-8648-48BC-830B-CC157D7F1295}" srcOrd="0" destOrd="0" parTransId="{7F524FDE-E13C-4249-B2FC-1080495D3AAF}" sibTransId="{414986A4-EEA1-4E63-B4AB-4AE3616D1449}"/>
    <dgm:cxn modelId="{0F8CC051-144A-4E87-A58D-83DD7155C11B}" srcId="{5A3571DD-38AB-4000-B355-BDB8E93EFF23}" destId="{C854B5EB-8A2B-4684-8238-BF5B454138CD}" srcOrd="2" destOrd="0" parTransId="{BD509C34-FBB3-41AD-960E-BE0021810C05}" sibTransId="{54D7652A-2BE2-4AEB-8586-CF6D6F22E389}"/>
    <dgm:cxn modelId="{D0E83B80-B09B-4A5F-8D1E-7F98E6D214C6}" srcId="{5A3571DD-38AB-4000-B355-BDB8E93EFF23}" destId="{D0BEE6DE-7676-455B-B10D-CEF712EE02CA}" srcOrd="1" destOrd="0" parTransId="{5532AA85-1B42-45BE-B3B6-6781AA4E2A79}" sibTransId="{3592AF29-2D5A-428A-B105-A51351002B39}"/>
    <dgm:cxn modelId="{A5D265CA-7EC2-4C4F-980D-99525208C1BC}" type="presOf" srcId="{5A3571DD-38AB-4000-B355-BDB8E93EFF23}" destId="{B419AD15-D276-4C0E-813D-88672EFC1C55}" srcOrd="0" destOrd="0" presId="urn:microsoft.com/office/officeart/2018/2/layout/IconVerticalSolidList"/>
    <dgm:cxn modelId="{E0464AFA-72C3-45D0-808E-9E81177670C7}" type="presOf" srcId="{A290C0D9-8648-48BC-830B-CC157D7F1295}" destId="{76898E74-E2F2-474B-BC66-59838A65DE5A}" srcOrd="0" destOrd="0" presId="urn:microsoft.com/office/officeart/2018/2/layout/IconVerticalSolidList"/>
    <dgm:cxn modelId="{DF888122-B770-48F2-B5C6-0A7B772FB673}" type="presParOf" srcId="{B419AD15-D276-4C0E-813D-88672EFC1C55}" destId="{C6E220B5-5FF6-47BA-9A35-04B67D3C52D1}" srcOrd="0" destOrd="0" presId="urn:microsoft.com/office/officeart/2018/2/layout/IconVerticalSolidList"/>
    <dgm:cxn modelId="{CE6FE7D2-4ADA-47BC-BD7E-1B2C08739FCE}" type="presParOf" srcId="{C6E220B5-5FF6-47BA-9A35-04B67D3C52D1}" destId="{FC48B75E-4B94-4C6D-A8AC-7BD1A745E7F5}" srcOrd="0" destOrd="0" presId="urn:microsoft.com/office/officeart/2018/2/layout/IconVerticalSolidList"/>
    <dgm:cxn modelId="{ECC27BCC-D530-4F11-806E-6D01E585A092}" type="presParOf" srcId="{C6E220B5-5FF6-47BA-9A35-04B67D3C52D1}" destId="{D95FD67C-668A-400A-8AB7-43D12C5639E6}" srcOrd="1" destOrd="0" presId="urn:microsoft.com/office/officeart/2018/2/layout/IconVerticalSolidList"/>
    <dgm:cxn modelId="{010D634A-E07F-40C6-8A83-1A0D942FD2BE}" type="presParOf" srcId="{C6E220B5-5FF6-47BA-9A35-04B67D3C52D1}" destId="{45E580BC-3322-49FC-AD74-ADF5D9523D53}" srcOrd="2" destOrd="0" presId="urn:microsoft.com/office/officeart/2018/2/layout/IconVerticalSolidList"/>
    <dgm:cxn modelId="{5D7798F5-752C-4696-9416-127E30D9434D}" type="presParOf" srcId="{C6E220B5-5FF6-47BA-9A35-04B67D3C52D1}" destId="{76898E74-E2F2-474B-BC66-59838A65DE5A}" srcOrd="3" destOrd="0" presId="urn:microsoft.com/office/officeart/2018/2/layout/IconVerticalSolidList"/>
    <dgm:cxn modelId="{6343EB1F-6966-4332-94E0-6E605D3EF698}" type="presParOf" srcId="{B419AD15-D276-4C0E-813D-88672EFC1C55}" destId="{088B3284-B50E-4DC5-A0A8-6680653B6A75}" srcOrd="1" destOrd="0" presId="urn:microsoft.com/office/officeart/2018/2/layout/IconVerticalSolidList"/>
    <dgm:cxn modelId="{15132532-AC41-4E61-B0C6-B94AF316A7FC}" type="presParOf" srcId="{B419AD15-D276-4C0E-813D-88672EFC1C55}" destId="{D25EAFEE-6D5A-4CC5-8FD4-037F007704D3}" srcOrd="2" destOrd="0" presId="urn:microsoft.com/office/officeart/2018/2/layout/IconVerticalSolidList"/>
    <dgm:cxn modelId="{8C573B97-0E53-41EA-8D0D-FA73C734DDD5}" type="presParOf" srcId="{D25EAFEE-6D5A-4CC5-8FD4-037F007704D3}" destId="{790E92E5-72DC-4780-AF83-010333499893}" srcOrd="0" destOrd="0" presId="urn:microsoft.com/office/officeart/2018/2/layout/IconVerticalSolidList"/>
    <dgm:cxn modelId="{C96F19E7-901B-4E6C-8E49-E49AEAA781EC}" type="presParOf" srcId="{D25EAFEE-6D5A-4CC5-8FD4-037F007704D3}" destId="{D054AB9D-4F4F-45F3-99D2-303C462358CE}" srcOrd="1" destOrd="0" presId="urn:microsoft.com/office/officeart/2018/2/layout/IconVerticalSolidList"/>
    <dgm:cxn modelId="{5877F89E-1ABA-4A6E-8953-7008FDD88918}" type="presParOf" srcId="{D25EAFEE-6D5A-4CC5-8FD4-037F007704D3}" destId="{8FE565EB-72EF-497F-81FD-8C37E8AF9E73}" srcOrd="2" destOrd="0" presId="urn:microsoft.com/office/officeart/2018/2/layout/IconVerticalSolidList"/>
    <dgm:cxn modelId="{13DE6AC8-2227-4EEF-BA5B-28984DC8C6E7}" type="presParOf" srcId="{D25EAFEE-6D5A-4CC5-8FD4-037F007704D3}" destId="{4CEDC75E-5424-4140-8BD3-9F7BA363EA46}" srcOrd="3" destOrd="0" presId="urn:microsoft.com/office/officeart/2018/2/layout/IconVerticalSolidList"/>
    <dgm:cxn modelId="{5B1E4C51-7BBA-484A-A391-D42A1578B9FB}" type="presParOf" srcId="{B419AD15-D276-4C0E-813D-88672EFC1C55}" destId="{DC2F0EB9-5C8B-4A97-AE3A-50DC5956CC18}" srcOrd="3" destOrd="0" presId="urn:microsoft.com/office/officeart/2018/2/layout/IconVerticalSolidList"/>
    <dgm:cxn modelId="{71A58916-2B53-497D-805F-C4AD969C1280}" type="presParOf" srcId="{B419AD15-D276-4C0E-813D-88672EFC1C55}" destId="{55CEA7FB-4D2E-4F01-99FC-9DEC6872BE7E}" srcOrd="4" destOrd="0" presId="urn:microsoft.com/office/officeart/2018/2/layout/IconVerticalSolidList"/>
    <dgm:cxn modelId="{FB930CE7-F3D2-4F0B-A038-8DD3C8402F31}" type="presParOf" srcId="{55CEA7FB-4D2E-4F01-99FC-9DEC6872BE7E}" destId="{ADF12FC4-076B-40B5-B7AC-41600B7BEA93}" srcOrd="0" destOrd="0" presId="urn:microsoft.com/office/officeart/2018/2/layout/IconVerticalSolidList"/>
    <dgm:cxn modelId="{9C3E3DA0-5F82-4ECC-983E-9027EC4A9401}" type="presParOf" srcId="{55CEA7FB-4D2E-4F01-99FC-9DEC6872BE7E}" destId="{376CEC72-D437-4A35-A316-5B7A97971C10}" srcOrd="1" destOrd="0" presId="urn:microsoft.com/office/officeart/2018/2/layout/IconVerticalSolidList"/>
    <dgm:cxn modelId="{DF61F347-CA2D-4797-937D-539CA03A6EF7}" type="presParOf" srcId="{55CEA7FB-4D2E-4F01-99FC-9DEC6872BE7E}" destId="{E3FBCDAE-1D53-4FC6-98FE-E664E5AB4543}" srcOrd="2" destOrd="0" presId="urn:microsoft.com/office/officeart/2018/2/layout/IconVerticalSolidList"/>
    <dgm:cxn modelId="{A9749A50-5EEC-4C48-AB39-6069C9E52F5E}" type="presParOf" srcId="{55CEA7FB-4D2E-4F01-99FC-9DEC6872BE7E}" destId="{341A2559-7FC4-443E-AD32-53AC276BC0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B75E-4B94-4C6D-A8AC-7BD1A745E7F5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FD67C-668A-400A-8AB7-43D12C5639E6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98E74-E2F2-474B-BC66-59838A65DE5A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Focusing too much on unnecessary details can complicate the process of problem solving.</a:t>
          </a:r>
          <a:r>
            <a:rPr lang="en-US" sz="2100" kern="1200" dirty="0">
              <a:latin typeface="Calibri Light" panose="020F0302020204030204"/>
            </a:rPr>
            <a:t> </a:t>
          </a:r>
          <a:endParaRPr lang="en-US" sz="2100" kern="1200" dirty="0"/>
        </a:p>
      </dsp:txBody>
      <dsp:txXfrm>
        <a:off x="1437631" y="531"/>
        <a:ext cx="9077968" cy="1244702"/>
      </dsp:txXfrm>
    </dsp:sp>
    <dsp:sp modelId="{790E92E5-72DC-4780-AF83-010333499893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B9D-4F4F-45F3-99D2-303C462358CE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DC75E-5424-4140-8BD3-9F7BA363EA46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motivation behind abstraction is hiding details, to increase focus on important aspects of the problem</a:t>
          </a:r>
          <a:r>
            <a:rPr lang="en-US" sz="2100" kern="1200" dirty="0">
              <a:latin typeface="Calibri Light" panose="020F0302020204030204"/>
            </a:rPr>
            <a:t> </a:t>
          </a:r>
          <a:endParaRPr lang="en-US" sz="2100" kern="1200" dirty="0"/>
        </a:p>
      </dsp:txBody>
      <dsp:txXfrm>
        <a:off x="1437631" y="1556410"/>
        <a:ext cx="9077968" cy="1244702"/>
      </dsp:txXfrm>
    </dsp:sp>
    <dsp:sp modelId="{ADF12FC4-076B-40B5-B7AC-41600B7BEA93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CEC72-D437-4A35-A316-5B7A97971C10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A2559-7FC4-443E-AD32-53AC276BC0FA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When learning how to drive a car, do you need to learn how to accelerate and stop the car or how the internal parts of the car work </a:t>
          </a:r>
          <a:r>
            <a:rPr lang="en-US" sz="2100" kern="1200" dirty="0">
              <a:latin typeface="Calibri Light" panose="020F0302020204030204"/>
            </a:rPr>
            <a:t>(</a:t>
          </a:r>
          <a:r>
            <a:rPr lang="en-US" sz="2100" kern="1200" dirty="0"/>
            <a:t>like how the coolant flushes into the radiator to maintain car temperature</a:t>
          </a:r>
          <a:r>
            <a:rPr lang="en-US" sz="2100" kern="1200" dirty="0">
              <a:latin typeface="Calibri Light" panose="020F0302020204030204"/>
            </a:rPr>
            <a:t>)? </a:t>
          </a:r>
          <a:endParaRPr lang="en-US" sz="2100" kern="1200" dirty="0"/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V-7Hy-PF2Q" TargetMode="External"/><Relationship Id="rId2" Type="http://schemas.openxmlformats.org/officeDocument/2006/relationships/hyperlink" Target="https://youtu.be/_OVWjMkGsN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youtu.be/QNCkD_VdJT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36846983/plot-a-map-path-waypoints-using-the-google-maps-api-and-play-the-rout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rlund.blogspot.com/2020/07/top-5-computer-science-colleges-in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]https/medium.com/@danieljyoo/levels-of-abstraction-a-key-concept-in-systems-design-7fdb33d288a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2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c 2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952023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cs typeface="Calibri Light"/>
              </a:rPr>
              <a:t>Abstraction </a:t>
            </a:r>
            <a:endParaRPr lang="en-US" b="1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83C65-E4D8-13BD-D036-166FFEF5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6" y="562881"/>
            <a:ext cx="9067794" cy="1461778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Additional Resources on Abstraction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A7BE-85DB-4C6F-015F-279B3551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6513298" cy="35362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ea typeface="+mn-lt"/>
                <a:cs typeface="+mn-lt"/>
                <a:hlinkClick r:id="rId2"/>
              </a:rPr>
              <a:t>https://youtu.be/_OVWjMkGsNY</a:t>
            </a:r>
            <a:r>
              <a:rPr lang="en-US" sz="2400">
                <a:ea typeface="+mn-lt"/>
                <a:cs typeface="+mn-lt"/>
              </a:rPr>
              <a:t> </a:t>
            </a:r>
          </a:p>
          <a:p>
            <a:r>
              <a:rPr lang="en-US" sz="2400">
                <a:ea typeface="+mn-lt"/>
                <a:cs typeface="+mn-lt"/>
                <a:hlinkClick r:id="rId3"/>
              </a:rPr>
              <a:t>https://youtu.be/jV-7Hy-PF2Q</a:t>
            </a:r>
            <a:r>
              <a:rPr lang="en-US" sz="2400">
                <a:ea typeface="+mn-lt"/>
                <a:cs typeface="+mn-lt"/>
              </a:rPr>
              <a:t> </a:t>
            </a:r>
          </a:p>
          <a:p>
            <a:r>
              <a:rPr lang="en-US" sz="2400">
                <a:ea typeface="+mn-lt"/>
                <a:cs typeface="+mn-lt"/>
                <a:hlinkClick r:id="rId4"/>
              </a:rPr>
              <a:t>https://youtu.be/QNCkD_VdJTQ</a:t>
            </a:r>
            <a:r>
              <a:rPr lang="en-US" sz="2400">
                <a:ea typeface="+mn-lt"/>
                <a:cs typeface="+mn-lt"/>
              </a:rPr>
              <a:t> </a:t>
            </a:r>
          </a:p>
        </p:txBody>
      </p:sp>
      <p:pic>
        <p:nvPicPr>
          <p:cNvPr id="4" name="Picture 4" descr="A picture containing indoor, red, orange, dark&#10;&#10;Description automatically generated">
            <a:extLst>
              <a:ext uri="{FF2B5EF4-FFF2-40B4-BE49-F238E27FC236}">
                <a16:creationId xmlns:a16="http://schemas.microsoft.com/office/drawing/2014/main" id="{F1F49BE8-C1BC-204E-4996-1A83EFD7A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5" r="5141" b="-1"/>
          <a:stretch/>
        </p:blipFill>
        <p:spPr>
          <a:xfrm>
            <a:off x="7305686" y="1665472"/>
            <a:ext cx="4424126" cy="3688695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348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CC7E0-0500-69D6-8801-162F59E4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Learning Objectives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C81F1-4870-260E-70C9-536F9ABD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1125" cy="4340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Definition of Abstraction </a:t>
            </a:r>
          </a:p>
          <a:p>
            <a:r>
              <a:rPr lang="en-US" dirty="0">
                <a:cs typeface="Calibri"/>
              </a:rPr>
              <a:t>Identifying the importance of Abstraction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Levels of Abstraction</a:t>
            </a:r>
            <a:endParaRPr lang="en-US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750647DC-54A8-DC99-9921-68500D8A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601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0A5E-8A8B-065B-621F-8DABBDCB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What is Abstraction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C421-2561-A75A-4480-29C7A24E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Abstraction is the process of identifying the most important characteristics of a problem and filtering out the rest of the information.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Abstraction creates a representation of the problem which makes it easier to solve. 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It is basically ignoring the minor details to get a look at the bigger picture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0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75B67-B0AF-1BB0-EE5A-993FB58E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b="1" dirty="0">
                <a:ea typeface="Calibri Light"/>
                <a:cs typeface="Calibri Light"/>
              </a:rPr>
              <a:t>Why is Abstraction Important? </a:t>
            </a:r>
            <a:endParaRPr lang="en-US" b="1">
              <a:cs typeface="Calibri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281E3E-D241-FAFA-16AA-00181292C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804099"/>
              </p:ext>
            </p:extLst>
          </p:nvPr>
        </p:nvGraphicFramePr>
        <p:xfrm>
          <a:off x="804582" y="1971090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88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Map&#10;&#10;Description automatically generated">
            <a:extLst>
              <a:ext uri="{FF2B5EF4-FFF2-40B4-BE49-F238E27FC236}">
                <a16:creationId xmlns:a16="http://schemas.microsoft.com/office/drawing/2014/main" id="{15F9688F-4A48-BFE8-8D2E-275F7E301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72" r="16584"/>
          <a:stretch/>
        </p:blipFill>
        <p:spPr>
          <a:xfrm>
            <a:off x="3564503" y="291363"/>
            <a:ext cx="8369760" cy="593350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5E966-69BB-AF68-A65F-8726901E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292287"/>
            <a:ext cx="6038915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Abstraction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02DF-3DD3-68A0-2E1F-A437B6B1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4" y="1741473"/>
            <a:ext cx="4838188" cy="374276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000" dirty="0">
                <a:ea typeface="+mn-lt"/>
                <a:cs typeface="+mn-lt"/>
              </a:rPr>
              <a:t>An example of abstraction we use in everyday life is maps. </a:t>
            </a:r>
            <a:endParaRPr lang="en-US"/>
          </a:p>
          <a:p>
            <a:r>
              <a:rPr lang="en-US" sz="2000" dirty="0">
                <a:ea typeface="+mn-lt"/>
                <a:cs typeface="+mn-lt"/>
              </a:rPr>
              <a:t>Maps show a simplified version of the world by leaving out unnecessary details (like where every individual tree or bench in a park is).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 They only keep the most relevant information that the map reader will need to navigate, such as roads and street names. </a:t>
            </a:r>
            <a:endParaRPr lang="en-US" dirty="0"/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Another example is electronic devices and remote or video game controllers. </a:t>
            </a:r>
            <a:endParaRPr lang="en-US"/>
          </a:p>
          <a:p>
            <a:r>
              <a:rPr lang="en-US" sz="2000" dirty="0">
                <a:ea typeface="+mn-lt"/>
                <a:cs typeface="+mn-lt"/>
              </a:rPr>
              <a:t>They hide the complex control mechanism underneath and only show the buttons to work with. </a:t>
            </a:r>
            <a:endParaRPr lang="en-US"/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F289E-EFF9-712E-B676-579789F364C3}"/>
              </a:ext>
            </a:extLst>
          </p:cNvPr>
          <p:cNvSpPr txBox="1"/>
          <p:nvPr/>
        </p:nvSpPr>
        <p:spPr>
          <a:xfrm>
            <a:off x="9870530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97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9F6F5-3263-DB3C-2A05-E79B0770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31" y="770699"/>
            <a:ext cx="6318619" cy="14673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Abstractions in Computer Science</a:t>
            </a:r>
            <a:endParaRPr lang="en-US" sz="3200" b="1">
              <a:cs typeface="Calibri Light"/>
            </a:endParaRPr>
          </a:p>
          <a:p>
            <a:endParaRPr lang="en-US" sz="37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493F-9D6E-0CEE-DCDE-70222C9DD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3" y="1998242"/>
            <a:ext cx="6084926" cy="35362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We use the concept of abstraction frequently in computer science such as in programming and software system development. 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An example of abstraction in programming is the application of objects and classes that hide complexities and only get input and generate the result.  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In software development, an example of abstraction could be web services that can be accessed by APIs without showing the internal process and complexities. </a:t>
            </a:r>
            <a:endParaRPr lang="en-US" dirty="0"/>
          </a:p>
        </p:txBody>
      </p:sp>
      <p:pic>
        <p:nvPicPr>
          <p:cNvPr id="6" name="Picture 6" descr="A picture containing text, indoor, computer&#10;&#10;Description automatically generated">
            <a:extLst>
              <a:ext uri="{FF2B5EF4-FFF2-40B4-BE49-F238E27FC236}">
                <a16:creationId xmlns:a16="http://schemas.microsoft.com/office/drawing/2014/main" id="{9AEFD7C8-76F5-0FA9-F4DB-3AD1A2417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2613" b="-2"/>
          <a:stretch/>
        </p:blipFill>
        <p:spPr>
          <a:xfrm>
            <a:off x="6703795" y="1389399"/>
            <a:ext cx="5024999" cy="4185659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58F89F-3911-B438-D9CB-080EDA39326C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68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FF4E0-B675-FEC7-0A44-78DE1B5E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969137" cy="1536192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Levels of Abstraction</a:t>
            </a:r>
            <a:endParaRPr lang="en-US" sz="5200" b="1" dirty="0">
              <a:cs typeface="Calibri Light" panose="020F0302020204030204"/>
            </a:endParaRPr>
          </a:p>
        </p:txBody>
      </p:sp>
      <p:sp>
        <p:nvSpPr>
          <p:cNvPr id="18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 descr="A picture containing athletic game&#10;&#10;Description automatically generated">
            <a:extLst>
              <a:ext uri="{FF2B5EF4-FFF2-40B4-BE49-F238E27FC236}">
                <a16:creationId xmlns:a16="http://schemas.microsoft.com/office/drawing/2014/main" id="{5E80E120-610C-4752-95B4-F03972952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5" r="752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EED70A-EDAF-5C35-C751-2A1677707837}"/>
              </a:ext>
            </a:extLst>
          </p:cNvPr>
          <p:cNvSpPr txBox="1"/>
          <p:nvPr/>
        </p:nvSpPr>
        <p:spPr>
          <a:xfrm>
            <a:off x="578224" y="3099547"/>
            <a:ext cx="6777316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We use abstraction to develop a new sematic level of the problem that can precisely be understood. </a:t>
            </a:r>
            <a:endParaRPr lang="en-US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The correct level of abstraction is important to ensure critical information is not filtered out. 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 sz="2400" dirty="0">
                <a:ea typeface="+mn-lt"/>
                <a:cs typeface="+mn-lt"/>
              </a:rPr>
              <a:t>The problems should not be vague in the interest of abstraction. </a:t>
            </a:r>
            <a:endParaRPr lang="en-US"/>
          </a:p>
          <a:p>
            <a:endParaRPr lang="en-US"/>
          </a:p>
          <a:p>
            <a:endParaRPr lang="en-US" sz="24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09A77-F771-9672-01A0-8463088A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63" y="349664"/>
            <a:ext cx="7179071" cy="1638377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cs typeface="Calibri Light"/>
              </a:rPr>
              <a:t>Abstraction Levels' Example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C1E5-B0E5-73A9-94DB-206B385CF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20" y="309689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dirty="0">
                <a:ea typeface="+mn-lt"/>
                <a:cs typeface="+mn-lt"/>
              </a:rPr>
              <a:t>If you were asked on a government form you would give your exact street address — or else! </a:t>
            </a:r>
            <a:endParaRPr lang="en-US" sz="1900">
              <a:cs typeface="Calibri" panose="020F0502020204030204"/>
            </a:endParaRPr>
          </a:p>
          <a:p>
            <a:r>
              <a:rPr lang="en-US" sz="1900" dirty="0">
                <a:ea typeface="+mn-lt"/>
                <a:cs typeface="+mn-lt"/>
              </a:rPr>
              <a:t>If you met someone at school, you might answer: </a:t>
            </a:r>
            <a:r>
              <a:rPr lang="en-US" sz="1900" i="1" dirty="0">
                <a:ea typeface="+mn-lt"/>
                <a:cs typeface="+mn-lt"/>
              </a:rPr>
              <a:t>I live in Marietta.</a:t>
            </a:r>
            <a:r>
              <a:rPr lang="en-US" sz="1900" dirty="0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sz="1900" dirty="0">
                <a:ea typeface="+mn-lt"/>
                <a:cs typeface="+mn-lt"/>
              </a:rPr>
              <a:t>If you were visiting another state? you would say, </a:t>
            </a:r>
            <a:r>
              <a:rPr lang="en-US" sz="1900" i="1" dirty="0">
                <a:ea typeface="+mn-lt"/>
                <a:cs typeface="+mn-lt"/>
              </a:rPr>
              <a:t>I live in Georgia.</a:t>
            </a:r>
            <a:r>
              <a:rPr lang="en-US" sz="1900" dirty="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r>
              <a:rPr lang="en-US" sz="1900" dirty="0">
                <a:ea typeface="+mn-lt"/>
                <a:cs typeface="+mn-lt"/>
              </a:rPr>
              <a:t>But what if you were visiting another country? Most likely you would say, </a:t>
            </a:r>
            <a:r>
              <a:rPr lang="en-US" sz="1900" i="1" dirty="0">
                <a:ea typeface="+mn-lt"/>
                <a:cs typeface="+mn-lt"/>
              </a:rPr>
              <a:t>I live in the United States.</a:t>
            </a:r>
            <a:r>
              <a:rPr lang="en-US" sz="1900" dirty="0">
                <a:ea typeface="+mn-lt"/>
                <a:cs typeface="+mn-lt"/>
              </a:rPr>
              <a:t> </a:t>
            </a:r>
            <a:br>
              <a:rPr lang="en-US" dirty="0"/>
            </a:br>
            <a:endParaRPr lang="en-US"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step&#10;&#10;Description automatically generated">
            <a:extLst>
              <a:ext uri="{FF2B5EF4-FFF2-40B4-BE49-F238E27FC236}">
                <a16:creationId xmlns:a16="http://schemas.microsoft.com/office/drawing/2014/main" id="{4D9DE9DC-793E-2A7F-FD45-AF0C5CA72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r="-3" b="-3"/>
          <a:stretch/>
        </p:blipFill>
        <p:spPr>
          <a:xfrm>
            <a:off x="7454990" y="627954"/>
            <a:ext cx="4201899" cy="53197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C5CAB-7119-62EF-42F7-1D46EB5EE0AC}"/>
              </a:ext>
            </a:extLst>
          </p:cNvPr>
          <p:cNvSpPr txBox="1"/>
          <p:nvPr/>
        </p:nvSpPr>
        <p:spPr>
          <a:xfrm>
            <a:off x="284068" y="2385172"/>
            <a:ext cx="64299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Suppose you want to provide information about where you live to different people:</a:t>
            </a:r>
          </a:p>
        </p:txBody>
      </p:sp>
    </p:spTree>
    <p:extLst>
      <p:ext uri="{BB962C8B-B14F-4D97-AF65-F5344CB8AC3E}">
        <p14:creationId xmlns:p14="http://schemas.microsoft.com/office/powerpoint/2010/main" val="379247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6D06A-D86B-C6BE-1D7E-DAF7C91C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Abstraction Levels' Example</a:t>
            </a:r>
            <a:r>
              <a:rPr lang="en-US" dirty="0">
                <a:ea typeface="+mj-lt"/>
                <a:cs typeface="+mj-lt"/>
              </a:rPr>
              <a:t> (Cont'd)</a:t>
            </a:r>
            <a:endParaRPr lang="en-US" dirty="0">
              <a:cs typeface="Calibri Light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E8552-1364-6B35-7D6A-E1A949CD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Those are all very different answers! Which one is the </a:t>
            </a:r>
            <a:r>
              <a:rPr lang="en-US" sz="2400" b="1" i="1" dirty="0">
                <a:ea typeface="+mn-lt"/>
                <a:cs typeface="+mn-lt"/>
              </a:rPr>
              <a:t>real </a:t>
            </a:r>
            <a:r>
              <a:rPr lang="en-US" sz="2400" i="1" dirty="0">
                <a:ea typeface="+mn-lt"/>
                <a:cs typeface="+mn-lt"/>
              </a:rPr>
              <a:t>answer</a:t>
            </a:r>
            <a:r>
              <a:rPr lang="en-US" sz="2400" dirty="0">
                <a:ea typeface="+mn-lt"/>
                <a:cs typeface="+mn-lt"/>
              </a:rPr>
              <a:t>? All of them of course.</a:t>
            </a:r>
            <a:endParaRPr lang="en-US" sz="2400">
              <a:cs typeface="Calibri" panose="020F0502020204030204"/>
            </a:endParaRPr>
          </a:p>
          <a:p>
            <a:r>
              <a:rPr lang="en-US" sz="2400" dirty="0">
                <a:ea typeface="+mn-lt"/>
                <a:cs typeface="+mn-lt"/>
              </a:rPr>
              <a:t>You were using levels of abstraction unconsciously. You responded at the level of detail that would be more helpful and descriptive to the person you were speaking to. </a:t>
            </a:r>
          </a:p>
          <a:p>
            <a:r>
              <a:rPr lang="en-US" sz="2400" dirty="0">
                <a:ea typeface="+mn-lt"/>
                <a:cs typeface="+mn-lt"/>
              </a:rPr>
              <a:t>In other words, </a:t>
            </a:r>
            <a:r>
              <a:rPr lang="en-US" sz="2400" b="1" dirty="0">
                <a:ea typeface="+mn-lt"/>
                <a:cs typeface="+mn-lt"/>
              </a:rPr>
              <a:t>you were choosing the level of abstraction that best supported the purpose of the conversation.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A36B1-08D8-67E6-3EA0-02382E7E41B3}"/>
              </a:ext>
            </a:extLst>
          </p:cNvPr>
          <p:cNvSpPr txBox="1"/>
          <p:nvPr/>
        </p:nvSpPr>
        <p:spPr>
          <a:xfrm>
            <a:off x="839355" y="6415809"/>
            <a:ext cx="1071533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563C1"/>
                </a:solidFill>
                <a:cs typeface="Segoe UI"/>
                <a:hlinkClick r:id="rId2"/>
              </a:rPr>
              <a:t>https://medium.com/@danieljyoo/levels-of-abstraction-a-key-concept-in-systems-design-7fdb33d288af</a:t>
            </a:r>
            <a:r>
              <a:rPr lang="en-US" sz="1600" dirty="0"/>
              <a:t> </a:t>
            </a:r>
            <a:r>
              <a:rPr lang="en-US" sz="1600" dirty="0"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96560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590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Abstraction </vt:lpstr>
      <vt:lpstr>Learning Objectives </vt:lpstr>
      <vt:lpstr>What is Abstraction </vt:lpstr>
      <vt:lpstr>Why is Abstraction Important? </vt:lpstr>
      <vt:lpstr>Abstraction Example</vt:lpstr>
      <vt:lpstr>Abstractions in Computer Science </vt:lpstr>
      <vt:lpstr>Levels of Abstraction</vt:lpstr>
      <vt:lpstr>Abstraction Levels' Example</vt:lpstr>
      <vt:lpstr>Abstraction Levels' Example (Cont'd)</vt:lpstr>
      <vt:lpstr>Additional Resources on Abstraction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Douglas Malcolm</cp:lastModifiedBy>
  <cp:revision>417</cp:revision>
  <dcterms:created xsi:type="dcterms:W3CDTF">2022-03-23T20:27:38Z</dcterms:created>
  <dcterms:modified xsi:type="dcterms:W3CDTF">2022-09-29T18:51:56Z</dcterms:modified>
</cp:coreProperties>
</file>