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93" r:id="rId14"/>
    <p:sldId id="294" r:id="rId15"/>
    <p:sldId id="295" r:id="rId16"/>
    <p:sldId id="296" r:id="rId17"/>
    <p:sldId id="298" r:id="rId18"/>
    <p:sldId id="300" r:id="rId19"/>
    <p:sldId id="301" r:id="rId20"/>
    <p:sldId id="303" r:id="rId21"/>
    <p:sldId id="272" r:id="rId22"/>
    <p:sldId id="302" r:id="rId23"/>
    <p:sldId id="327"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3" r:id="rId41"/>
    <p:sldId id="322" r:id="rId42"/>
    <p:sldId id="325" r:id="rId43"/>
    <p:sldId id="326" r:id="rId44"/>
    <p:sldId id="286" r:id="rId45"/>
    <p:sldId id="287"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8"/>
    <p:restoredTop sz="94615"/>
  </p:normalViewPr>
  <p:slideViewPr>
    <p:cSldViewPr snapToGrid="0">
      <p:cViewPr varScale="1">
        <p:scale>
          <a:sx n="141" d="100"/>
          <a:sy n="141" d="100"/>
        </p:scale>
        <p:origin x="528"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3e20d2d5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3e20d2d5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71453e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71453e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3e20d2d5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3e20d2d5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14015116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14015116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14015116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14015116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4015116a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4015116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4015116a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4015116a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015116a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015116a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4015116a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4015116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13e20d2d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13e20d2d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4015116a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4015116a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4015116a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4015116a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4015116a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4015116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899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168656a85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168656a8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168656a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168656a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168656a8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168656a8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8f5d213e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8f5d213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8f5d213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8f5d213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8f5d213e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8f5d213e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15c98177c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15c98177c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8f5d213e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8f5d213e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8f5d213e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8f5d213e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8f5d213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8f5d213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8f5d213e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8f5d213e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8f5d213e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8f5d213e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81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8f5d213e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8f5d213e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8f5d213e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8f5d213e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3e20d2d5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3e20d2d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13e20d2d5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13e20d2d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3e20d2d5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3e20d2d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3e20d2d5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3e20d2d5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3e20d2d5a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3e20d2d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3e20d2d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3e20d2d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69875" y="381700"/>
            <a:ext cx="8418300" cy="57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369875" y="940001"/>
            <a:ext cx="8418300" cy="3761400"/>
          </a:xfrm>
          <a:prstGeom prst="rect">
            <a:avLst/>
          </a:prstGeom>
          <a:noFill/>
          <a:ln>
            <a:noFill/>
          </a:ln>
        </p:spPr>
        <p:txBody>
          <a:bodyPr spcFirstLastPara="1" wrap="square" lIns="91425" tIns="45700" rIns="91425" bIns="45700" anchor="t" anchorCtr="0">
            <a:normAutofit/>
          </a:bodyPr>
          <a:lstStyle>
            <a:lvl1pPr marL="457200" lvl="0" indent="-374650" algn="l">
              <a:lnSpc>
                <a:spcPct val="90000"/>
              </a:lnSpc>
              <a:spcBef>
                <a:spcPts val="750"/>
              </a:spcBef>
              <a:spcAft>
                <a:spcPts val="0"/>
              </a:spcAft>
              <a:buClr>
                <a:schemeClr val="dk1"/>
              </a:buClr>
              <a:buSzPts val="2300"/>
              <a:buChar char="•"/>
              <a:defRPr sz="2600"/>
            </a:lvl1pPr>
            <a:lvl2pPr marL="914400" lvl="1" indent="-381000" algn="l">
              <a:lnSpc>
                <a:spcPct val="90000"/>
              </a:lnSpc>
              <a:spcBef>
                <a:spcPts val="375"/>
              </a:spcBef>
              <a:spcAft>
                <a:spcPts val="0"/>
              </a:spcAft>
              <a:buClr>
                <a:schemeClr val="dk1"/>
              </a:buClr>
              <a:buSzPts val="2400"/>
              <a:buChar char="•"/>
              <a:defRPr sz="2400"/>
            </a:lvl2pPr>
            <a:lvl3pPr marL="1371600" lvl="2" indent="-387350" algn="l">
              <a:lnSpc>
                <a:spcPct val="90000"/>
              </a:lnSpc>
              <a:spcBef>
                <a:spcPts val="375"/>
              </a:spcBef>
              <a:spcAft>
                <a:spcPts val="0"/>
              </a:spcAft>
              <a:buClr>
                <a:schemeClr val="dk1"/>
              </a:buClr>
              <a:buSzPts val="2500"/>
              <a:buChar char="•"/>
              <a:defRPr sz="2200"/>
            </a:lvl3pPr>
            <a:lvl4pPr marL="1828800" lvl="3" indent="-355600" algn="l">
              <a:lnSpc>
                <a:spcPct val="90000"/>
              </a:lnSpc>
              <a:spcBef>
                <a:spcPts val="375"/>
              </a:spcBef>
              <a:spcAft>
                <a:spcPts val="0"/>
              </a:spcAft>
              <a:buClr>
                <a:schemeClr val="dk1"/>
              </a:buClr>
              <a:buSzPts val="2000"/>
              <a:buChar char="•"/>
              <a:defRPr sz="2000"/>
            </a:lvl4pPr>
            <a:lvl5pPr marL="2286000" lvl="4" indent="-342900" algn="l">
              <a:lnSpc>
                <a:spcPct val="90000"/>
              </a:lnSpc>
              <a:spcBef>
                <a:spcPts val="375"/>
              </a:spcBef>
              <a:spcAft>
                <a:spcPts val="0"/>
              </a:spcAft>
              <a:buClr>
                <a:schemeClr val="dk1"/>
              </a:buClr>
              <a:buSzPts val="1800"/>
              <a:buChar char="•"/>
              <a:defRPr sz="1800"/>
            </a:lvl5pPr>
            <a:lvl6pPr marL="2743200" lvl="5" indent="-330200" algn="l">
              <a:lnSpc>
                <a:spcPct val="90000"/>
              </a:lnSpc>
              <a:spcBef>
                <a:spcPts val="375"/>
              </a:spcBef>
              <a:spcAft>
                <a:spcPts val="0"/>
              </a:spcAft>
              <a:buClr>
                <a:schemeClr val="dk1"/>
              </a:buClr>
              <a:buSzPts val="1600"/>
              <a:buChar char="•"/>
              <a:defRPr sz="1600"/>
            </a:lvl6pPr>
            <a:lvl7pPr marL="3200400" lvl="6" indent="-317500" algn="l">
              <a:lnSpc>
                <a:spcPct val="90000"/>
              </a:lnSpc>
              <a:spcBef>
                <a:spcPts val="375"/>
              </a:spcBef>
              <a:spcAft>
                <a:spcPts val="0"/>
              </a:spcAft>
              <a:buClr>
                <a:schemeClr val="dk1"/>
              </a:buClr>
              <a:buSzPts val="1400"/>
              <a:buChar char="•"/>
              <a:defRPr sz="1400"/>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88200" y="366625"/>
            <a:ext cx="8400000" cy="57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0"/>
        <p:cNvGrpSpPr/>
        <p:nvPr/>
      </p:nvGrpSpPr>
      <p:grpSpPr>
        <a:xfrm>
          <a:off x="0" y="0"/>
          <a:ext cx="0" cy="0"/>
          <a:chOff x="0" y="0"/>
          <a:chExt cx="0" cy="0"/>
        </a:xfrm>
      </p:grpSpPr>
      <p:sp>
        <p:nvSpPr>
          <p:cNvPr id="21" name="Google Shape;21;p6"/>
          <p:cNvSpPr/>
          <p:nvPr/>
        </p:nvSpPr>
        <p:spPr>
          <a:xfrm>
            <a:off x="0" y="0"/>
            <a:ext cx="9144000" cy="5143500"/>
          </a:xfrm>
          <a:custGeom>
            <a:avLst/>
            <a:gdLst/>
            <a:ahLst/>
            <a:cxnLst/>
            <a:rect l="l" t="t" r="r" b="b"/>
            <a:pathLst>
              <a:path w="12192000" h="6858000" extrusionOk="0">
                <a:moveTo>
                  <a:pt x="0" y="6858000"/>
                </a:moveTo>
                <a:lnTo>
                  <a:pt x="12192000" y="6858000"/>
                </a:lnTo>
                <a:lnTo>
                  <a:pt x="12192000" y="0"/>
                </a:lnTo>
                <a:lnTo>
                  <a:pt x="0" y="0"/>
                </a:lnTo>
                <a:lnTo>
                  <a:pt x="0" y="6858000"/>
                </a:lnTo>
                <a:close/>
              </a:path>
            </a:pathLst>
          </a:custGeom>
          <a:solidFill>
            <a:srgbClr val="2A1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22;p6"/>
          <p:cNvSpPr/>
          <p:nvPr/>
        </p:nvSpPr>
        <p:spPr>
          <a:xfrm>
            <a:off x="0" y="0"/>
            <a:ext cx="2111216" cy="5143500"/>
          </a:xfrm>
          <a:custGeom>
            <a:avLst/>
            <a:gdLst/>
            <a:ahLst/>
            <a:cxnLst/>
            <a:rect l="l" t="t" r="r" b="b"/>
            <a:pathLst>
              <a:path w="2814955" h="6858000" extrusionOk="0">
                <a:moveTo>
                  <a:pt x="1414526" y="0"/>
                </a:moveTo>
                <a:lnTo>
                  <a:pt x="0" y="0"/>
                </a:lnTo>
                <a:lnTo>
                  <a:pt x="0" y="6857999"/>
                </a:lnTo>
                <a:lnTo>
                  <a:pt x="1414526" y="6857999"/>
                </a:lnTo>
                <a:lnTo>
                  <a:pt x="1438402" y="6769098"/>
                </a:lnTo>
                <a:lnTo>
                  <a:pt x="1462151" y="6681787"/>
                </a:lnTo>
                <a:lnTo>
                  <a:pt x="1489202" y="6596062"/>
                </a:lnTo>
                <a:lnTo>
                  <a:pt x="1519301" y="6513512"/>
                </a:lnTo>
                <a:lnTo>
                  <a:pt x="1555877" y="6435725"/>
                </a:lnTo>
                <a:lnTo>
                  <a:pt x="1598676" y="6362700"/>
                </a:lnTo>
                <a:lnTo>
                  <a:pt x="1644777" y="6300787"/>
                </a:lnTo>
                <a:lnTo>
                  <a:pt x="1697101" y="6243637"/>
                </a:lnTo>
                <a:lnTo>
                  <a:pt x="1754251" y="6188075"/>
                </a:lnTo>
                <a:lnTo>
                  <a:pt x="1817751" y="6134100"/>
                </a:lnTo>
                <a:lnTo>
                  <a:pt x="1881377" y="6084887"/>
                </a:lnTo>
                <a:lnTo>
                  <a:pt x="1948052" y="6032500"/>
                </a:lnTo>
                <a:lnTo>
                  <a:pt x="2016252" y="5983287"/>
                </a:lnTo>
                <a:lnTo>
                  <a:pt x="2146427" y="5878512"/>
                </a:lnTo>
                <a:lnTo>
                  <a:pt x="2206752" y="5824537"/>
                </a:lnTo>
                <a:lnTo>
                  <a:pt x="2262378" y="5767387"/>
                </a:lnTo>
                <a:lnTo>
                  <a:pt x="2311527" y="5707062"/>
                </a:lnTo>
                <a:lnTo>
                  <a:pt x="2355977" y="5643562"/>
                </a:lnTo>
                <a:lnTo>
                  <a:pt x="2389378" y="5575300"/>
                </a:lnTo>
                <a:lnTo>
                  <a:pt x="2414778" y="5499100"/>
                </a:lnTo>
                <a:lnTo>
                  <a:pt x="2429002" y="5418074"/>
                </a:lnTo>
                <a:lnTo>
                  <a:pt x="2435352" y="5334000"/>
                </a:lnTo>
                <a:lnTo>
                  <a:pt x="2435352" y="5249799"/>
                </a:lnTo>
                <a:lnTo>
                  <a:pt x="2429002" y="5162550"/>
                </a:lnTo>
                <a:lnTo>
                  <a:pt x="2417953" y="5071999"/>
                </a:lnTo>
                <a:lnTo>
                  <a:pt x="2405253" y="4983099"/>
                </a:lnTo>
                <a:lnTo>
                  <a:pt x="2394077" y="4894199"/>
                </a:lnTo>
                <a:lnTo>
                  <a:pt x="2383028" y="4805299"/>
                </a:lnTo>
                <a:lnTo>
                  <a:pt x="2375027" y="4714875"/>
                </a:lnTo>
                <a:lnTo>
                  <a:pt x="2371852" y="4627499"/>
                </a:lnTo>
                <a:lnTo>
                  <a:pt x="2376678" y="4543425"/>
                </a:lnTo>
                <a:lnTo>
                  <a:pt x="2387727" y="4459224"/>
                </a:lnTo>
                <a:lnTo>
                  <a:pt x="2408428" y="4381500"/>
                </a:lnTo>
                <a:lnTo>
                  <a:pt x="2437003" y="4302125"/>
                </a:lnTo>
                <a:lnTo>
                  <a:pt x="2471928" y="4224274"/>
                </a:lnTo>
                <a:lnTo>
                  <a:pt x="2513203" y="4146550"/>
                </a:lnTo>
                <a:lnTo>
                  <a:pt x="2557653" y="4068699"/>
                </a:lnTo>
                <a:lnTo>
                  <a:pt x="2603627" y="3989324"/>
                </a:lnTo>
                <a:lnTo>
                  <a:pt x="2649728" y="3913124"/>
                </a:lnTo>
                <a:lnTo>
                  <a:pt x="2692527" y="3833749"/>
                </a:lnTo>
                <a:lnTo>
                  <a:pt x="2732278" y="3756025"/>
                </a:lnTo>
                <a:lnTo>
                  <a:pt x="2765552" y="3673475"/>
                </a:lnTo>
                <a:lnTo>
                  <a:pt x="2792603" y="3592449"/>
                </a:lnTo>
                <a:lnTo>
                  <a:pt x="2808478" y="3511550"/>
                </a:lnTo>
                <a:lnTo>
                  <a:pt x="2814828" y="3429000"/>
                </a:lnTo>
                <a:lnTo>
                  <a:pt x="2808478" y="3346450"/>
                </a:lnTo>
                <a:lnTo>
                  <a:pt x="2792603" y="3265424"/>
                </a:lnTo>
                <a:lnTo>
                  <a:pt x="2765552" y="3184525"/>
                </a:lnTo>
                <a:lnTo>
                  <a:pt x="2732278" y="3101975"/>
                </a:lnTo>
                <a:lnTo>
                  <a:pt x="2692527" y="3024124"/>
                </a:lnTo>
                <a:lnTo>
                  <a:pt x="2649728" y="2944749"/>
                </a:lnTo>
                <a:lnTo>
                  <a:pt x="2603627" y="2868549"/>
                </a:lnTo>
                <a:lnTo>
                  <a:pt x="2557653" y="2789174"/>
                </a:lnTo>
                <a:lnTo>
                  <a:pt x="2513203" y="2711450"/>
                </a:lnTo>
                <a:lnTo>
                  <a:pt x="2471928" y="2633599"/>
                </a:lnTo>
                <a:lnTo>
                  <a:pt x="2437003" y="2555875"/>
                </a:lnTo>
                <a:lnTo>
                  <a:pt x="2408428" y="2476500"/>
                </a:lnTo>
                <a:lnTo>
                  <a:pt x="2387727" y="2398649"/>
                </a:lnTo>
                <a:lnTo>
                  <a:pt x="2376678" y="2314575"/>
                </a:lnTo>
                <a:lnTo>
                  <a:pt x="2371852" y="2230374"/>
                </a:lnTo>
                <a:lnTo>
                  <a:pt x="2375027" y="2143125"/>
                </a:lnTo>
                <a:lnTo>
                  <a:pt x="2383028" y="2052574"/>
                </a:lnTo>
                <a:lnTo>
                  <a:pt x="2394077" y="1963674"/>
                </a:lnTo>
                <a:lnTo>
                  <a:pt x="2405253" y="1874774"/>
                </a:lnTo>
                <a:lnTo>
                  <a:pt x="2417953" y="1785874"/>
                </a:lnTo>
                <a:lnTo>
                  <a:pt x="2429002" y="1695450"/>
                </a:lnTo>
                <a:lnTo>
                  <a:pt x="2435352" y="1608074"/>
                </a:lnTo>
                <a:lnTo>
                  <a:pt x="2435352" y="1524000"/>
                </a:lnTo>
                <a:lnTo>
                  <a:pt x="2429002" y="1439799"/>
                </a:lnTo>
                <a:lnTo>
                  <a:pt x="2414778" y="1358900"/>
                </a:lnTo>
                <a:lnTo>
                  <a:pt x="2389378" y="1282700"/>
                </a:lnTo>
                <a:lnTo>
                  <a:pt x="2355977" y="1214374"/>
                </a:lnTo>
                <a:lnTo>
                  <a:pt x="2311527" y="1150874"/>
                </a:lnTo>
                <a:lnTo>
                  <a:pt x="2262378" y="1090549"/>
                </a:lnTo>
                <a:lnTo>
                  <a:pt x="2206752" y="1033399"/>
                </a:lnTo>
                <a:lnTo>
                  <a:pt x="2146427" y="979424"/>
                </a:lnTo>
                <a:lnTo>
                  <a:pt x="2016252" y="874649"/>
                </a:lnTo>
                <a:lnTo>
                  <a:pt x="1948052" y="825500"/>
                </a:lnTo>
                <a:lnTo>
                  <a:pt x="1881377" y="773049"/>
                </a:lnTo>
                <a:lnTo>
                  <a:pt x="1817751" y="723900"/>
                </a:lnTo>
                <a:lnTo>
                  <a:pt x="1754251" y="669925"/>
                </a:lnTo>
                <a:lnTo>
                  <a:pt x="1697101" y="614299"/>
                </a:lnTo>
                <a:lnTo>
                  <a:pt x="1644777" y="557149"/>
                </a:lnTo>
                <a:lnTo>
                  <a:pt x="1598676" y="495300"/>
                </a:lnTo>
                <a:lnTo>
                  <a:pt x="1555877" y="422275"/>
                </a:lnTo>
                <a:lnTo>
                  <a:pt x="1519301" y="344424"/>
                </a:lnTo>
                <a:lnTo>
                  <a:pt x="1489202" y="261874"/>
                </a:lnTo>
                <a:lnTo>
                  <a:pt x="1462151" y="176149"/>
                </a:lnTo>
                <a:lnTo>
                  <a:pt x="1438402" y="88900"/>
                </a:lnTo>
                <a:lnTo>
                  <a:pt x="1414526" y="0"/>
                </a:lnTo>
                <a:close/>
              </a:path>
            </a:pathLst>
          </a:custGeom>
          <a:solidFill>
            <a:srgbClr val="F3F3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23;p6"/>
          <p:cNvSpPr/>
          <p:nvPr/>
        </p:nvSpPr>
        <p:spPr>
          <a:xfrm>
            <a:off x="655510" y="0"/>
            <a:ext cx="1235392" cy="5143500"/>
          </a:xfrm>
          <a:custGeom>
            <a:avLst/>
            <a:gdLst/>
            <a:ahLst/>
            <a:cxnLst/>
            <a:rect l="l" t="t" r="r" b="b"/>
            <a:pathLst>
              <a:path w="1647189" h="6858000" extrusionOk="0">
                <a:moveTo>
                  <a:pt x="271538" y="0"/>
                </a:moveTo>
                <a:lnTo>
                  <a:pt x="0" y="0"/>
                </a:lnTo>
                <a:lnTo>
                  <a:pt x="27000" y="66675"/>
                </a:lnTo>
                <a:lnTo>
                  <a:pt x="52400" y="139700"/>
                </a:lnTo>
                <a:lnTo>
                  <a:pt x="73050" y="217424"/>
                </a:lnTo>
                <a:lnTo>
                  <a:pt x="95275" y="299974"/>
                </a:lnTo>
                <a:lnTo>
                  <a:pt x="142913" y="477774"/>
                </a:lnTo>
                <a:lnTo>
                  <a:pt x="173088" y="565150"/>
                </a:lnTo>
                <a:lnTo>
                  <a:pt x="204838" y="652399"/>
                </a:lnTo>
                <a:lnTo>
                  <a:pt x="247713" y="738124"/>
                </a:lnTo>
                <a:lnTo>
                  <a:pt x="295351" y="819150"/>
                </a:lnTo>
                <a:lnTo>
                  <a:pt x="352513" y="895350"/>
                </a:lnTo>
                <a:lnTo>
                  <a:pt x="414401" y="963549"/>
                </a:lnTo>
                <a:lnTo>
                  <a:pt x="481203" y="1028700"/>
                </a:lnTo>
                <a:lnTo>
                  <a:pt x="552577" y="1089025"/>
                </a:lnTo>
                <a:lnTo>
                  <a:pt x="622427" y="1144524"/>
                </a:lnTo>
                <a:lnTo>
                  <a:pt x="695452" y="1198499"/>
                </a:lnTo>
                <a:lnTo>
                  <a:pt x="765429" y="1252474"/>
                </a:lnTo>
                <a:lnTo>
                  <a:pt x="830453" y="1304925"/>
                </a:lnTo>
                <a:lnTo>
                  <a:pt x="890778" y="1355725"/>
                </a:lnTo>
                <a:lnTo>
                  <a:pt x="943229" y="1406525"/>
                </a:lnTo>
                <a:lnTo>
                  <a:pt x="984504" y="1460500"/>
                </a:lnTo>
                <a:lnTo>
                  <a:pt x="1013079" y="1512824"/>
                </a:lnTo>
                <a:lnTo>
                  <a:pt x="1027430" y="1562100"/>
                </a:lnTo>
                <a:lnTo>
                  <a:pt x="1035304" y="1616075"/>
                </a:lnTo>
                <a:lnTo>
                  <a:pt x="1038479" y="1674749"/>
                </a:lnTo>
                <a:lnTo>
                  <a:pt x="1033780" y="1739900"/>
                </a:lnTo>
                <a:lnTo>
                  <a:pt x="1027430" y="1808099"/>
                </a:lnTo>
                <a:lnTo>
                  <a:pt x="1019429" y="1877949"/>
                </a:lnTo>
                <a:lnTo>
                  <a:pt x="1011555" y="1950974"/>
                </a:lnTo>
                <a:lnTo>
                  <a:pt x="994029" y="2062099"/>
                </a:lnTo>
                <a:lnTo>
                  <a:pt x="984504" y="2171700"/>
                </a:lnTo>
                <a:lnTo>
                  <a:pt x="978154" y="2284349"/>
                </a:lnTo>
                <a:lnTo>
                  <a:pt x="981329" y="2398649"/>
                </a:lnTo>
                <a:lnTo>
                  <a:pt x="997204" y="2512949"/>
                </a:lnTo>
                <a:lnTo>
                  <a:pt x="1019429" y="2601849"/>
                </a:lnTo>
                <a:lnTo>
                  <a:pt x="1049655" y="2689225"/>
                </a:lnTo>
                <a:lnTo>
                  <a:pt x="1087755" y="2771775"/>
                </a:lnTo>
                <a:lnTo>
                  <a:pt x="1129030" y="2855849"/>
                </a:lnTo>
                <a:lnTo>
                  <a:pt x="1256030" y="3078099"/>
                </a:lnTo>
                <a:lnTo>
                  <a:pt x="1290955" y="3140075"/>
                </a:lnTo>
                <a:lnTo>
                  <a:pt x="1324356" y="3201924"/>
                </a:lnTo>
                <a:lnTo>
                  <a:pt x="1351280" y="3262249"/>
                </a:lnTo>
                <a:lnTo>
                  <a:pt x="1371981" y="3321050"/>
                </a:lnTo>
                <a:lnTo>
                  <a:pt x="1386205" y="3375025"/>
                </a:lnTo>
                <a:lnTo>
                  <a:pt x="1391031" y="3429000"/>
                </a:lnTo>
                <a:lnTo>
                  <a:pt x="1386205" y="3482975"/>
                </a:lnTo>
                <a:lnTo>
                  <a:pt x="1371981" y="3536950"/>
                </a:lnTo>
                <a:lnTo>
                  <a:pt x="1351280" y="3595624"/>
                </a:lnTo>
                <a:lnTo>
                  <a:pt x="1324356" y="3655949"/>
                </a:lnTo>
                <a:lnTo>
                  <a:pt x="1290955" y="3717925"/>
                </a:lnTo>
                <a:lnTo>
                  <a:pt x="1256030" y="3779774"/>
                </a:lnTo>
                <a:lnTo>
                  <a:pt x="1129030" y="4002024"/>
                </a:lnTo>
                <a:lnTo>
                  <a:pt x="1087755" y="4086225"/>
                </a:lnTo>
                <a:lnTo>
                  <a:pt x="1049655" y="4168775"/>
                </a:lnTo>
                <a:lnTo>
                  <a:pt x="1019429" y="4256024"/>
                </a:lnTo>
                <a:lnTo>
                  <a:pt x="997204" y="4344924"/>
                </a:lnTo>
                <a:lnTo>
                  <a:pt x="981329" y="4459224"/>
                </a:lnTo>
                <a:lnTo>
                  <a:pt x="978154" y="4573524"/>
                </a:lnTo>
                <a:lnTo>
                  <a:pt x="984504" y="4686300"/>
                </a:lnTo>
                <a:lnTo>
                  <a:pt x="994029" y="4795774"/>
                </a:lnTo>
                <a:lnTo>
                  <a:pt x="1011555" y="4906899"/>
                </a:lnTo>
                <a:lnTo>
                  <a:pt x="1019429" y="4979924"/>
                </a:lnTo>
                <a:lnTo>
                  <a:pt x="1027430" y="5049774"/>
                </a:lnTo>
                <a:lnTo>
                  <a:pt x="1033780" y="5118100"/>
                </a:lnTo>
                <a:lnTo>
                  <a:pt x="1038479" y="5183124"/>
                </a:lnTo>
                <a:lnTo>
                  <a:pt x="1035304" y="5241925"/>
                </a:lnTo>
                <a:lnTo>
                  <a:pt x="1027430" y="5295900"/>
                </a:lnTo>
                <a:lnTo>
                  <a:pt x="1013079" y="5345049"/>
                </a:lnTo>
                <a:lnTo>
                  <a:pt x="984504" y="5397500"/>
                </a:lnTo>
                <a:lnTo>
                  <a:pt x="943229" y="5451475"/>
                </a:lnTo>
                <a:lnTo>
                  <a:pt x="890778" y="5502275"/>
                </a:lnTo>
                <a:lnTo>
                  <a:pt x="830453" y="5554599"/>
                </a:lnTo>
                <a:lnTo>
                  <a:pt x="765429" y="5605462"/>
                </a:lnTo>
                <a:lnTo>
                  <a:pt x="695452" y="5659437"/>
                </a:lnTo>
                <a:lnTo>
                  <a:pt x="622427" y="5713412"/>
                </a:lnTo>
                <a:lnTo>
                  <a:pt x="552577" y="5768975"/>
                </a:lnTo>
                <a:lnTo>
                  <a:pt x="481203" y="5829300"/>
                </a:lnTo>
                <a:lnTo>
                  <a:pt x="414401" y="5894387"/>
                </a:lnTo>
                <a:lnTo>
                  <a:pt x="352513" y="5962650"/>
                </a:lnTo>
                <a:lnTo>
                  <a:pt x="295351" y="6038850"/>
                </a:lnTo>
                <a:lnTo>
                  <a:pt x="247713" y="6119812"/>
                </a:lnTo>
                <a:lnTo>
                  <a:pt x="204838" y="6205537"/>
                </a:lnTo>
                <a:lnTo>
                  <a:pt x="173088" y="6292850"/>
                </a:lnTo>
                <a:lnTo>
                  <a:pt x="142913" y="6380162"/>
                </a:lnTo>
                <a:lnTo>
                  <a:pt x="95275" y="6557962"/>
                </a:lnTo>
                <a:lnTo>
                  <a:pt x="73050" y="6640512"/>
                </a:lnTo>
                <a:lnTo>
                  <a:pt x="52400" y="6718300"/>
                </a:lnTo>
                <a:lnTo>
                  <a:pt x="27000" y="6791323"/>
                </a:lnTo>
                <a:lnTo>
                  <a:pt x="0" y="6857999"/>
                </a:lnTo>
                <a:lnTo>
                  <a:pt x="271538" y="6857999"/>
                </a:lnTo>
                <a:lnTo>
                  <a:pt x="298526" y="6770686"/>
                </a:lnTo>
                <a:lnTo>
                  <a:pt x="323938" y="6683375"/>
                </a:lnTo>
                <a:lnTo>
                  <a:pt x="349338" y="6594475"/>
                </a:lnTo>
                <a:lnTo>
                  <a:pt x="371576" y="6503987"/>
                </a:lnTo>
                <a:lnTo>
                  <a:pt x="398526" y="6416675"/>
                </a:lnTo>
                <a:lnTo>
                  <a:pt x="427101" y="6332537"/>
                </a:lnTo>
                <a:lnTo>
                  <a:pt x="463677" y="6253162"/>
                </a:lnTo>
                <a:lnTo>
                  <a:pt x="506603" y="6180137"/>
                </a:lnTo>
                <a:lnTo>
                  <a:pt x="554228" y="6118225"/>
                </a:lnTo>
                <a:lnTo>
                  <a:pt x="606552" y="6059487"/>
                </a:lnTo>
                <a:lnTo>
                  <a:pt x="666877" y="6005512"/>
                </a:lnTo>
                <a:lnTo>
                  <a:pt x="730504" y="5951537"/>
                </a:lnTo>
                <a:lnTo>
                  <a:pt x="932053" y="5797550"/>
                </a:lnTo>
                <a:lnTo>
                  <a:pt x="997204" y="5746750"/>
                </a:lnTo>
                <a:lnTo>
                  <a:pt x="1059180" y="5692775"/>
                </a:lnTo>
                <a:lnTo>
                  <a:pt x="1116330" y="5634037"/>
                </a:lnTo>
                <a:lnTo>
                  <a:pt x="1168654" y="5575300"/>
                </a:lnTo>
                <a:lnTo>
                  <a:pt x="1211580" y="5511800"/>
                </a:lnTo>
                <a:lnTo>
                  <a:pt x="1248156" y="5440299"/>
                </a:lnTo>
                <a:lnTo>
                  <a:pt x="1270381" y="5370449"/>
                </a:lnTo>
                <a:lnTo>
                  <a:pt x="1284605" y="5292725"/>
                </a:lnTo>
                <a:lnTo>
                  <a:pt x="1290955" y="5216525"/>
                </a:lnTo>
                <a:lnTo>
                  <a:pt x="1289431" y="5135499"/>
                </a:lnTo>
                <a:lnTo>
                  <a:pt x="1283081" y="5054600"/>
                </a:lnTo>
                <a:lnTo>
                  <a:pt x="1275080" y="4970399"/>
                </a:lnTo>
                <a:lnTo>
                  <a:pt x="1264031" y="4886325"/>
                </a:lnTo>
                <a:lnTo>
                  <a:pt x="1251331" y="4802124"/>
                </a:lnTo>
                <a:lnTo>
                  <a:pt x="1241806" y="4718050"/>
                </a:lnTo>
                <a:lnTo>
                  <a:pt x="1235456" y="4633849"/>
                </a:lnTo>
                <a:lnTo>
                  <a:pt x="1230630" y="4552950"/>
                </a:lnTo>
                <a:lnTo>
                  <a:pt x="1235456" y="4473575"/>
                </a:lnTo>
                <a:lnTo>
                  <a:pt x="1244981" y="4395724"/>
                </a:lnTo>
                <a:lnTo>
                  <a:pt x="1265555" y="4314825"/>
                </a:lnTo>
                <a:lnTo>
                  <a:pt x="1297305" y="4235450"/>
                </a:lnTo>
                <a:lnTo>
                  <a:pt x="1335405" y="4156075"/>
                </a:lnTo>
                <a:lnTo>
                  <a:pt x="1378331" y="4076700"/>
                </a:lnTo>
                <a:lnTo>
                  <a:pt x="1422781" y="3998849"/>
                </a:lnTo>
                <a:lnTo>
                  <a:pt x="1470406" y="3919474"/>
                </a:lnTo>
                <a:lnTo>
                  <a:pt x="1513332" y="3840099"/>
                </a:lnTo>
                <a:lnTo>
                  <a:pt x="1556131" y="3759200"/>
                </a:lnTo>
                <a:lnTo>
                  <a:pt x="1592707" y="3678174"/>
                </a:lnTo>
                <a:lnTo>
                  <a:pt x="1621282" y="3597275"/>
                </a:lnTo>
                <a:lnTo>
                  <a:pt x="1637157" y="3514725"/>
                </a:lnTo>
                <a:lnTo>
                  <a:pt x="1646682" y="3429000"/>
                </a:lnTo>
                <a:lnTo>
                  <a:pt x="1637157" y="3343275"/>
                </a:lnTo>
                <a:lnTo>
                  <a:pt x="1621282" y="3260725"/>
                </a:lnTo>
                <a:lnTo>
                  <a:pt x="1592707" y="3179699"/>
                </a:lnTo>
                <a:lnTo>
                  <a:pt x="1556131" y="3098800"/>
                </a:lnTo>
                <a:lnTo>
                  <a:pt x="1513332" y="3017774"/>
                </a:lnTo>
                <a:lnTo>
                  <a:pt x="1470406" y="2938399"/>
                </a:lnTo>
                <a:lnTo>
                  <a:pt x="1422781" y="2859024"/>
                </a:lnTo>
                <a:lnTo>
                  <a:pt x="1378331" y="2781300"/>
                </a:lnTo>
                <a:lnTo>
                  <a:pt x="1335405" y="2701925"/>
                </a:lnTo>
                <a:lnTo>
                  <a:pt x="1297305" y="2622550"/>
                </a:lnTo>
                <a:lnTo>
                  <a:pt x="1265555" y="2543175"/>
                </a:lnTo>
                <a:lnTo>
                  <a:pt x="1244981" y="2462149"/>
                </a:lnTo>
                <a:lnTo>
                  <a:pt x="1235456" y="2384425"/>
                </a:lnTo>
                <a:lnTo>
                  <a:pt x="1230630" y="2305050"/>
                </a:lnTo>
                <a:lnTo>
                  <a:pt x="1235456" y="2224024"/>
                </a:lnTo>
                <a:lnTo>
                  <a:pt x="1241806" y="2139950"/>
                </a:lnTo>
                <a:lnTo>
                  <a:pt x="1251331" y="2055749"/>
                </a:lnTo>
                <a:lnTo>
                  <a:pt x="1264031" y="1971675"/>
                </a:lnTo>
                <a:lnTo>
                  <a:pt x="1275080" y="1887474"/>
                </a:lnTo>
                <a:lnTo>
                  <a:pt x="1283081" y="1803400"/>
                </a:lnTo>
                <a:lnTo>
                  <a:pt x="1289431" y="1722374"/>
                </a:lnTo>
                <a:lnTo>
                  <a:pt x="1290955" y="1641475"/>
                </a:lnTo>
                <a:lnTo>
                  <a:pt x="1284605" y="1565275"/>
                </a:lnTo>
                <a:lnTo>
                  <a:pt x="1270381" y="1487424"/>
                </a:lnTo>
                <a:lnTo>
                  <a:pt x="1248156" y="1417574"/>
                </a:lnTo>
                <a:lnTo>
                  <a:pt x="1211580" y="1346200"/>
                </a:lnTo>
                <a:lnTo>
                  <a:pt x="1168654" y="1282700"/>
                </a:lnTo>
                <a:lnTo>
                  <a:pt x="1116330" y="1223899"/>
                </a:lnTo>
                <a:lnTo>
                  <a:pt x="1059180" y="1165225"/>
                </a:lnTo>
                <a:lnTo>
                  <a:pt x="997204" y="1111250"/>
                </a:lnTo>
                <a:lnTo>
                  <a:pt x="932053" y="1060450"/>
                </a:lnTo>
                <a:lnTo>
                  <a:pt x="730504" y="906399"/>
                </a:lnTo>
                <a:lnTo>
                  <a:pt x="666877" y="852424"/>
                </a:lnTo>
                <a:lnTo>
                  <a:pt x="606552" y="798449"/>
                </a:lnTo>
                <a:lnTo>
                  <a:pt x="554228" y="739775"/>
                </a:lnTo>
                <a:lnTo>
                  <a:pt x="506603" y="677799"/>
                </a:lnTo>
                <a:lnTo>
                  <a:pt x="463677" y="604774"/>
                </a:lnTo>
                <a:lnTo>
                  <a:pt x="427101" y="525399"/>
                </a:lnTo>
                <a:lnTo>
                  <a:pt x="398526" y="441325"/>
                </a:lnTo>
                <a:lnTo>
                  <a:pt x="371576" y="353949"/>
                </a:lnTo>
                <a:lnTo>
                  <a:pt x="349338" y="263525"/>
                </a:lnTo>
                <a:lnTo>
                  <a:pt x="323938" y="174625"/>
                </a:lnTo>
                <a:lnTo>
                  <a:pt x="298526" y="87249"/>
                </a:lnTo>
                <a:lnTo>
                  <a:pt x="271538" y="0"/>
                </a:lnTo>
                <a:close/>
              </a:path>
            </a:pathLst>
          </a:custGeom>
          <a:solidFill>
            <a:srgbClr val="F8B32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24;p6"/>
          <p:cNvSpPr txBox="1">
            <a:spLocks noGrp="1"/>
          </p:cNvSpPr>
          <p:nvPr>
            <p:ph type="title"/>
          </p:nvPr>
        </p:nvSpPr>
        <p:spPr>
          <a:xfrm>
            <a:off x="997839" y="227266"/>
            <a:ext cx="6656070" cy="6024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3800" b="1" i="0">
                <a:solidFill>
                  <a:srgbClr val="2A1A00"/>
                </a:solidFill>
                <a:latin typeface="Impact"/>
                <a:ea typeface="Impact"/>
                <a:cs typeface="Impact"/>
                <a:sym typeface="Impact"/>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25" name="Google Shape;25;p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6" name="Google Shape;26;p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7" name="Google Shape;27;p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sz="1100">
                <a:solidFill>
                  <a:srgbClr val="888888"/>
                </a:solidFill>
              </a:defRPr>
            </a:lvl1pPr>
            <a:lvl2pPr marL="0" lvl="1" indent="0" algn="r">
              <a:spcBef>
                <a:spcPts val="0"/>
              </a:spcBef>
              <a:buNone/>
              <a:defRPr sz="1100">
                <a:solidFill>
                  <a:srgbClr val="888888"/>
                </a:solidFill>
              </a:defRPr>
            </a:lvl2pPr>
            <a:lvl3pPr marL="0" lvl="2" indent="0" algn="r">
              <a:spcBef>
                <a:spcPts val="0"/>
              </a:spcBef>
              <a:buNone/>
              <a:defRPr sz="1100">
                <a:solidFill>
                  <a:srgbClr val="888888"/>
                </a:solidFill>
              </a:defRPr>
            </a:lvl3pPr>
            <a:lvl4pPr marL="0" lvl="3" indent="0" algn="r">
              <a:spcBef>
                <a:spcPts val="0"/>
              </a:spcBef>
              <a:buNone/>
              <a:defRPr sz="1100">
                <a:solidFill>
                  <a:srgbClr val="888888"/>
                </a:solidFill>
              </a:defRPr>
            </a:lvl4pPr>
            <a:lvl5pPr marL="0" lvl="4" indent="0" algn="r">
              <a:spcBef>
                <a:spcPts val="0"/>
              </a:spcBef>
              <a:buNone/>
              <a:defRPr sz="1100">
                <a:solidFill>
                  <a:srgbClr val="888888"/>
                </a:solidFill>
              </a:defRPr>
            </a:lvl5pPr>
            <a:lvl6pPr marL="0" lvl="5" indent="0" algn="r">
              <a:spcBef>
                <a:spcPts val="0"/>
              </a:spcBef>
              <a:buNone/>
              <a:defRPr sz="1100">
                <a:solidFill>
                  <a:srgbClr val="888888"/>
                </a:solidFill>
              </a:defRPr>
            </a:lvl6pPr>
            <a:lvl7pPr marL="0" lvl="6" indent="0" algn="r">
              <a:spcBef>
                <a:spcPts val="0"/>
              </a:spcBef>
              <a:buNone/>
              <a:defRPr sz="1100">
                <a:solidFill>
                  <a:srgbClr val="888888"/>
                </a:solidFill>
              </a:defRPr>
            </a:lvl7pPr>
            <a:lvl8pPr marL="0" lvl="7" indent="0" algn="r">
              <a:spcBef>
                <a:spcPts val="0"/>
              </a:spcBef>
              <a:buNone/>
              <a:defRPr sz="1100">
                <a:solidFill>
                  <a:srgbClr val="888888"/>
                </a:solidFill>
              </a:defRPr>
            </a:lvl8pPr>
            <a:lvl9pPr marL="0" lvl="8" indent="0" algn="r">
              <a:spcBef>
                <a:spcPts val="0"/>
              </a:spcBef>
              <a:buNone/>
              <a:defRPr sz="1100">
                <a:solidFill>
                  <a:srgbClr val="888888"/>
                </a:solidFill>
              </a:defRPr>
            </a:lvl9pPr>
          </a:lstStyle>
          <a:p>
            <a:pPr marL="0" lvl="0" indent="0" algn="r" rtl="0">
              <a:spcBef>
                <a:spcPts val="0"/>
              </a:spcBef>
              <a:spcAft>
                <a:spcPts val="0"/>
              </a:spcAft>
              <a:buNone/>
            </a:pPr>
            <a:fld id="{00000000-1234-1234-1234-123412341234}" type="slidenum">
              <a:rPr lang="en-US"/>
              <a:t>‹#›</a:t>
            </a:fld>
            <a:endParaRPr sz="14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8"/>
        <p:cNvGrpSpPr/>
        <p:nvPr/>
      </p:nvGrpSpPr>
      <p:grpSpPr>
        <a:xfrm>
          <a:off x="0" y="0"/>
          <a:ext cx="0" cy="0"/>
          <a:chOff x="0" y="0"/>
          <a:chExt cx="0" cy="0"/>
        </a:xfrm>
      </p:grpSpPr>
      <p:sp>
        <p:nvSpPr>
          <p:cNvPr id="29" name="Google Shape;29;p7"/>
          <p:cNvSpPr/>
          <p:nvPr/>
        </p:nvSpPr>
        <p:spPr>
          <a:xfrm>
            <a:off x="0" y="0"/>
            <a:ext cx="9144000" cy="5143500"/>
          </a:xfrm>
          <a:custGeom>
            <a:avLst/>
            <a:gdLst/>
            <a:ahLst/>
            <a:cxnLst/>
            <a:rect l="l" t="t" r="r" b="b"/>
            <a:pathLst>
              <a:path w="12192000" h="6858000" extrusionOk="0">
                <a:moveTo>
                  <a:pt x="0" y="6858000"/>
                </a:moveTo>
                <a:lnTo>
                  <a:pt x="12192000" y="6858000"/>
                </a:lnTo>
                <a:lnTo>
                  <a:pt x="12192000" y="0"/>
                </a:lnTo>
                <a:lnTo>
                  <a:pt x="0" y="0"/>
                </a:lnTo>
                <a:lnTo>
                  <a:pt x="0" y="6858000"/>
                </a:lnTo>
                <a:close/>
              </a:path>
            </a:pathLst>
          </a:custGeom>
          <a:solidFill>
            <a:srgbClr val="2A1A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30;p7"/>
          <p:cNvSpPr/>
          <p:nvPr/>
        </p:nvSpPr>
        <p:spPr>
          <a:xfrm>
            <a:off x="0" y="0"/>
            <a:ext cx="2111216" cy="5143500"/>
          </a:xfrm>
          <a:custGeom>
            <a:avLst/>
            <a:gdLst/>
            <a:ahLst/>
            <a:cxnLst/>
            <a:rect l="l" t="t" r="r" b="b"/>
            <a:pathLst>
              <a:path w="2814955" h="6858000" extrusionOk="0">
                <a:moveTo>
                  <a:pt x="1414526" y="0"/>
                </a:moveTo>
                <a:lnTo>
                  <a:pt x="0" y="0"/>
                </a:lnTo>
                <a:lnTo>
                  <a:pt x="0" y="6857999"/>
                </a:lnTo>
                <a:lnTo>
                  <a:pt x="1414526" y="6857999"/>
                </a:lnTo>
                <a:lnTo>
                  <a:pt x="1438402" y="6769098"/>
                </a:lnTo>
                <a:lnTo>
                  <a:pt x="1462151" y="6681787"/>
                </a:lnTo>
                <a:lnTo>
                  <a:pt x="1489202" y="6596062"/>
                </a:lnTo>
                <a:lnTo>
                  <a:pt x="1519301" y="6513512"/>
                </a:lnTo>
                <a:lnTo>
                  <a:pt x="1555877" y="6435725"/>
                </a:lnTo>
                <a:lnTo>
                  <a:pt x="1598676" y="6362700"/>
                </a:lnTo>
                <a:lnTo>
                  <a:pt x="1644777" y="6300787"/>
                </a:lnTo>
                <a:lnTo>
                  <a:pt x="1697101" y="6243637"/>
                </a:lnTo>
                <a:lnTo>
                  <a:pt x="1754251" y="6188075"/>
                </a:lnTo>
                <a:lnTo>
                  <a:pt x="1817751" y="6134100"/>
                </a:lnTo>
                <a:lnTo>
                  <a:pt x="1881377" y="6084887"/>
                </a:lnTo>
                <a:lnTo>
                  <a:pt x="1948052" y="6032500"/>
                </a:lnTo>
                <a:lnTo>
                  <a:pt x="2016252" y="5983287"/>
                </a:lnTo>
                <a:lnTo>
                  <a:pt x="2146427" y="5878512"/>
                </a:lnTo>
                <a:lnTo>
                  <a:pt x="2206752" y="5824537"/>
                </a:lnTo>
                <a:lnTo>
                  <a:pt x="2262378" y="5767387"/>
                </a:lnTo>
                <a:lnTo>
                  <a:pt x="2311527" y="5707062"/>
                </a:lnTo>
                <a:lnTo>
                  <a:pt x="2355977" y="5643562"/>
                </a:lnTo>
                <a:lnTo>
                  <a:pt x="2389378" y="5575300"/>
                </a:lnTo>
                <a:lnTo>
                  <a:pt x="2414778" y="5499100"/>
                </a:lnTo>
                <a:lnTo>
                  <a:pt x="2429002" y="5418074"/>
                </a:lnTo>
                <a:lnTo>
                  <a:pt x="2435352" y="5334000"/>
                </a:lnTo>
                <a:lnTo>
                  <a:pt x="2435352" y="5249799"/>
                </a:lnTo>
                <a:lnTo>
                  <a:pt x="2429002" y="5162550"/>
                </a:lnTo>
                <a:lnTo>
                  <a:pt x="2417953" y="5071999"/>
                </a:lnTo>
                <a:lnTo>
                  <a:pt x="2405253" y="4983099"/>
                </a:lnTo>
                <a:lnTo>
                  <a:pt x="2394077" y="4894199"/>
                </a:lnTo>
                <a:lnTo>
                  <a:pt x="2383028" y="4805299"/>
                </a:lnTo>
                <a:lnTo>
                  <a:pt x="2375027" y="4714875"/>
                </a:lnTo>
                <a:lnTo>
                  <a:pt x="2371852" y="4627499"/>
                </a:lnTo>
                <a:lnTo>
                  <a:pt x="2376678" y="4543425"/>
                </a:lnTo>
                <a:lnTo>
                  <a:pt x="2387727" y="4459224"/>
                </a:lnTo>
                <a:lnTo>
                  <a:pt x="2408428" y="4381500"/>
                </a:lnTo>
                <a:lnTo>
                  <a:pt x="2437003" y="4302125"/>
                </a:lnTo>
                <a:lnTo>
                  <a:pt x="2471928" y="4224274"/>
                </a:lnTo>
                <a:lnTo>
                  <a:pt x="2513203" y="4146550"/>
                </a:lnTo>
                <a:lnTo>
                  <a:pt x="2557653" y="4068699"/>
                </a:lnTo>
                <a:lnTo>
                  <a:pt x="2603627" y="3989324"/>
                </a:lnTo>
                <a:lnTo>
                  <a:pt x="2649728" y="3913124"/>
                </a:lnTo>
                <a:lnTo>
                  <a:pt x="2692527" y="3833749"/>
                </a:lnTo>
                <a:lnTo>
                  <a:pt x="2732278" y="3756025"/>
                </a:lnTo>
                <a:lnTo>
                  <a:pt x="2765552" y="3673475"/>
                </a:lnTo>
                <a:lnTo>
                  <a:pt x="2792603" y="3592449"/>
                </a:lnTo>
                <a:lnTo>
                  <a:pt x="2808478" y="3511550"/>
                </a:lnTo>
                <a:lnTo>
                  <a:pt x="2814828" y="3429000"/>
                </a:lnTo>
                <a:lnTo>
                  <a:pt x="2808478" y="3346450"/>
                </a:lnTo>
                <a:lnTo>
                  <a:pt x="2792603" y="3265424"/>
                </a:lnTo>
                <a:lnTo>
                  <a:pt x="2765552" y="3184525"/>
                </a:lnTo>
                <a:lnTo>
                  <a:pt x="2732278" y="3101975"/>
                </a:lnTo>
                <a:lnTo>
                  <a:pt x="2692527" y="3024124"/>
                </a:lnTo>
                <a:lnTo>
                  <a:pt x="2649728" y="2944749"/>
                </a:lnTo>
                <a:lnTo>
                  <a:pt x="2603627" y="2868549"/>
                </a:lnTo>
                <a:lnTo>
                  <a:pt x="2557653" y="2789174"/>
                </a:lnTo>
                <a:lnTo>
                  <a:pt x="2513203" y="2711450"/>
                </a:lnTo>
                <a:lnTo>
                  <a:pt x="2471928" y="2633599"/>
                </a:lnTo>
                <a:lnTo>
                  <a:pt x="2437003" y="2555875"/>
                </a:lnTo>
                <a:lnTo>
                  <a:pt x="2408428" y="2476500"/>
                </a:lnTo>
                <a:lnTo>
                  <a:pt x="2387727" y="2398649"/>
                </a:lnTo>
                <a:lnTo>
                  <a:pt x="2376678" y="2314575"/>
                </a:lnTo>
                <a:lnTo>
                  <a:pt x="2371852" y="2230374"/>
                </a:lnTo>
                <a:lnTo>
                  <a:pt x="2375027" y="2143125"/>
                </a:lnTo>
                <a:lnTo>
                  <a:pt x="2383028" y="2052574"/>
                </a:lnTo>
                <a:lnTo>
                  <a:pt x="2394077" y="1963674"/>
                </a:lnTo>
                <a:lnTo>
                  <a:pt x="2405253" y="1874774"/>
                </a:lnTo>
                <a:lnTo>
                  <a:pt x="2417953" y="1785874"/>
                </a:lnTo>
                <a:lnTo>
                  <a:pt x="2429002" y="1695450"/>
                </a:lnTo>
                <a:lnTo>
                  <a:pt x="2435352" y="1608074"/>
                </a:lnTo>
                <a:lnTo>
                  <a:pt x="2435352" y="1524000"/>
                </a:lnTo>
                <a:lnTo>
                  <a:pt x="2429002" y="1439799"/>
                </a:lnTo>
                <a:lnTo>
                  <a:pt x="2414778" y="1358900"/>
                </a:lnTo>
                <a:lnTo>
                  <a:pt x="2389378" y="1282700"/>
                </a:lnTo>
                <a:lnTo>
                  <a:pt x="2355977" y="1214374"/>
                </a:lnTo>
                <a:lnTo>
                  <a:pt x="2311527" y="1150874"/>
                </a:lnTo>
                <a:lnTo>
                  <a:pt x="2262378" y="1090549"/>
                </a:lnTo>
                <a:lnTo>
                  <a:pt x="2206752" y="1033399"/>
                </a:lnTo>
                <a:lnTo>
                  <a:pt x="2146427" y="979424"/>
                </a:lnTo>
                <a:lnTo>
                  <a:pt x="2016252" y="874649"/>
                </a:lnTo>
                <a:lnTo>
                  <a:pt x="1948052" y="825500"/>
                </a:lnTo>
                <a:lnTo>
                  <a:pt x="1881377" y="773049"/>
                </a:lnTo>
                <a:lnTo>
                  <a:pt x="1817751" y="723900"/>
                </a:lnTo>
                <a:lnTo>
                  <a:pt x="1754251" y="669925"/>
                </a:lnTo>
                <a:lnTo>
                  <a:pt x="1697101" y="614299"/>
                </a:lnTo>
                <a:lnTo>
                  <a:pt x="1644777" y="557149"/>
                </a:lnTo>
                <a:lnTo>
                  <a:pt x="1598676" y="495300"/>
                </a:lnTo>
                <a:lnTo>
                  <a:pt x="1555877" y="422275"/>
                </a:lnTo>
                <a:lnTo>
                  <a:pt x="1519301" y="344424"/>
                </a:lnTo>
                <a:lnTo>
                  <a:pt x="1489202" y="261874"/>
                </a:lnTo>
                <a:lnTo>
                  <a:pt x="1462151" y="176149"/>
                </a:lnTo>
                <a:lnTo>
                  <a:pt x="1438402" y="88900"/>
                </a:lnTo>
                <a:lnTo>
                  <a:pt x="1414526" y="0"/>
                </a:lnTo>
                <a:close/>
              </a:path>
            </a:pathLst>
          </a:custGeom>
          <a:solidFill>
            <a:srgbClr val="F3F3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31;p7"/>
          <p:cNvSpPr/>
          <p:nvPr/>
        </p:nvSpPr>
        <p:spPr>
          <a:xfrm>
            <a:off x="655510" y="0"/>
            <a:ext cx="1235392" cy="5143500"/>
          </a:xfrm>
          <a:custGeom>
            <a:avLst/>
            <a:gdLst/>
            <a:ahLst/>
            <a:cxnLst/>
            <a:rect l="l" t="t" r="r" b="b"/>
            <a:pathLst>
              <a:path w="1647189" h="6858000" extrusionOk="0">
                <a:moveTo>
                  <a:pt x="271538" y="0"/>
                </a:moveTo>
                <a:lnTo>
                  <a:pt x="0" y="0"/>
                </a:lnTo>
                <a:lnTo>
                  <a:pt x="27000" y="66675"/>
                </a:lnTo>
                <a:lnTo>
                  <a:pt x="52400" y="139700"/>
                </a:lnTo>
                <a:lnTo>
                  <a:pt x="73050" y="217424"/>
                </a:lnTo>
                <a:lnTo>
                  <a:pt x="95275" y="299974"/>
                </a:lnTo>
                <a:lnTo>
                  <a:pt x="142913" y="477774"/>
                </a:lnTo>
                <a:lnTo>
                  <a:pt x="173088" y="565150"/>
                </a:lnTo>
                <a:lnTo>
                  <a:pt x="204838" y="652399"/>
                </a:lnTo>
                <a:lnTo>
                  <a:pt x="247713" y="738124"/>
                </a:lnTo>
                <a:lnTo>
                  <a:pt x="295351" y="819150"/>
                </a:lnTo>
                <a:lnTo>
                  <a:pt x="352513" y="895350"/>
                </a:lnTo>
                <a:lnTo>
                  <a:pt x="414401" y="963549"/>
                </a:lnTo>
                <a:lnTo>
                  <a:pt x="481203" y="1028700"/>
                </a:lnTo>
                <a:lnTo>
                  <a:pt x="552577" y="1089025"/>
                </a:lnTo>
                <a:lnTo>
                  <a:pt x="622427" y="1144524"/>
                </a:lnTo>
                <a:lnTo>
                  <a:pt x="695452" y="1198499"/>
                </a:lnTo>
                <a:lnTo>
                  <a:pt x="765429" y="1252474"/>
                </a:lnTo>
                <a:lnTo>
                  <a:pt x="830453" y="1304925"/>
                </a:lnTo>
                <a:lnTo>
                  <a:pt x="890778" y="1355725"/>
                </a:lnTo>
                <a:lnTo>
                  <a:pt x="943229" y="1406525"/>
                </a:lnTo>
                <a:lnTo>
                  <a:pt x="984504" y="1460500"/>
                </a:lnTo>
                <a:lnTo>
                  <a:pt x="1013079" y="1512824"/>
                </a:lnTo>
                <a:lnTo>
                  <a:pt x="1027430" y="1562100"/>
                </a:lnTo>
                <a:lnTo>
                  <a:pt x="1035304" y="1616075"/>
                </a:lnTo>
                <a:lnTo>
                  <a:pt x="1038479" y="1674749"/>
                </a:lnTo>
                <a:lnTo>
                  <a:pt x="1033780" y="1739900"/>
                </a:lnTo>
                <a:lnTo>
                  <a:pt x="1027430" y="1808099"/>
                </a:lnTo>
                <a:lnTo>
                  <a:pt x="1019429" y="1877949"/>
                </a:lnTo>
                <a:lnTo>
                  <a:pt x="1011555" y="1950974"/>
                </a:lnTo>
                <a:lnTo>
                  <a:pt x="994029" y="2062099"/>
                </a:lnTo>
                <a:lnTo>
                  <a:pt x="984504" y="2171700"/>
                </a:lnTo>
                <a:lnTo>
                  <a:pt x="978154" y="2284349"/>
                </a:lnTo>
                <a:lnTo>
                  <a:pt x="981329" y="2398649"/>
                </a:lnTo>
                <a:lnTo>
                  <a:pt x="997204" y="2512949"/>
                </a:lnTo>
                <a:lnTo>
                  <a:pt x="1019429" y="2601849"/>
                </a:lnTo>
                <a:lnTo>
                  <a:pt x="1049655" y="2689225"/>
                </a:lnTo>
                <a:lnTo>
                  <a:pt x="1087755" y="2771775"/>
                </a:lnTo>
                <a:lnTo>
                  <a:pt x="1129030" y="2855849"/>
                </a:lnTo>
                <a:lnTo>
                  <a:pt x="1256030" y="3078099"/>
                </a:lnTo>
                <a:lnTo>
                  <a:pt x="1290955" y="3140075"/>
                </a:lnTo>
                <a:lnTo>
                  <a:pt x="1324356" y="3201924"/>
                </a:lnTo>
                <a:lnTo>
                  <a:pt x="1351280" y="3262249"/>
                </a:lnTo>
                <a:lnTo>
                  <a:pt x="1371981" y="3321050"/>
                </a:lnTo>
                <a:lnTo>
                  <a:pt x="1386205" y="3375025"/>
                </a:lnTo>
                <a:lnTo>
                  <a:pt x="1391031" y="3429000"/>
                </a:lnTo>
                <a:lnTo>
                  <a:pt x="1386205" y="3482975"/>
                </a:lnTo>
                <a:lnTo>
                  <a:pt x="1371981" y="3536950"/>
                </a:lnTo>
                <a:lnTo>
                  <a:pt x="1351280" y="3595624"/>
                </a:lnTo>
                <a:lnTo>
                  <a:pt x="1324356" y="3655949"/>
                </a:lnTo>
                <a:lnTo>
                  <a:pt x="1290955" y="3717925"/>
                </a:lnTo>
                <a:lnTo>
                  <a:pt x="1256030" y="3779774"/>
                </a:lnTo>
                <a:lnTo>
                  <a:pt x="1129030" y="4002024"/>
                </a:lnTo>
                <a:lnTo>
                  <a:pt x="1087755" y="4086225"/>
                </a:lnTo>
                <a:lnTo>
                  <a:pt x="1049655" y="4168775"/>
                </a:lnTo>
                <a:lnTo>
                  <a:pt x="1019429" y="4256024"/>
                </a:lnTo>
                <a:lnTo>
                  <a:pt x="997204" y="4344924"/>
                </a:lnTo>
                <a:lnTo>
                  <a:pt x="981329" y="4459224"/>
                </a:lnTo>
                <a:lnTo>
                  <a:pt x="978154" y="4573524"/>
                </a:lnTo>
                <a:lnTo>
                  <a:pt x="984504" y="4686300"/>
                </a:lnTo>
                <a:lnTo>
                  <a:pt x="994029" y="4795774"/>
                </a:lnTo>
                <a:lnTo>
                  <a:pt x="1011555" y="4906899"/>
                </a:lnTo>
                <a:lnTo>
                  <a:pt x="1019429" y="4979924"/>
                </a:lnTo>
                <a:lnTo>
                  <a:pt x="1027430" y="5049774"/>
                </a:lnTo>
                <a:lnTo>
                  <a:pt x="1033780" y="5118100"/>
                </a:lnTo>
                <a:lnTo>
                  <a:pt x="1038479" y="5183124"/>
                </a:lnTo>
                <a:lnTo>
                  <a:pt x="1035304" y="5241925"/>
                </a:lnTo>
                <a:lnTo>
                  <a:pt x="1027430" y="5295900"/>
                </a:lnTo>
                <a:lnTo>
                  <a:pt x="1013079" y="5345049"/>
                </a:lnTo>
                <a:lnTo>
                  <a:pt x="984504" y="5397500"/>
                </a:lnTo>
                <a:lnTo>
                  <a:pt x="943229" y="5451475"/>
                </a:lnTo>
                <a:lnTo>
                  <a:pt x="890778" y="5502275"/>
                </a:lnTo>
                <a:lnTo>
                  <a:pt x="830453" y="5554599"/>
                </a:lnTo>
                <a:lnTo>
                  <a:pt x="765429" y="5605462"/>
                </a:lnTo>
                <a:lnTo>
                  <a:pt x="695452" y="5659437"/>
                </a:lnTo>
                <a:lnTo>
                  <a:pt x="622427" y="5713412"/>
                </a:lnTo>
                <a:lnTo>
                  <a:pt x="552577" y="5768975"/>
                </a:lnTo>
                <a:lnTo>
                  <a:pt x="481203" y="5829300"/>
                </a:lnTo>
                <a:lnTo>
                  <a:pt x="414401" y="5894387"/>
                </a:lnTo>
                <a:lnTo>
                  <a:pt x="352513" y="5962650"/>
                </a:lnTo>
                <a:lnTo>
                  <a:pt x="295351" y="6038850"/>
                </a:lnTo>
                <a:lnTo>
                  <a:pt x="247713" y="6119812"/>
                </a:lnTo>
                <a:lnTo>
                  <a:pt x="204838" y="6205537"/>
                </a:lnTo>
                <a:lnTo>
                  <a:pt x="173088" y="6292850"/>
                </a:lnTo>
                <a:lnTo>
                  <a:pt x="142913" y="6380162"/>
                </a:lnTo>
                <a:lnTo>
                  <a:pt x="95275" y="6557962"/>
                </a:lnTo>
                <a:lnTo>
                  <a:pt x="73050" y="6640512"/>
                </a:lnTo>
                <a:lnTo>
                  <a:pt x="52400" y="6718300"/>
                </a:lnTo>
                <a:lnTo>
                  <a:pt x="27000" y="6791323"/>
                </a:lnTo>
                <a:lnTo>
                  <a:pt x="0" y="6857999"/>
                </a:lnTo>
                <a:lnTo>
                  <a:pt x="271538" y="6857999"/>
                </a:lnTo>
                <a:lnTo>
                  <a:pt x="298526" y="6770686"/>
                </a:lnTo>
                <a:lnTo>
                  <a:pt x="323938" y="6683375"/>
                </a:lnTo>
                <a:lnTo>
                  <a:pt x="349338" y="6594475"/>
                </a:lnTo>
                <a:lnTo>
                  <a:pt x="371576" y="6503987"/>
                </a:lnTo>
                <a:lnTo>
                  <a:pt x="398526" y="6416675"/>
                </a:lnTo>
                <a:lnTo>
                  <a:pt x="427101" y="6332537"/>
                </a:lnTo>
                <a:lnTo>
                  <a:pt x="463677" y="6253162"/>
                </a:lnTo>
                <a:lnTo>
                  <a:pt x="506603" y="6180137"/>
                </a:lnTo>
                <a:lnTo>
                  <a:pt x="554228" y="6118225"/>
                </a:lnTo>
                <a:lnTo>
                  <a:pt x="606552" y="6059487"/>
                </a:lnTo>
                <a:lnTo>
                  <a:pt x="666877" y="6005512"/>
                </a:lnTo>
                <a:lnTo>
                  <a:pt x="730504" y="5951537"/>
                </a:lnTo>
                <a:lnTo>
                  <a:pt x="932053" y="5797550"/>
                </a:lnTo>
                <a:lnTo>
                  <a:pt x="997204" y="5746750"/>
                </a:lnTo>
                <a:lnTo>
                  <a:pt x="1059180" y="5692775"/>
                </a:lnTo>
                <a:lnTo>
                  <a:pt x="1116330" y="5634037"/>
                </a:lnTo>
                <a:lnTo>
                  <a:pt x="1168654" y="5575300"/>
                </a:lnTo>
                <a:lnTo>
                  <a:pt x="1211580" y="5511800"/>
                </a:lnTo>
                <a:lnTo>
                  <a:pt x="1248156" y="5440299"/>
                </a:lnTo>
                <a:lnTo>
                  <a:pt x="1270381" y="5370449"/>
                </a:lnTo>
                <a:lnTo>
                  <a:pt x="1284605" y="5292725"/>
                </a:lnTo>
                <a:lnTo>
                  <a:pt x="1290955" y="5216525"/>
                </a:lnTo>
                <a:lnTo>
                  <a:pt x="1289431" y="5135499"/>
                </a:lnTo>
                <a:lnTo>
                  <a:pt x="1283081" y="5054600"/>
                </a:lnTo>
                <a:lnTo>
                  <a:pt x="1275080" y="4970399"/>
                </a:lnTo>
                <a:lnTo>
                  <a:pt x="1264031" y="4886325"/>
                </a:lnTo>
                <a:lnTo>
                  <a:pt x="1251331" y="4802124"/>
                </a:lnTo>
                <a:lnTo>
                  <a:pt x="1241806" y="4718050"/>
                </a:lnTo>
                <a:lnTo>
                  <a:pt x="1235456" y="4633849"/>
                </a:lnTo>
                <a:lnTo>
                  <a:pt x="1230630" y="4552950"/>
                </a:lnTo>
                <a:lnTo>
                  <a:pt x="1235456" y="4473575"/>
                </a:lnTo>
                <a:lnTo>
                  <a:pt x="1244981" y="4395724"/>
                </a:lnTo>
                <a:lnTo>
                  <a:pt x="1265555" y="4314825"/>
                </a:lnTo>
                <a:lnTo>
                  <a:pt x="1297305" y="4235450"/>
                </a:lnTo>
                <a:lnTo>
                  <a:pt x="1335405" y="4156075"/>
                </a:lnTo>
                <a:lnTo>
                  <a:pt x="1378331" y="4076700"/>
                </a:lnTo>
                <a:lnTo>
                  <a:pt x="1422781" y="3998849"/>
                </a:lnTo>
                <a:lnTo>
                  <a:pt x="1470406" y="3919474"/>
                </a:lnTo>
                <a:lnTo>
                  <a:pt x="1513332" y="3840099"/>
                </a:lnTo>
                <a:lnTo>
                  <a:pt x="1556131" y="3759200"/>
                </a:lnTo>
                <a:lnTo>
                  <a:pt x="1592707" y="3678174"/>
                </a:lnTo>
                <a:lnTo>
                  <a:pt x="1621282" y="3597275"/>
                </a:lnTo>
                <a:lnTo>
                  <a:pt x="1637157" y="3514725"/>
                </a:lnTo>
                <a:lnTo>
                  <a:pt x="1646682" y="3429000"/>
                </a:lnTo>
                <a:lnTo>
                  <a:pt x="1637157" y="3343275"/>
                </a:lnTo>
                <a:lnTo>
                  <a:pt x="1621282" y="3260725"/>
                </a:lnTo>
                <a:lnTo>
                  <a:pt x="1592707" y="3179699"/>
                </a:lnTo>
                <a:lnTo>
                  <a:pt x="1556131" y="3098800"/>
                </a:lnTo>
                <a:lnTo>
                  <a:pt x="1513332" y="3017774"/>
                </a:lnTo>
                <a:lnTo>
                  <a:pt x="1470406" y="2938399"/>
                </a:lnTo>
                <a:lnTo>
                  <a:pt x="1422781" y="2859024"/>
                </a:lnTo>
                <a:lnTo>
                  <a:pt x="1378331" y="2781300"/>
                </a:lnTo>
                <a:lnTo>
                  <a:pt x="1335405" y="2701925"/>
                </a:lnTo>
                <a:lnTo>
                  <a:pt x="1297305" y="2622550"/>
                </a:lnTo>
                <a:lnTo>
                  <a:pt x="1265555" y="2543175"/>
                </a:lnTo>
                <a:lnTo>
                  <a:pt x="1244981" y="2462149"/>
                </a:lnTo>
                <a:lnTo>
                  <a:pt x="1235456" y="2384425"/>
                </a:lnTo>
                <a:lnTo>
                  <a:pt x="1230630" y="2305050"/>
                </a:lnTo>
                <a:lnTo>
                  <a:pt x="1235456" y="2224024"/>
                </a:lnTo>
                <a:lnTo>
                  <a:pt x="1241806" y="2139950"/>
                </a:lnTo>
                <a:lnTo>
                  <a:pt x="1251331" y="2055749"/>
                </a:lnTo>
                <a:lnTo>
                  <a:pt x="1264031" y="1971675"/>
                </a:lnTo>
                <a:lnTo>
                  <a:pt x="1275080" y="1887474"/>
                </a:lnTo>
                <a:lnTo>
                  <a:pt x="1283081" y="1803400"/>
                </a:lnTo>
                <a:lnTo>
                  <a:pt x="1289431" y="1722374"/>
                </a:lnTo>
                <a:lnTo>
                  <a:pt x="1290955" y="1641475"/>
                </a:lnTo>
                <a:lnTo>
                  <a:pt x="1284605" y="1565275"/>
                </a:lnTo>
                <a:lnTo>
                  <a:pt x="1270381" y="1487424"/>
                </a:lnTo>
                <a:lnTo>
                  <a:pt x="1248156" y="1417574"/>
                </a:lnTo>
                <a:lnTo>
                  <a:pt x="1211580" y="1346200"/>
                </a:lnTo>
                <a:lnTo>
                  <a:pt x="1168654" y="1282700"/>
                </a:lnTo>
                <a:lnTo>
                  <a:pt x="1116330" y="1223899"/>
                </a:lnTo>
                <a:lnTo>
                  <a:pt x="1059180" y="1165225"/>
                </a:lnTo>
                <a:lnTo>
                  <a:pt x="997204" y="1111250"/>
                </a:lnTo>
                <a:lnTo>
                  <a:pt x="932053" y="1060450"/>
                </a:lnTo>
                <a:lnTo>
                  <a:pt x="730504" y="906399"/>
                </a:lnTo>
                <a:lnTo>
                  <a:pt x="666877" y="852424"/>
                </a:lnTo>
                <a:lnTo>
                  <a:pt x="606552" y="798449"/>
                </a:lnTo>
                <a:lnTo>
                  <a:pt x="554228" y="739775"/>
                </a:lnTo>
                <a:lnTo>
                  <a:pt x="506603" y="677799"/>
                </a:lnTo>
                <a:lnTo>
                  <a:pt x="463677" y="604774"/>
                </a:lnTo>
                <a:lnTo>
                  <a:pt x="427101" y="525399"/>
                </a:lnTo>
                <a:lnTo>
                  <a:pt x="398526" y="441325"/>
                </a:lnTo>
                <a:lnTo>
                  <a:pt x="371576" y="353949"/>
                </a:lnTo>
                <a:lnTo>
                  <a:pt x="349338" y="263525"/>
                </a:lnTo>
                <a:lnTo>
                  <a:pt x="323938" y="174625"/>
                </a:lnTo>
                <a:lnTo>
                  <a:pt x="298526" y="87249"/>
                </a:lnTo>
                <a:lnTo>
                  <a:pt x="271538" y="0"/>
                </a:lnTo>
                <a:close/>
              </a:path>
            </a:pathLst>
          </a:custGeom>
          <a:solidFill>
            <a:srgbClr val="F8B32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32;p7"/>
          <p:cNvSpPr txBox="1">
            <a:spLocks noGrp="1"/>
          </p:cNvSpPr>
          <p:nvPr>
            <p:ph type="ctrTitle"/>
          </p:nvPr>
        </p:nvSpPr>
        <p:spPr>
          <a:xfrm>
            <a:off x="2491358" y="1115377"/>
            <a:ext cx="4792027" cy="9796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6300" b="1" i="0">
                <a:solidFill>
                  <a:srgbClr val="F3F3F1"/>
                </a:solidFill>
                <a:latin typeface="Impact"/>
                <a:ea typeface="Impact"/>
                <a:cs typeface="Impact"/>
                <a:sym typeface="Impact"/>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33" name="Google Shape;33;p7"/>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750"/>
              </a:spcBef>
              <a:spcAft>
                <a:spcPts val="0"/>
              </a:spcAft>
              <a:buSzPts val="1100"/>
              <a:buNone/>
              <a:defRPr sz="1100"/>
            </a:lvl1pPr>
            <a:lvl2pPr lvl="1" algn="l">
              <a:spcBef>
                <a:spcPts val="375"/>
              </a:spcBef>
              <a:spcAft>
                <a:spcPts val="0"/>
              </a:spcAft>
              <a:buSzPts val="1100"/>
              <a:buNone/>
              <a:defRPr sz="1100"/>
            </a:lvl2pPr>
            <a:lvl3pPr lvl="2" algn="l">
              <a:spcBef>
                <a:spcPts val="375"/>
              </a:spcBef>
              <a:spcAft>
                <a:spcPts val="0"/>
              </a:spcAft>
              <a:buSzPts val="1100"/>
              <a:buNone/>
              <a:defRPr sz="1100"/>
            </a:lvl3pPr>
            <a:lvl4pPr lvl="3" algn="l">
              <a:spcBef>
                <a:spcPts val="375"/>
              </a:spcBef>
              <a:spcAft>
                <a:spcPts val="0"/>
              </a:spcAft>
              <a:buSzPts val="1100"/>
              <a:buNone/>
              <a:defRPr sz="1100"/>
            </a:lvl4pPr>
            <a:lvl5pPr lvl="4" algn="l">
              <a:spcBef>
                <a:spcPts val="375"/>
              </a:spcBef>
              <a:spcAft>
                <a:spcPts val="0"/>
              </a:spcAft>
              <a:buSzPts val="1100"/>
              <a:buNone/>
              <a:defRPr sz="1100"/>
            </a:lvl5pPr>
            <a:lvl6pPr lvl="5" algn="l">
              <a:spcBef>
                <a:spcPts val="375"/>
              </a:spcBef>
              <a:spcAft>
                <a:spcPts val="0"/>
              </a:spcAft>
              <a:buSzPts val="1100"/>
              <a:buNone/>
              <a:defRPr sz="1100"/>
            </a:lvl6pPr>
            <a:lvl7pPr lvl="6" algn="l">
              <a:spcBef>
                <a:spcPts val="375"/>
              </a:spcBef>
              <a:spcAft>
                <a:spcPts val="0"/>
              </a:spcAft>
              <a:buSzPts val="1100"/>
              <a:buNone/>
              <a:defRPr sz="1100"/>
            </a:lvl7pPr>
            <a:lvl8pPr lvl="7" algn="l">
              <a:spcBef>
                <a:spcPts val="375"/>
              </a:spcBef>
              <a:spcAft>
                <a:spcPts val="0"/>
              </a:spcAft>
              <a:buSzPts val="1100"/>
              <a:buNone/>
              <a:defRPr sz="1100"/>
            </a:lvl8pPr>
            <a:lvl9pPr lvl="8" algn="l">
              <a:spcBef>
                <a:spcPts val="375"/>
              </a:spcBef>
              <a:spcAft>
                <a:spcPts val="0"/>
              </a:spcAft>
              <a:buSzPts val="1100"/>
              <a:buNone/>
              <a:defRPr sz="1100"/>
            </a:lvl9pPr>
          </a:lstStyle>
          <a:p>
            <a:endParaRPr/>
          </a:p>
        </p:txBody>
      </p:sp>
      <p:sp>
        <p:nvSpPr>
          <p:cNvPr id="34" name="Google Shape;34;p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5" name="Google Shape;35;p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6" name="Google Shape;36;p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sz="1100">
                <a:solidFill>
                  <a:srgbClr val="888888"/>
                </a:solidFill>
              </a:defRPr>
            </a:lvl1pPr>
            <a:lvl2pPr marL="0" lvl="1" indent="0" algn="r">
              <a:spcBef>
                <a:spcPts val="0"/>
              </a:spcBef>
              <a:buNone/>
              <a:defRPr sz="1100">
                <a:solidFill>
                  <a:srgbClr val="888888"/>
                </a:solidFill>
              </a:defRPr>
            </a:lvl2pPr>
            <a:lvl3pPr marL="0" lvl="2" indent="0" algn="r">
              <a:spcBef>
                <a:spcPts val="0"/>
              </a:spcBef>
              <a:buNone/>
              <a:defRPr sz="1100">
                <a:solidFill>
                  <a:srgbClr val="888888"/>
                </a:solidFill>
              </a:defRPr>
            </a:lvl3pPr>
            <a:lvl4pPr marL="0" lvl="3" indent="0" algn="r">
              <a:spcBef>
                <a:spcPts val="0"/>
              </a:spcBef>
              <a:buNone/>
              <a:defRPr sz="1100">
                <a:solidFill>
                  <a:srgbClr val="888888"/>
                </a:solidFill>
              </a:defRPr>
            </a:lvl4pPr>
            <a:lvl5pPr marL="0" lvl="4" indent="0" algn="r">
              <a:spcBef>
                <a:spcPts val="0"/>
              </a:spcBef>
              <a:buNone/>
              <a:defRPr sz="1100">
                <a:solidFill>
                  <a:srgbClr val="888888"/>
                </a:solidFill>
              </a:defRPr>
            </a:lvl5pPr>
            <a:lvl6pPr marL="0" lvl="5" indent="0" algn="r">
              <a:spcBef>
                <a:spcPts val="0"/>
              </a:spcBef>
              <a:buNone/>
              <a:defRPr sz="1100">
                <a:solidFill>
                  <a:srgbClr val="888888"/>
                </a:solidFill>
              </a:defRPr>
            </a:lvl6pPr>
            <a:lvl7pPr marL="0" lvl="6" indent="0" algn="r">
              <a:spcBef>
                <a:spcPts val="0"/>
              </a:spcBef>
              <a:buNone/>
              <a:defRPr sz="1100">
                <a:solidFill>
                  <a:srgbClr val="888888"/>
                </a:solidFill>
              </a:defRPr>
            </a:lvl7pPr>
            <a:lvl8pPr marL="0" lvl="7" indent="0" algn="r">
              <a:spcBef>
                <a:spcPts val="0"/>
              </a:spcBef>
              <a:buNone/>
              <a:defRPr sz="1100">
                <a:solidFill>
                  <a:srgbClr val="888888"/>
                </a:solidFill>
              </a:defRPr>
            </a:lvl8pPr>
            <a:lvl9pPr marL="0" lvl="8" indent="0" algn="r">
              <a:spcBef>
                <a:spcPts val="0"/>
              </a:spcBef>
              <a:buNone/>
              <a:defRPr sz="1100">
                <a:solidFill>
                  <a:srgbClr val="888888"/>
                </a:solidFill>
              </a:defRPr>
            </a:lvl9pPr>
          </a:lstStyle>
          <a:p>
            <a:pPr marL="0" lvl="0" indent="0" algn="r" rtl="0">
              <a:spcBef>
                <a:spcPts val="0"/>
              </a:spcBef>
              <a:spcAft>
                <a:spcPts val="0"/>
              </a:spcAft>
              <a:buNone/>
            </a:pPr>
            <a:fld id="{00000000-1234-1234-1234-123412341234}" type="slidenum">
              <a:rPr lang="en-US"/>
              <a:t>‹#›</a:t>
            </a:fld>
            <a:endParaRPr sz="14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28650" y="4936311"/>
            <a:ext cx="2057400" cy="1428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936311"/>
            <a:ext cx="3086100" cy="1428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936311"/>
            <a:ext cx="2057400" cy="14283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pythontutor.com/visualize.html#code=&amp;py=3" TargetMode="External"/><Relationship Id="rId3" Type="http://schemas.openxmlformats.org/officeDocument/2006/relationships/hyperlink" Target="https://www.codechef.com/ide" TargetMode="External"/><Relationship Id="rId7" Type="http://schemas.openxmlformats.org/officeDocument/2006/relationships/hyperlink" Target="http://pythonfiddle.com/" TargetMode="External"/><Relationship Id="rId12" Type="http://schemas.openxmlformats.org/officeDocument/2006/relationships/hyperlink" Target="https://en.wikipedia.org/wiki/Thonn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aiza.io/projects/new" TargetMode="External"/><Relationship Id="rId11" Type="http://schemas.openxmlformats.org/officeDocument/2006/relationships/hyperlink" Target="https://en.wikipedia.org/wiki/IDLE" TargetMode="External"/><Relationship Id="rId5" Type="http://schemas.openxmlformats.org/officeDocument/2006/relationships/hyperlink" Target="http://ideone.com/" TargetMode="External"/><Relationship Id="rId10" Type="http://schemas.openxmlformats.org/officeDocument/2006/relationships/hyperlink" Target="https://www.tutorialspoint.com/execute_python3_online.php" TargetMode="External"/><Relationship Id="rId4" Type="http://schemas.openxmlformats.org/officeDocument/2006/relationships/hyperlink" Target="https://www.onlinegdb.com/" TargetMode="External"/><Relationship Id="rId9" Type="http://schemas.openxmlformats.org/officeDocument/2006/relationships/hyperlink" Target="https://repl.it/languages/python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Arial"/>
              <a:buNone/>
            </a:pPr>
            <a:r>
              <a:rPr lang="en-US"/>
              <a:t>Starting to Write Code</a:t>
            </a:r>
            <a:endParaRPr/>
          </a:p>
        </p:txBody>
      </p:sp>
      <p:sp>
        <p:nvSpPr>
          <p:cNvPr id="42" name="Google Shape;42;p8"/>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a:t>A gentle 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dirty="0"/>
              <a:t>What can Python do?</a:t>
            </a:r>
          </a:p>
        </p:txBody>
      </p:sp>
      <p:sp>
        <p:nvSpPr>
          <p:cNvPr id="96" name="Google Shape;96;p1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92500" lnSpcReduction="20000"/>
          </a:bodyPr>
          <a:lstStyle/>
          <a:p>
            <a:r>
              <a:rPr lang="en-US" dirty="0"/>
              <a:t>Python can be used on a server to create web applications.</a:t>
            </a:r>
          </a:p>
          <a:p>
            <a:r>
              <a:rPr lang="en-US" dirty="0"/>
              <a:t>Python can be used alongside software to create workflows.</a:t>
            </a:r>
          </a:p>
          <a:p>
            <a:r>
              <a:rPr lang="en-US" dirty="0"/>
              <a:t>Python can connect to database systems. It can also read and modify files.</a:t>
            </a:r>
          </a:p>
          <a:p>
            <a:r>
              <a:rPr lang="en-US" dirty="0"/>
              <a:t>Python can be used to handle big data and perform complex mathematics.</a:t>
            </a:r>
          </a:p>
          <a:p>
            <a:r>
              <a:rPr lang="en-US" dirty="0"/>
              <a:t>Python can be used for rapid prototyping, or for production-ready software development.</a:t>
            </a:r>
            <a:br>
              <a:rPr lang="en-US"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IDE for Python</a:t>
            </a:r>
            <a:endParaRPr dirty="0"/>
          </a:p>
        </p:txBody>
      </p:sp>
      <p:sp>
        <p:nvSpPr>
          <p:cNvPr id="108" name="Google Shape;108;p1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55000" lnSpcReduction="20000"/>
          </a:bodyPr>
          <a:lstStyle/>
          <a:p>
            <a:pPr marL="82550" indent="0" algn="l">
              <a:buNone/>
            </a:pPr>
            <a:r>
              <a:rPr lang="en-US" i="0" dirty="0">
                <a:solidFill>
                  <a:srgbClr val="373D3F"/>
                </a:solidFill>
                <a:effectLst/>
                <a:latin typeface="+mn-lt"/>
              </a:rPr>
              <a:t>There are many free cloud-based and local IDEs available to begin coding in Python. </a:t>
            </a:r>
          </a:p>
          <a:p>
            <a:pPr marL="82550" indent="0" algn="l">
              <a:buNone/>
            </a:pPr>
            <a:r>
              <a:rPr lang="en-US" b="1" i="0" dirty="0">
                <a:solidFill>
                  <a:srgbClr val="373D3F"/>
                </a:solidFill>
                <a:effectLst/>
                <a:latin typeface="+mn-lt"/>
              </a:rPr>
              <a:t>Cloud-Based IDEs</a:t>
            </a:r>
          </a:p>
          <a:p>
            <a:pPr algn="l">
              <a:buFont typeface="Arial" panose="020B0604020202020204" pitchFamily="34" charset="0"/>
              <a:buChar char="•"/>
            </a:pPr>
            <a:r>
              <a:rPr lang="en-US" b="0" i="0" u="sng" dirty="0">
                <a:solidFill>
                  <a:srgbClr val="373D3F"/>
                </a:solidFill>
                <a:effectLst/>
                <a:latin typeface="+mn-lt"/>
                <a:hlinkClick r:id="rId3"/>
              </a:rPr>
              <a:t>CodeChef</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4"/>
              </a:rPr>
              <a:t>GDB Online</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5"/>
              </a:rPr>
              <a:t>Ideone</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6"/>
              </a:rPr>
              <a:t>paiza.IO</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7"/>
              </a:rPr>
              <a:t>Python Fiddle</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8"/>
              </a:rPr>
              <a:t>PythonTutor</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9"/>
              </a:rPr>
              <a:t>repl.it</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10"/>
              </a:rPr>
              <a:t>TutorialsPoint</a:t>
            </a:r>
            <a:endParaRPr lang="en-US" b="0" i="0" dirty="0">
              <a:solidFill>
                <a:srgbClr val="373D3F"/>
              </a:solidFill>
              <a:effectLst/>
              <a:latin typeface="+mn-lt"/>
            </a:endParaRPr>
          </a:p>
          <a:p>
            <a:pPr marL="82550" indent="0" algn="l">
              <a:buNone/>
            </a:pPr>
            <a:endParaRPr lang="en-US" b="1" i="0" dirty="0">
              <a:solidFill>
                <a:srgbClr val="373D3F"/>
              </a:solidFill>
              <a:effectLst/>
              <a:latin typeface="+mn-lt"/>
            </a:endParaRPr>
          </a:p>
          <a:p>
            <a:pPr marL="82550" indent="0">
              <a:buNone/>
            </a:pPr>
            <a:r>
              <a:rPr lang="en-US" sz="2500" b="1" dirty="0">
                <a:solidFill>
                  <a:srgbClr val="373D3F"/>
                </a:solidFill>
                <a:latin typeface="+mn-lt"/>
              </a:rPr>
              <a:t>Local IDEs</a:t>
            </a:r>
          </a:p>
          <a:p>
            <a:pPr algn="l">
              <a:buFont typeface="Arial" panose="020B0604020202020204" pitchFamily="34" charset="0"/>
              <a:buChar char="•"/>
            </a:pPr>
            <a:r>
              <a:rPr lang="en-US" b="0" i="0" u="sng" dirty="0">
                <a:solidFill>
                  <a:srgbClr val="373D3F"/>
                </a:solidFill>
                <a:effectLst/>
                <a:latin typeface="+mn-lt"/>
                <a:hlinkClick r:id="rId11"/>
              </a:rPr>
              <a:t>IDLE</a:t>
            </a:r>
            <a:endParaRPr lang="en-US" b="0" i="0" dirty="0">
              <a:solidFill>
                <a:srgbClr val="373D3F"/>
              </a:solidFill>
              <a:effectLst/>
              <a:latin typeface="+mn-lt"/>
            </a:endParaRPr>
          </a:p>
          <a:p>
            <a:pPr algn="l">
              <a:buFont typeface="Arial" panose="020B0604020202020204" pitchFamily="34" charset="0"/>
              <a:buChar char="•"/>
            </a:pPr>
            <a:r>
              <a:rPr lang="en-US" b="0" i="0" u="sng" dirty="0">
                <a:solidFill>
                  <a:srgbClr val="373D3F"/>
                </a:solidFill>
                <a:effectLst/>
                <a:latin typeface="+mn-lt"/>
                <a:hlinkClick r:id="rId12"/>
              </a:rPr>
              <a:t>Thonny</a:t>
            </a:r>
            <a:endParaRPr lang="en-US" b="0" i="0" dirty="0">
              <a:solidFill>
                <a:srgbClr val="373D3F"/>
              </a:solidFill>
              <a:effectLst/>
              <a:latin typeface="+mn-lt"/>
            </a:endParaRPr>
          </a:p>
          <a:p>
            <a:pPr marL="82550" indent="0" algn="l">
              <a:buNone/>
            </a:pPr>
            <a:endParaRPr lang="en-US" b="0" i="0" dirty="0">
              <a:solidFill>
                <a:srgbClr val="373D3F"/>
              </a:solidFill>
              <a:effectLst/>
              <a:latin typeface="Montserrat" pitchFamily="2" charset="77"/>
            </a:endParaRPr>
          </a:p>
          <a:p>
            <a:pPr marL="457200" lvl="0" indent="-374650" algn="l" rtl="0">
              <a:spcBef>
                <a:spcPts val="750"/>
              </a:spcBef>
              <a:spcAft>
                <a:spcPts val="0"/>
              </a:spcAft>
              <a:buSzPts val="2300"/>
              <a:buChar char="●"/>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Hello World</a:t>
            </a:r>
            <a:endParaRPr dirty="0"/>
          </a:p>
        </p:txBody>
      </p:sp>
      <p:sp>
        <p:nvSpPr>
          <p:cNvPr id="120" name="Google Shape;120;p2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25000" lnSpcReduction="20000"/>
          </a:bodyPr>
          <a:lstStyle/>
          <a:p>
            <a:pPr marL="82550" indent="0">
              <a:buNone/>
            </a:pPr>
            <a:r>
              <a:rPr lang="en-US" sz="6400" b="1" i="1" dirty="0"/>
              <a:t>Example - Hello World</a:t>
            </a:r>
          </a:p>
          <a:p>
            <a:pPr marL="82550" indent="0" algn="l">
              <a:buNone/>
            </a:pPr>
            <a:r>
              <a:rPr lang="en-US" sz="5600" b="1" dirty="0"/>
              <a:t>Input</a:t>
            </a:r>
          </a:p>
          <a:p>
            <a:pPr marL="82550" indent="0" algn="l">
              <a:buNone/>
            </a:pPr>
            <a:r>
              <a:rPr lang="en-US" sz="5600" dirty="0"/>
              <a:t># This program displays "Hello world!" </a:t>
            </a:r>
          </a:p>
          <a:p>
            <a:pPr marL="82550" indent="0" algn="l">
              <a:buNone/>
            </a:pPr>
            <a:r>
              <a:rPr lang="en-US" sz="5600" dirty="0"/>
              <a:t>print("Hello world!")</a:t>
            </a:r>
          </a:p>
          <a:p>
            <a:pPr marL="82550" indent="0" algn="l">
              <a:buNone/>
            </a:pPr>
            <a:endParaRPr lang="en-US" sz="5600" dirty="0"/>
          </a:p>
          <a:p>
            <a:pPr marL="82550" indent="0" algn="l">
              <a:buNone/>
            </a:pPr>
            <a:r>
              <a:rPr lang="en-US" sz="5600" b="1" dirty="0"/>
              <a:t>Output</a:t>
            </a:r>
            <a:r>
              <a:rPr lang="en-US" sz="5600" dirty="0"/>
              <a:t>:</a:t>
            </a:r>
          </a:p>
          <a:p>
            <a:pPr marL="82550" indent="0">
              <a:buNone/>
            </a:pPr>
            <a:r>
              <a:rPr lang="en-US" sz="5600" dirty="0"/>
              <a:t>Hello world! </a:t>
            </a:r>
            <a:br>
              <a:rPr lang="en-US" sz="5600" dirty="0"/>
            </a:br>
            <a:endParaRPr lang="en-US" sz="5600" dirty="0"/>
          </a:p>
          <a:p>
            <a:pPr marL="82550" indent="0" algn="l">
              <a:buNone/>
            </a:pPr>
            <a:endParaRPr lang="en-US" sz="4000" b="1" i="0" dirty="0">
              <a:solidFill>
                <a:srgbClr val="373D3F"/>
              </a:solidFill>
              <a:effectLst/>
              <a:latin typeface="Montserrat" pitchFamily="2" charset="77"/>
            </a:endParaRPr>
          </a:p>
          <a:p>
            <a:pPr marL="82550" indent="0" algn="l">
              <a:buNone/>
            </a:pPr>
            <a:r>
              <a:rPr lang="en-US" sz="6400" b="1" dirty="0"/>
              <a:t>Discussion</a:t>
            </a:r>
          </a:p>
          <a:p>
            <a:pPr marL="82550" indent="0" algn="l">
              <a:buNone/>
            </a:pPr>
            <a:r>
              <a:rPr lang="en-US" sz="5600" dirty="0"/>
              <a:t>Each code element represents:</a:t>
            </a:r>
          </a:p>
          <a:p>
            <a:pPr algn="l">
              <a:buFont typeface="Arial" panose="020B0604020202020204" pitchFamily="34" charset="0"/>
              <a:buChar char="•"/>
            </a:pPr>
            <a:r>
              <a:rPr lang="en-US" sz="5600" dirty="0"/>
              <a:t># begins a comment</a:t>
            </a:r>
          </a:p>
          <a:p>
            <a:pPr algn="l">
              <a:buFont typeface="Arial" panose="020B0604020202020204" pitchFamily="34" charset="0"/>
              <a:buChar char="•"/>
            </a:pPr>
            <a:r>
              <a:rPr lang="en-US" sz="5600" dirty="0"/>
              <a:t>print() calls the print function</a:t>
            </a:r>
          </a:p>
          <a:p>
            <a:pPr algn="l">
              <a:buFont typeface="Arial" panose="020B0604020202020204" pitchFamily="34" charset="0"/>
              <a:buChar char="•"/>
            </a:pPr>
            <a:r>
              <a:rPr lang="en-US" sz="5600" dirty="0"/>
              <a:t>"Hello world!" is the literal string to be displayed</a:t>
            </a:r>
          </a:p>
          <a:p>
            <a:pPr marL="82550" indent="0">
              <a:buNone/>
            </a:pPr>
            <a:br>
              <a:rPr lang="en-US" dirty="0"/>
            </a:b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Arial"/>
              <a:buNone/>
            </a:pPr>
            <a:r>
              <a:rPr lang="en-US"/>
              <a:t>Variables and Constants</a:t>
            </a:r>
            <a:endParaRPr/>
          </a:p>
        </p:txBody>
      </p:sp>
      <p:sp>
        <p:nvSpPr>
          <p:cNvPr id="42" name="Google Shape;42;p8"/>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a:t>One changes,</a:t>
            </a:r>
            <a:br>
              <a:rPr lang="en-US"/>
            </a:br>
            <a:r>
              <a:rPr lang="en-US"/>
              <a:t>The other doesn’t!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a variable?</a:t>
            </a:r>
            <a:endParaRPr/>
          </a:p>
        </p:txBody>
      </p:sp>
      <p:sp>
        <p:nvSpPr>
          <p:cNvPr id="48" name="Google Shape;48;p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Programming languages use variables to store information.</a:t>
            </a:r>
            <a:endParaRPr dirty="0"/>
          </a:p>
          <a:p>
            <a:pPr marL="457200" lvl="0" indent="-374650" algn="l" rtl="0">
              <a:spcBef>
                <a:spcPts val="0"/>
              </a:spcBef>
              <a:spcAft>
                <a:spcPts val="0"/>
              </a:spcAft>
              <a:buSzPts val="2300"/>
              <a:buChar char="●"/>
            </a:pPr>
            <a:r>
              <a:rPr lang="en-US" dirty="0"/>
              <a:t>Think of them like buckets.  </a:t>
            </a:r>
            <a:endParaRPr dirty="0"/>
          </a:p>
          <a:p>
            <a:pPr marL="914400" lvl="1" indent="-381000" algn="l" rtl="0">
              <a:spcBef>
                <a:spcPts val="0"/>
              </a:spcBef>
              <a:spcAft>
                <a:spcPts val="0"/>
              </a:spcAft>
              <a:buSzPts val="2400"/>
              <a:buChar char="○"/>
            </a:pPr>
            <a:r>
              <a:rPr lang="en-US" dirty="0"/>
              <a:t>Each bucket has a name</a:t>
            </a:r>
            <a:endParaRPr dirty="0"/>
          </a:p>
          <a:p>
            <a:pPr marL="914400" lvl="1" indent="-381000" algn="l" rtl="0">
              <a:spcBef>
                <a:spcPts val="0"/>
              </a:spcBef>
              <a:spcAft>
                <a:spcPts val="0"/>
              </a:spcAft>
              <a:buSzPts val="2400"/>
              <a:buChar char="○"/>
            </a:pPr>
            <a:r>
              <a:rPr lang="en-US" dirty="0"/>
              <a:t>Each bucket can hold one piece of information.</a:t>
            </a:r>
            <a:endParaRPr dirty="0"/>
          </a:p>
          <a:p>
            <a:pPr marL="457200" lvl="0" indent="-374650" algn="l" rtl="0">
              <a:spcBef>
                <a:spcPts val="0"/>
              </a:spcBef>
              <a:spcAft>
                <a:spcPts val="0"/>
              </a:spcAft>
              <a:buSzPts val="2300"/>
              <a:buChar char="●"/>
            </a:pPr>
            <a:r>
              <a:rPr lang="en-US" dirty="0"/>
              <a:t>Likewise, a variable has:</a:t>
            </a:r>
            <a:endParaRPr dirty="0"/>
          </a:p>
          <a:p>
            <a:pPr marL="914400" lvl="1" indent="-381000" algn="l" rtl="0">
              <a:spcBef>
                <a:spcPts val="0"/>
              </a:spcBef>
              <a:spcAft>
                <a:spcPts val="0"/>
              </a:spcAft>
              <a:buSzPts val="2400"/>
              <a:buChar char="○"/>
            </a:pPr>
            <a:r>
              <a:rPr lang="en-US" dirty="0"/>
              <a:t>A name</a:t>
            </a:r>
            <a:endParaRPr dirty="0"/>
          </a:p>
          <a:p>
            <a:pPr marL="914400" lvl="1" indent="-381000" algn="l" rtl="0">
              <a:spcBef>
                <a:spcPts val="0"/>
              </a:spcBef>
              <a:spcAft>
                <a:spcPts val="0"/>
              </a:spcAft>
              <a:buSzPts val="2400"/>
              <a:buChar char="○"/>
            </a:pPr>
            <a:r>
              <a:rPr lang="en-US" dirty="0"/>
              <a:t>A value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Types in variables</a:t>
            </a:r>
            <a:endParaRPr dirty="0"/>
          </a:p>
        </p:txBody>
      </p:sp>
      <p:sp>
        <p:nvSpPr>
          <p:cNvPr id="54" name="Google Shape;54;p10"/>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25000" lnSpcReduction="20000"/>
          </a:bodyPr>
          <a:lstStyle/>
          <a:p>
            <a:r>
              <a:rPr lang="en-US" sz="6400" dirty="0"/>
              <a:t>Variables do not need to be declared with any type, </a:t>
            </a:r>
          </a:p>
          <a:p>
            <a:pPr marL="82550" indent="0">
              <a:buNone/>
            </a:pPr>
            <a:r>
              <a:rPr lang="en-US" sz="6400" dirty="0"/>
              <a:t>and can even change the type after they have been set.</a:t>
            </a:r>
          </a:p>
          <a:p>
            <a:endParaRPr lang="en-US" sz="6400" dirty="0"/>
          </a:p>
          <a:p>
            <a:r>
              <a:rPr lang="en-US" sz="6400" dirty="0"/>
              <a:t>If you want to specify the data type of a variable, this </a:t>
            </a:r>
          </a:p>
          <a:p>
            <a:pPr marL="82550" indent="0">
              <a:buNone/>
            </a:pPr>
            <a:r>
              <a:rPr lang="en-US" sz="6400" dirty="0"/>
              <a:t>can be done with casting.</a:t>
            </a:r>
          </a:p>
          <a:p>
            <a:endParaRPr lang="en-US" sz="6400" dirty="0"/>
          </a:p>
          <a:p>
            <a:r>
              <a:rPr lang="en-US" sz="6400" dirty="0"/>
              <a:t>You can get the data type of a variable with the type() </a:t>
            </a:r>
          </a:p>
          <a:p>
            <a:pPr marL="82550" indent="0">
              <a:buNone/>
            </a:pPr>
            <a:r>
              <a:rPr lang="en-US" sz="6400" dirty="0"/>
              <a:t>function.</a:t>
            </a:r>
          </a:p>
          <a:p>
            <a:pPr marL="82550" indent="0">
              <a:buNone/>
            </a:pPr>
            <a:endParaRPr lang="en-US" sz="6400" dirty="0"/>
          </a:p>
          <a:p>
            <a:r>
              <a:rPr lang="en-US" sz="6400" dirty="0"/>
              <a:t>String variables can be declared either by using single </a:t>
            </a:r>
          </a:p>
          <a:p>
            <a:pPr marL="82550" indent="0">
              <a:buNone/>
            </a:pPr>
            <a:r>
              <a:rPr lang="en-US" sz="6400" dirty="0"/>
              <a:t>or double quotes:</a:t>
            </a:r>
          </a:p>
          <a:p>
            <a:endParaRPr lang="en-US" sz="6400" dirty="0"/>
          </a:p>
          <a:p>
            <a:r>
              <a:rPr lang="en-US" sz="6400" dirty="0"/>
              <a:t>Variable names are case-sensitive.</a:t>
            </a:r>
            <a:endParaRPr lang="en-US" sz="8000" dirty="0"/>
          </a:p>
          <a:p>
            <a:pPr marL="82550" indent="0">
              <a:buNone/>
            </a:pPr>
            <a:endParaRPr lang="en-US" sz="2200" dirty="0"/>
          </a:p>
          <a:p>
            <a:pPr marL="82550" indent="0">
              <a:buNone/>
            </a:pPr>
            <a:br>
              <a:rPr lang="en-US" dirty="0"/>
            </a:br>
            <a:endParaRPr lang="en-US" dirty="0"/>
          </a:p>
          <a:p>
            <a:pPr lvl="0">
              <a:buChar char="●"/>
            </a:pPr>
            <a:endParaRPr lang="en-US" dirty="0"/>
          </a:p>
        </p:txBody>
      </p:sp>
      <p:pic>
        <p:nvPicPr>
          <p:cNvPr id="5" name="Picture 4" descr="Text&#10;&#10;Description automatically generated">
            <a:extLst>
              <a:ext uri="{FF2B5EF4-FFF2-40B4-BE49-F238E27FC236}">
                <a16:creationId xmlns:a16="http://schemas.microsoft.com/office/drawing/2014/main" id="{2A20F0D5-82D4-D8DB-922F-CDA266E44E84}"/>
              </a:ext>
            </a:extLst>
          </p:cNvPr>
          <p:cNvPicPr>
            <a:picLocks noChangeAspect="1"/>
          </p:cNvPicPr>
          <p:nvPr/>
        </p:nvPicPr>
        <p:blipFill>
          <a:blip r:embed="rId3"/>
          <a:stretch>
            <a:fillRect/>
          </a:stretch>
        </p:blipFill>
        <p:spPr>
          <a:xfrm>
            <a:off x="5880787" y="713429"/>
            <a:ext cx="2669785" cy="804672"/>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871F6C26-9D2C-174E-6A84-47FD174DF15C}"/>
              </a:ext>
            </a:extLst>
          </p:cNvPr>
          <p:cNvPicPr>
            <a:picLocks noChangeAspect="1"/>
          </p:cNvPicPr>
          <p:nvPr/>
        </p:nvPicPr>
        <p:blipFill>
          <a:blip r:embed="rId4"/>
          <a:stretch>
            <a:fillRect/>
          </a:stretch>
        </p:blipFill>
        <p:spPr>
          <a:xfrm>
            <a:off x="5880787" y="1732099"/>
            <a:ext cx="2671119" cy="30195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Creating Variables</a:t>
            </a:r>
            <a:endParaRPr dirty="0"/>
          </a:p>
        </p:txBody>
      </p:sp>
      <p:sp>
        <p:nvSpPr>
          <p:cNvPr id="60" name="Google Shape;60;p1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85000" lnSpcReduction="20000"/>
          </a:bodyPr>
          <a:lstStyle/>
          <a:p>
            <a:pPr marL="82550" indent="0">
              <a:buNone/>
            </a:pPr>
            <a:r>
              <a:rPr lang="en-US" sz="2100" dirty="0"/>
              <a:t>A variable can have a short name (like x </a:t>
            </a:r>
          </a:p>
          <a:p>
            <a:pPr marL="82550" indent="0">
              <a:buNone/>
            </a:pPr>
            <a:r>
              <a:rPr lang="en-US" sz="2100" dirty="0"/>
              <a:t>and y) or a more descriptive name (age, </a:t>
            </a:r>
          </a:p>
          <a:p>
            <a:pPr marL="82550" indent="0">
              <a:buNone/>
            </a:pPr>
            <a:r>
              <a:rPr lang="en-US" sz="2100" dirty="0" err="1"/>
              <a:t>carname</a:t>
            </a:r>
            <a:r>
              <a:rPr lang="en-US" sz="2100" dirty="0"/>
              <a:t>, </a:t>
            </a:r>
            <a:r>
              <a:rPr lang="en-US" sz="2100" dirty="0" err="1"/>
              <a:t>total_volume</a:t>
            </a:r>
            <a:r>
              <a:rPr lang="en-US" sz="2100" dirty="0"/>
              <a:t>). Rules for Python variables: </a:t>
            </a:r>
          </a:p>
          <a:p>
            <a:pPr marL="82550" indent="0">
              <a:buNone/>
            </a:pPr>
            <a:endParaRPr lang="en-US" sz="2100" dirty="0"/>
          </a:p>
          <a:p>
            <a:r>
              <a:rPr lang="en-US" sz="1800" dirty="0"/>
              <a:t>A variable name must start with a letter or the underscore character</a:t>
            </a:r>
          </a:p>
          <a:p>
            <a:endParaRPr lang="en-US" sz="1800" dirty="0"/>
          </a:p>
          <a:p>
            <a:r>
              <a:rPr lang="en-US" sz="1800" dirty="0"/>
              <a:t>A variable name cannot start with a number</a:t>
            </a:r>
          </a:p>
          <a:p>
            <a:endParaRPr lang="en-US" sz="1800" dirty="0"/>
          </a:p>
          <a:p>
            <a:r>
              <a:rPr lang="en-US" sz="1800" dirty="0"/>
              <a:t>A variable name can only contain alpha-numeric characters and underscores (A-z, 0-9, and _ )</a:t>
            </a:r>
          </a:p>
          <a:p>
            <a:endParaRPr lang="en-US" sz="1800" dirty="0"/>
          </a:p>
          <a:p>
            <a:r>
              <a:rPr lang="en-US" sz="1800" dirty="0"/>
              <a:t>Variable names are case-sensitive (age, Age and AGE are three different variables)</a:t>
            </a:r>
            <a:br>
              <a:rPr lang="en-US" dirty="0"/>
            </a:br>
            <a:endParaRPr lang="en-US" dirty="0"/>
          </a:p>
          <a:p>
            <a:pPr marL="457200" lvl="0" indent="-341788" algn="l" rtl="0">
              <a:spcBef>
                <a:spcPts val="750"/>
              </a:spcBef>
              <a:spcAft>
                <a:spcPts val="0"/>
              </a:spcAft>
              <a:buSzPct val="88461"/>
              <a:buChar char="●"/>
            </a:pPr>
            <a:endParaRPr dirty="0"/>
          </a:p>
        </p:txBody>
      </p:sp>
      <p:pic>
        <p:nvPicPr>
          <p:cNvPr id="3" name="Picture 2" descr="Text&#10;&#10;Description automatically generated">
            <a:extLst>
              <a:ext uri="{FF2B5EF4-FFF2-40B4-BE49-F238E27FC236}">
                <a16:creationId xmlns:a16="http://schemas.microsoft.com/office/drawing/2014/main" id="{AD761E27-BA59-B0E0-6CA3-B3B80CAC07A8}"/>
              </a:ext>
            </a:extLst>
          </p:cNvPr>
          <p:cNvPicPr>
            <a:picLocks noChangeAspect="1"/>
          </p:cNvPicPr>
          <p:nvPr/>
        </p:nvPicPr>
        <p:blipFill>
          <a:blip r:embed="rId3"/>
          <a:stretch>
            <a:fillRect/>
          </a:stretch>
        </p:blipFill>
        <p:spPr>
          <a:xfrm>
            <a:off x="6138406" y="558975"/>
            <a:ext cx="2526084" cy="13898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Autofit/>
          </a:bodyPr>
          <a:lstStyle/>
          <a:p>
            <a:r>
              <a:rPr lang="en-US" dirty="0"/>
              <a:t>Printing Variables</a:t>
            </a:r>
          </a:p>
        </p:txBody>
      </p:sp>
      <p:sp>
        <p:nvSpPr>
          <p:cNvPr id="72" name="Google Shape;72;p13"/>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lvl="0" indent="-341788">
              <a:buSzPct val="88461"/>
              <a:buChar char="●"/>
            </a:pPr>
            <a:r>
              <a:rPr lang="en-US" sz="1600" dirty="0"/>
              <a:t>In python, you can use the “print()” function to output variables: </a:t>
            </a:r>
          </a:p>
          <a:p>
            <a:pPr lvl="0" indent="-341788">
              <a:buSzPct val="88461"/>
              <a:buChar char="●"/>
            </a:pPr>
            <a:endParaRPr lang="en-US" sz="1600" dirty="0"/>
          </a:p>
          <a:p>
            <a:pPr lvl="0" indent="-341788">
              <a:buSzPct val="88461"/>
              <a:buChar char="●"/>
            </a:pPr>
            <a:r>
              <a:rPr lang="en-US" sz="1600" dirty="0"/>
              <a:t>Using a comma to output multiple variables :</a:t>
            </a:r>
          </a:p>
          <a:p>
            <a:pPr lvl="0" indent="-341788">
              <a:buSzPct val="88461"/>
              <a:buChar char="●"/>
            </a:pPr>
            <a:endParaRPr lang="en-US" sz="1600" dirty="0"/>
          </a:p>
          <a:p>
            <a:pPr indent="-341788">
              <a:buSzPct val="88461"/>
              <a:buFont typeface="Arial"/>
              <a:buChar char="●"/>
            </a:pPr>
            <a:r>
              <a:rPr lang="en-US" sz="1600" dirty="0"/>
              <a:t>Using the + operator to output multiple variables :</a:t>
            </a:r>
          </a:p>
          <a:p>
            <a:pPr indent="-341788">
              <a:buSzPct val="88461"/>
              <a:buFont typeface="Arial"/>
              <a:buChar char="●"/>
            </a:pPr>
            <a:endParaRPr lang="en-US" sz="1600" dirty="0"/>
          </a:p>
          <a:p>
            <a:pPr indent="-341788">
              <a:buSzPct val="88461"/>
              <a:buFont typeface="Arial"/>
              <a:buChar char="●"/>
            </a:pPr>
            <a:r>
              <a:rPr lang="en-US" sz="1600" dirty="0"/>
              <a:t>Using the + character works as a mathematical operator</a:t>
            </a:r>
          </a:p>
          <a:p>
            <a:pPr marL="115412" indent="0">
              <a:buSzPct val="88461"/>
              <a:buNone/>
            </a:pPr>
            <a:endParaRPr lang="en-US" sz="1600" dirty="0"/>
          </a:p>
          <a:p>
            <a:pPr indent="-341788">
              <a:buSzPct val="88461"/>
              <a:buFont typeface="Arial"/>
              <a:buChar char="●"/>
            </a:pPr>
            <a:r>
              <a:rPr lang="en-US" sz="1600" dirty="0"/>
              <a:t>to output multiple variables in the print() function is to separate </a:t>
            </a:r>
          </a:p>
          <a:p>
            <a:pPr marL="115412" indent="0">
              <a:buSzPct val="88461"/>
              <a:buNone/>
            </a:pPr>
            <a:r>
              <a:rPr lang="en-US" sz="1600" dirty="0"/>
              <a:t>them with commas, which even support different data types:</a:t>
            </a:r>
          </a:p>
          <a:p>
            <a:pPr marL="0" indent="0">
              <a:buNone/>
            </a:pPr>
            <a:endParaRPr dirty="0"/>
          </a:p>
        </p:txBody>
      </p:sp>
      <p:pic>
        <p:nvPicPr>
          <p:cNvPr id="3" name="Picture 2" descr="Graphical user interface, text, application&#10;&#10;Description automatically generated">
            <a:extLst>
              <a:ext uri="{FF2B5EF4-FFF2-40B4-BE49-F238E27FC236}">
                <a16:creationId xmlns:a16="http://schemas.microsoft.com/office/drawing/2014/main" id="{85DB5AE1-AD18-BEE5-D818-B82302F6893F}"/>
              </a:ext>
            </a:extLst>
          </p:cNvPr>
          <p:cNvPicPr>
            <a:picLocks noChangeAspect="1"/>
          </p:cNvPicPr>
          <p:nvPr/>
        </p:nvPicPr>
        <p:blipFill>
          <a:blip r:embed="rId3"/>
          <a:stretch>
            <a:fillRect/>
          </a:stretch>
        </p:blipFill>
        <p:spPr>
          <a:xfrm>
            <a:off x="6798365" y="377907"/>
            <a:ext cx="1826008" cy="3825592"/>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dirty="0"/>
              <a:t>Data Types</a:t>
            </a:r>
          </a:p>
        </p:txBody>
      </p:sp>
      <p:sp>
        <p:nvSpPr>
          <p:cNvPr id="84" name="Google Shape;84;p15"/>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93504" indent="0">
              <a:buSzPct val="88461"/>
              <a:buNone/>
            </a:pPr>
            <a:r>
              <a:rPr lang="en-US" sz="1600" dirty="0"/>
              <a:t>A data type defines a set of values and the set of operations that can be applied to those values</a:t>
            </a:r>
          </a:p>
          <a:p>
            <a:pPr marL="93504" indent="0">
              <a:buSzPct val="88461"/>
              <a:buNone/>
            </a:pPr>
            <a:r>
              <a:rPr lang="en-US" sz="1800" b="1" dirty="0"/>
              <a:t>Built-in Data Types: </a:t>
            </a:r>
            <a:r>
              <a:rPr lang="en-US" sz="1600" dirty="0"/>
              <a:t>Python has the following data types built-in by default, in these categories -</a:t>
            </a:r>
            <a:endParaRPr lang="en-US" sz="1600" b="1" dirty="0"/>
          </a:p>
          <a:p>
            <a:pPr marL="457200" lvl="0" indent="-363696" algn="l" rtl="0">
              <a:spcBef>
                <a:spcPts val="750"/>
              </a:spcBef>
              <a:spcAft>
                <a:spcPts val="0"/>
              </a:spcAft>
              <a:buSzPct val="88461"/>
              <a:buChar char="●"/>
            </a:pPr>
            <a:endParaRPr dirty="0"/>
          </a:p>
        </p:txBody>
      </p:sp>
      <p:pic>
        <p:nvPicPr>
          <p:cNvPr id="3" name="Picture 2" descr="Table&#10;&#10;Description automatically generated with medium confidence">
            <a:extLst>
              <a:ext uri="{FF2B5EF4-FFF2-40B4-BE49-F238E27FC236}">
                <a16:creationId xmlns:a16="http://schemas.microsoft.com/office/drawing/2014/main" id="{D59E4EFA-D7DD-D22A-DB1C-F1C9BD120D1B}"/>
              </a:ext>
            </a:extLst>
          </p:cNvPr>
          <p:cNvPicPr>
            <a:picLocks noChangeAspect="1"/>
          </p:cNvPicPr>
          <p:nvPr/>
        </p:nvPicPr>
        <p:blipFill>
          <a:blip r:embed="rId3"/>
          <a:stretch>
            <a:fillRect/>
          </a:stretch>
        </p:blipFill>
        <p:spPr>
          <a:xfrm>
            <a:off x="2867891" y="1995886"/>
            <a:ext cx="3268212" cy="2314045"/>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69875" y="289276"/>
            <a:ext cx="8418300" cy="578100"/>
          </a:xfrm>
          <a:prstGeom prst="rect">
            <a:avLst/>
          </a:prstGeom>
        </p:spPr>
        <p:txBody>
          <a:bodyPr spcFirstLastPara="1" wrap="square" lIns="91425" tIns="45700" rIns="91425" bIns="45700" anchor="ctr" anchorCtr="0">
            <a:normAutofit/>
          </a:bodyPr>
          <a:lstStyle/>
          <a:p>
            <a:r>
              <a:rPr lang="en-US" dirty="0"/>
              <a:t>Python Numbers</a:t>
            </a:r>
          </a:p>
        </p:txBody>
      </p:sp>
      <p:sp>
        <p:nvSpPr>
          <p:cNvPr id="90" name="Google Shape;90;p16"/>
          <p:cNvSpPr txBox="1">
            <a:spLocks noGrp="1"/>
          </p:cNvSpPr>
          <p:nvPr>
            <p:ph type="body" idx="1"/>
          </p:nvPr>
        </p:nvSpPr>
        <p:spPr>
          <a:xfrm>
            <a:off x="292963" y="691050"/>
            <a:ext cx="8418300" cy="3761400"/>
          </a:xfrm>
          <a:prstGeom prst="rect">
            <a:avLst/>
          </a:prstGeom>
        </p:spPr>
        <p:txBody>
          <a:bodyPr spcFirstLastPara="1" wrap="square" lIns="91425" tIns="45700" rIns="91425" bIns="45700" anchor="t" anchorCtr="0">
            <a:normAutofit fontScale="25000" lnSpcReduction="20000"/>
          </a:bodyPr>
          <a:lstStyle/>
          <a:p>
            <a:pPr marL="82550" indent="0">
              <a:buNone/>
            </a:pPr>
            <a:endParaRPr lang="en-US" sz="6200" dirty="0"/>
          </a:p>
          <a:p>
            <a:pPr marL="82550" indent="0">
              <a:buNone/>
            </a:pPr>
            <a:r>
              <a:rPr lang="en-US" sz="6200" dirty="0"/>
              <a:t>There are three numeric types in Python:</a:t>
            </a:r>
          </a:p>
          <a:p>
            <a:pPr marL="82550" indent="0">
              <a:buNone/>
            </a:pPr>
            <a:endParaRPr lang="en-US" sz="6200" dirty="0"/>
          </a:p>
          <a:p>
            <a:pPr marL="82550" indent="0">
              <a:buNone/>
            </a:pPr>
            <a:r>
              <a:rPr lang="en-US" sz="6200" dirty="0"/>
              <a:t>Variables of numeric types are created when you </a:t>
            </a:r>
          </a:p>
          <a:p>
            <a:pPr marL="82550" indent="0">
              <a:buNone/>
            </a:pPr>
            <a:r>
              <a:rPr lang="en-US" sz="6200" dirty="0"/>
              <a:t>assign a value to them:</a:t>
            </a:r>
          </a:p>
          <a:p>
            <a:pPr marL="82550" indent="0">
              <a:buNone/>
            </a:pPr>
            <a:endParaRPr lang="en-US" sz="6200" b="1" dirty="0"/>
          </a:p>
          <a:p>
            <a:pPr marL="82550" indent="0">
              <a:buNone/>
            </a:pPr>
            <a:r>
              <a:rPr lang="en-US" sz="6200" b="1" dirty="0"/>
              <a:t>Int: </a:t>
            </a:r>
            <a:r>
              <a:rPr lang="en-US" sz="6200" dirty="0"/>
              <a:t>Int, or integer, is a whole number, positive or negative, </a:t>
            </a:r>
          </a:p>
          <a:p>
            <a:pPr marL="82550" indent="0">
              <a:buNone/>
            </a:pPr>
            <a:r>
              <a:rPr lang="en-US" sz="6200" dirty="0"/>
              <a:t>without decimals, of unlimited length.</a:t>
            </a:r>
          </a:p>
          <a:p>
            <a:pPr marL="82550" indent="0">
              <a:buNone/>
            </a:pPr>
            <a:endParaRPr lang="en-US" sz="6200" dirty="0"/>
          </a:p>
          <a:p>
            <a:pPr marL="82550" indent="0">
              <a:buNone/>
            </a:pPr>
            <a:r>
              <a:rPr lang="en-US" sz="6200" b="1" dirty="0"/>
              <a:t>Float:</a:t>
            </a:r>
            <a:r>
              <a:rPr lang="en-US" sz="6200" dirty="0"/>
              <a:t> "floating point number" is a number, positive or negative, </a:t>
            </a:r>
          </a:p>
          <a:p>
            <a:pPr marL="82550" indent="0">
              <a:buNone/>
            </a:pPr>
            <a:r>
              <a:rPr lang="en-US" sz="6200" dirty="0"/>
              <a:t>containing one or more decimals.</a:t>
            </a:r>
          </a:p>
          <a:p>
            <a:pPr marL="82550" indent="0">
              <a:buNone/>
            </a:pPr>
            <a:endParaRPr lang="en-US" dirty="0"/>
          </a:p>
          <a:p>
            <a:pPr marL="82550" indent="0">
              <a:buNone/>
            </a:pPr>
            <a:br>
              <a:rPr lang="en-US" dirty="0"/>
            </a:br>
            <a:endParaRPr lang="en-US" dirty="0"/>
          </a:p>
          <a:p>
            <a:pPr marL="82550" indent="0">
              <a:buNone/>
            </a:pPr>
            <a:br>
              <a:rPr lang="en-US" dirty="0"/>
            </a:br>
            <a:endParaRPr lang="en-US" dirty="0"/>
          </a:p>
          <a:p>
            <a:pPr marL="82550" indent="0">
              <a:buNone/>
            </a:pPr>
            <a:br>
              <a:rPr lang="en-US" dirty="0"/>
            </a:br>
            <a:endParaRPr lang="en-US" dirty="0"/>
          </a:p>
          <a:p>
            <a:pPr lvl="0">
              <a:buChar char="●"/>
            </a:pPr>
            <a:endParaRPr sz="2000" dirty="0"/>
          </a:p>
        </p:txBody>
      </p:sp>
      <p:pic>
        <p:nvPicPr>
          <p:cNvPr id="8" name="Picture 7" descr="A picture containing chart&#10;&#10;Description automatically generated">
            <a:extLst>
              <a:ext uri="{FF2B5EF4-FFF2-40B4-BE49-F238E27FC236}">
                <a16:creationId xmlns:a16="http://schemas.microsoft.com/office/drawing/2014/main" id="{873967BE-209D-FD50-886F-0E37D253957F}"/>
              </a:ext>
            </a:extLst>
          </p:cNvPr>
          <p:cNvPicPr>
            <a:picLocks noChangeAspect="1"/>
          </p:cNvPicPr>
          <p:nvPr/>
        </p:nvPicPr>
        <p:blipFill>
          <a:blip r:embed="rId3"/>
          <a:stretch>
            <a:fillRect/>
          </a:stretch>
        </p:blipFill>
        <p:spPr>
          <a:xfrm>
            <a:off x="6319741" y="763016"/>
            <a:ext cx="977900" cy="812800"/>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2852208-C3AF-9AEC-B80F-6CEDC0FF9353}"/>
              </a:ext>
            </a:extLst>
          </p:cNvPr>
          <p:cNvPicPr>
            <a:picLocks noChangeAspect="1"/>
          </p:cNvPicPr>
          <p:nvPr/>
        </p:nvPicPr>
        <p:blipFill>
          <a:blip r:embed="rId4"/>
          <a:stretch>
            <a:fillRect/>
          </a:stretch>
        </p:blipFill>
        <p:spPr>
          <a:xfrm>
            <a:off x="6343595" y="1575816"/>
            <a:ext cx="1560479" cy="23301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You use software all the time</a:t>
            </a:r>
            <a:endParaRPr/>
          </a:p>
        </p:txBody>
      </p:sp>
      <p:sp>
        <p:nvSpPr>
          <p:cNvPr id="48" name="Google Shape;48;p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Computer programs</a:t>
            </a:r>
            <a:endParaRPr dirty="0"/>
          </a:p>
          <a:p>
            <a:pPr marL="914400" lvl="1" indent="-381000" algn="l" rtl="0">
              <a:spcBef>
                <a:spcPts val="0"/>
              </a:spcBef>
              <a:spcAft>
                <a:spcPts val="0"/>
              </a:spcAft>
              <a:buSzPts val="2400"/>
              <a:buChar char="○"/>
            </a:pPr>
            <a:r>
              <a:rPr lang="en-US" dirty="0"/>
              <a:t>Web browsers (Chrome, Firefox, Safari, etc.)</a:t>
            </a:r>
            <a:endParaRPr dirty="0"/>
          </a:p>
          <a:p>
            <a:pPr marL="914400" lvl="1" indent="-381000" algn="l" rtl="0">
              <a:spcBef>
                <a:spcPts val="0"/>
              </a:spcBef>
              <a:spcAft>
                <a:spcPts val="0"/>
              </a:spcAft>
              <a:buSzPts val="2400"/>
              <a:buChar char="○"/>
            </a:pPr>
            <a:r>
              <a:rPr lang="en-US" dirty="0"/>
              <a:t>Office tools (Word, Power Point, Excel, etc.)</a:t>
            </a:r>
            <a:endParaRPr dirty="0"/>
          </a:p>
          <a:p>
            <a:pPr marL="914400" lvl="1" indent="-381000" algn="l" rtl="0">
              <a:spcBef>
                <a:spcPts val="0"/>
              </a:spcBef>
              <a:spcAft>
                <a:spcPts val="0"/>
              </a:spcAft>
              <a:buSzPts val="2400"/>
              <a:buChar char="○"/>
            </a:pPr>
            <a:r>
              <a:rPr lang="en-US" dirty="0"/>
              <a:t>Image editing tools (Photoshop, Lightroom, etc.)</a:t>
            </a:r>
            <a:endParaRPr dirty="0"/>
          </a:p>
          <a:p>
            <a:pPr marL="914400" lvl="1" indent="-381000" algn="l" rtl="0">
              <a:spcBef>
                <a:spcPts val="0"/>
              </a:spcBef>
              <a:spcAft>
                <a:spcPts val="0"/>
              </a:spcAft>
              <a:buSzPts val="2400"/>
              <a:buChar char="○"/>
            </a:pPr>
            <a:r>
              <a:rPr lang="en-US" dirty="0"/>
              <a:t>Operating System, games</a:t>
            </a:r>
            <a:endParaRPr dirty="0"/>
          </a:p>
          <a:p>
            <a:pPr marL="457200" lvl="0" indent="-374650" algn="l" rtl="0">
              <a:spcBef>
                <a:spcPts val="0"/>
              </a:spcBef>
              <a:spcAft>
                <a:spcPts val="0"/>
              </a:spcAft>
              <a:buSzPts val="2300"/>
              <a:buChar char="●"/>
            </a:pPr>
            <a:r>
              <a:rPr lang="en-US" dirty="0"/>
              <a:t>Phone Apps (Snapchat, Instagram, Camera, Phone)</a:t>
            </a:r>
            <a:endParaRPr dirty="0"/>
          </a:p>
          <a:p>
            <a:pPr marL="457200" lvl="0" indent="-374650" algn="l" rtl="0">
              <a:spcBef>
                <a:spcPts val="0"/>
              </a:spcBef>
              <a:spcAft>
                <a:spcPts val="0"/>
              </a:spcAft>
              <a:buSzPts val="2300"/>
              <a:buChar char="●"/>
            </a:pPr>
            <a:r>
              <a:rPr lang="en-US" dirty="0"/>
              <a:t>Games that run on game consoles.</a:t>
            </a:r>
            <a:endParaRPr dirty="0"/>
          </a:p>
          <a:p>
            <a:pPr marL="457200" lvl="0" indent="-374650" algn="l" rtl="0">
              <a:spcBef>
                <a:spcPts val="0"/>
              </a:spcBef>
              <a:spcAft>
                <a:spcPts val="0"/>
              </a:spcAft>
              <a:buSzPts val="2300"/>
              <a:buChar char="●"/>
            </a:pPr>
            <a:r>
              <a:rPr lang="en-US" dirty="0"/>
              <a:t>Embedded software on appliances you buy</a:t>
            </a:r>
            <a:endParaRPr dirty="0"/>
          </a:p>
          <a:p>
            <a:pPr marL="914400" lvl="1" indent="-381000" algn="l" rtl="0">
              <a:spcBef>
                <a:spcPts val="0"/>
              </a:spcBef>
              <a:spcAft>
                <a:spcPts val="0"/>
              </a:spcAft>
              <a:buSzPts val="2400"/>
              <a:buChar char="○"/>
            </a:pPr>
            <a:r>
              <a:rPr lang="en-US" dirty="0"/>
              <a:t>Toasters, projectors, TVs</a:t>
            </a:r>
            <a:endParaRPr dirty="0"/>
          </a:p>
          <a:p>
            <a:pPr marL="914400" lvl="1" indent="-381000" algn="l" rtl="0">
              <a:spcBef>
                <a:spcPts val="0"/>
              </a:spcBef>
              <a:spcAft>
                <a:spcPts val="0"/>
              </a:spcAft>
              <a:buSzPts val="2400"/>
              <a:buChar char="○"/>
            </a:pPr>
            <a:r>
              <a:rPr lang="en-US" dirty="0"/>
              <a:t>Cars, planes etc.</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dirty="0"/>
              <a:t>Strings Data Type</a:t>
            </a:r>
            <a:endParaRPr dirty="0"/>
          </a:p>
        </p:txBody>
      </p:sp>
      <p:sp>
        <p:nvSpPr>
          <p:cNvPr id="102" name="Google Shape;102;p18"/>
          <p:cNvSpPr txBox="1">
            <a:spLocks noGrp="1"/>
          </p:cNvSpPr>
          <p:nvPr>
            <p:ph type="body" idx="1"/>
          </p:nvPr>
        </p:nvSpPr>
        <p:spPr>
          <a:xfrm>
            <a:off x="369875" y="940001"/>
            <a:ext cx="8666060" cy="1495628"/>
          </a:xfrm>
          <a:prstGeom prst="rect">
            <a:avLst/>
          </a:prstGeom>
        </p:spPr>
        <p:txBody>
          <a:bodyPr spcFirstLastPara="1" wrap="square" lIns="91425" tIns="45700" rIns="91425" bIns="45700" anchor="t" anchorCtr="0">
            <a:normAutofit/>
          </a:bodyPr>
          <a:lstStyle/>
          <a:p>
            <a:r>
              <a:rPr lang="en-US" sz="2000" dirty="0"/>
              <a:t>Strings in python are surrounded by either single quotation marks, or double quotation marks.</a:t>
            </a:r>
          </a:p>
          <a:p>
            <a:r>
              <a:rPr lang="en-US" sz="2000" dirty="0"/>
              <a:t>'hello' is the same as "hello".</a:t>
            </a:r>
          </a:p>
          <a:p>
            <a:r>
              <a:rPr lang="en-US" sz="2000" dirty="0"/>
              <a:t>You can display a string literal with the print() function:</a:t>
            </a:r>
          </a:p>
          <a:p>
            <a:pPr marL="457200" lvl="0" indent="-374650" algn="l" rtl="0">
              <a:spcBef>
                <a:spcPts val="750"/>
              </a:spcBef>
              <a:spcAft>
                <a:spcPts val="0"/>
              </a:spcAft>
              <a:buSzPts val="2300"/>
              <a:buChar char="●"/>
            </a:pPr>
            <a:endParaRPr sz="2000" dirty="0"/>
          </a:p>
        </p:txBody>
      </p:sp>
      <p:pic>
        <p:nvPicPr>
          <p:cNvPr id="3" name="Picture 2" descr="A picture containing diagram&#10;&#10;Description automatically generated">
            <a:extLst>
              <a:ext uri="{FF2B5EF4-FFF2-40B4-BE49-F238E27FC236}">
                <a16:creationId xmlns:a16="http://schemas.microsoft.com/office/drawing/2014/main" id="{93753DB6-FF0B-D9AA-1594-DA2105C7E05D}"/>
              </a:ext>
            </a:extLst>
          </p:cNvPr>
          <p:cNvPicPr>
            <a:picLocks noChangeAspect="1"/>
          </p:cNvPicPr>
          <p:nvPr/>
        </p:nvPicPr>
        <p:blipFill>
          <a:blip r:embed="rId3"/>
          <a:stretch>
            <a:fillRect/>
          </a:stretch>
        </p:blipFill>
        <p:spPr>
          <a:xfrm>
            <a:off x="7220487" y="2062618"/>
            <a:ext cx="1415388" cy="509132"/>
          </a:xfrm>
          <a:prstGeom prst="rect">
            <a:avLst/>
          </a:prstGeom>
        </p:spPr>
      </p:pic>
      <p:pic>
        <p:nvPicPr>
          <p:cNvPr id="2" name="Picture 1">
            <a:extLst>
              <a:ext uri="{FF2B5EF4-FFF2-40B4-BE49-F238E27FC236}">
                <a16:creationId xmlns:a16="http://schemas.microsoft.com/office/drawing/2014/main" id="{1B8DCDC1-B3F0-345A-616E-DCB643AA562B}"/>
              </a:ext>
            </a:extLst>
          </p:cNvPr>
          <p:cNvPicPr>
            <a:picLocks noChangeAspect="1"/>
          </p:cNvPicPr>
          <p:nvPr/>
        </p:nvPicPr>
        <p:blipFill>
          <a:blip r:embed="rId4"/>
          <a:stretch>
            <a:fillRect/>
          </a:stretch>
        </p:blipFill>
        <p:spPr>
          <a:xfrm>
            <a:off x="2626821" y="2435629"/>
            <a:ext cx="3067397" cy="22223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69875" y="381699"/>
            <a:ext cx="8418300" cy="632453"/>
          </a:xfrm>
          <a:prstGeom prst="rect">
            <a:avLst/>
          </a:prstGeom>
        </p:spPr>
        <p:txBody>
          <a:bodyPr spcFirstLastPara="1" wrap="square" lIns="91425" tIns="45700" rIns="91425" bIns="45700" anchor="ctr" anchorCtr="0">
            <a:normAutofit/>
          </a:bodyPr>
          <a:lstStyle/>
          <a:p>
            <a:r>
              <a:rPr lang="en-US" dirty="0"/>
              <a:t>Boolean Data Type</a:t>
            </a:r>
          </a:p>
        </p:txBody>
      </p:sp>
      <p:sp>
        <p:nvSpPr>
          <p:cNvPr id="138" name="Google Shape;138;p2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82550" indent="0">
              <a:buNone/>
            </a:pPr>
            <a:r>
              <a:rPr lang="en-US" sz="1800" dirty="0"/>
              <a:t>A Boolean data type has one of two possible values (usually denoted true and false), intended to represent the two truth values of logic and Boolean algebra.</a:t>
            </a:r>
          </a:p>
          <a:p>
            <a:r>
              <a:rPr lang="en-US" sz="1800" dirty="0"/>
              <a:t>When you compare two values, the expression is evaluated, and Python returns the Boolean answer:</a:t>
            </a:r>
            <a:br>
              <a:rPr lang="en-US" sz="1800" dirty="0"/>
            </a:br>
            <a:endParaRPr lang="en-US" sz="1800" dirty="0"/>
          </a:p>
          <a:p>
            <a:endParaRPr lang="en-US" sz="1800" dirty="0"/>
          </a:p>
          <a:p>
            <a:endParaRPr lang="en-US" sz="1800" dirty="0"/>
          </a:p>
          <a:p>
            <a:r>
              <a:rPr lang="en-US" sz="1800" dirty="0"/>
              <a:t>When you run a condition in an if statement, Python returns True or False:</a:t>
            </a:r>
          </a:p>
          <a:p>
            <a:pPr marL="82550" indent="0">
              <a:buNone/>
            </a:pPr>
            <a:br>
              <a:rPr lang="en-US" dirty="0"/>
            </a:br>
            <a:endParaRPr lang="en-US" dirty="0"/>
          </a:p>
          <a:p>
            <a:endParaRPr lang="en-US" dirty="0"/>
          </a:p>
          <a:p>
            <a:endParaRPr lang="en-US" dirty="0"/>
          </a:p>
        </p:txBody>
      </p:sp>
      <p:pic>
        <p:nvPicPr>
          <p:cNvPr id="5" name="Picture 4" descr="A picture containing circle&#10;&#10;Description automatically generated">
            <a:extLst>
              <a:ext uri="{FF2B5EF4-FFF2-40B4-BE49-F238E27FC236}">
                <a16:creationId xmlns:a16="http://schemas.microsoft.com/office/drawing/2014/main" id="{2695F179-7259-BB47-0AC2-BCAB228496BC}"/>
              </a:ext>
            </a:extLst>
          </p:cNvPr>
          <p:cNvPicPr>
            <a:picLocks noChangeAspect="1"/>
          </p:cNvPicPr>
          <p:nvPr/>
        </p:nvPicPr>
        <p:blipFill>
          <a:blip r:embed="rId3"/>
          <a:stretch>
            <a:fillRect/>
          </a:stretch>
        </p:blipFill>
        <p:spPr>
          <a:xfrm>
            <a:off x="3182559" y="2259799"/>
            <a:ext cx="1638823" cy="762001"/>
          </a:xfrm>
          <a:prstGeom prst="rect">
            <a:avLst/>
          </a:prstGeom>
          <a:ln>
            <a:solidFill>
              <a:schemeClr val="tx1"/>
            </a:solidFill>
          </a:ln>
        </p:spPr>
      </p:pic>
      <p:pic>
        <p:nvPicPr>
          <p:cNvPr id="7" name="Picture 6" descr="Graphical user interface, text&#10;&#10;Description automatically generated">
            <a:extLst>
              <a:ext uri="{FF2B5EF4-FFF2-40B4-BE49-F238E27FC236}">
                <a16:creationId xmlns:a16="http://schemas.microsoft.com/office/drawing/2014/main" id="{5D883E23-8CB5-2C96-7384-DA08EE546285}"/>
              </a:ext>
            </a:extLst>
          </p:cNvPr>
          <p:cNvPicPr>
            <a:picLocks noChangeAspect="1"/>
          </p:cNvPicPr>
          <p:nvPr/>
        </p:nvPicPr>
        <p:blipFill>
          <a:blip r:embed="rId4"/>
          <a:stretch>
            <a:fillRect/>
          </a:stretch>
        </p:blipFill>
        <p:spPr>
          <a:xfrm>
            <a:off x="2884516" y="3518530"/>
            <a:ext cx="2373044" cy="1182871"/>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dirty="0"/>
              <a:t>Python Casting</a:t>
            </a:r>
          </a:p>
        </p:txBody>
      </p:sp>
      <p:sp>
        <p:nvSpPr>
          <p:cNvPr id="96" name="Google Shape;96;p1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70000" lnSpcReduction="20000"/>
          </a:bodyPr>
          <a:lstStyle/>
          <a:p>
            <a:pPr marL="82550" indent="0">
              <a:buNone/>
            </a:pPr>
            <a:r>
              <a:rPr lang="en-US" dirty="0"/>
              <a:t>Casting  python is therefore done using </a:t>
            </a:r>
          </a:p>
          <a:p>
            <a:pPr marL="82550" indent="0">
              <a:buNone/>
            </a:pPr>
            <a:r>
              <a:rPr lang="en-US" dirty="0"/>
              <a:t>constructor functions:</a:t>
            </a:r>
          </a:p>
          <a:p>
            <a:pPr marL="82550" indent="0">
              <a:buNone/>
            </a:pPr>
            <a:endParaRPr lang="en-US" b="1" dirty="0"/>
          </a:p>
          <a:p>
            <a:pPr marL="82550" indent="0">
              <a:buNone/>
            </a:pPr>
            <a:endParaRPr lang="en-US" b="1" dirty="0"/>
          </a:p>
          <a:p>
            <a:r>
              <a:rPr lang="en-US" b="1" dirty="0"/>
              <a:t>int()</a:t>
            </a:r>
            <a:r>
              <a:rPr lang="en-US" dirty="0"/>
              <a:t> - constructs an integer number from an integer literal, a float literal </a:t>
            </a:r>
          </a:p>
          <a:p>
            <a:pPr marL="82550" indent="0">
              <a:buNone/>
            </a:pPr>
            <a:r>
              <a:rPr lang="en-US" dirty="0"/>
              <a:t>(by removing all decimals), or a string literal (providing the string represents a whole number)</a:t>
            </a:r>
          </a:p>
          <a:p>
            <a:endParaRPr lang="en-US" dirty="0"/>
          </a:p>
          <a:p>
            <a:r>
              <a:rPr lang="en-US" b="1" dirty="0"/>
              <a:t>float() </a:t>
            </a:r>
            <a:r>
              <a:rPr lang="en-US" dirty="0"/>
              <a:t>- constructs a float number from an integer literal, a float literal or a string literal (providing the string represents a float or an integer)</a:t>
            </a:r>
          </a:p>
          <a:p>
            <a:endParaRPr lang="en-US" dirty="0"/>
          </a:p>
          <a:p>
            <a:r>
              <a:rPr lang="en-US" b="1" dirty="0"/>
              <a:t>str() </a:t>
            </a:r>
            <a:r>
              <a:rPr lang="en-US" dirty="0"/>
              <a:t>- constructs a string from a wide variety of data types, including strings, integer literals and float literals</a:t>
            </a:r>
          </a:p>
          <a:p>
            <a:pPr marL="457200" lvl="0" indent="-363696" algn="l" rtl="0">
              <a:spcBef>
                <a:spcPts val="750"/>
              </a:spcBef>
              <a:spcAft>
                <a:spcPts val="0"/>
              </a:spcAft>
              <a:buSzPct val="88461"/>
              <a:buChar char="●"/>
            </a:pPr>
            <a:endParaRPr dirty="0"/>
          </a:p>
        </p:txBody>
      </p:sp>
      <p:pic>
        <p:nvPicPr>
          <p:cNvPr id="4" name="Picture 3" descr="Text, letter&#10;&#10;Description automatically generated">
            <a:extLst>
              <a:ext uri="{FF2B5EF4-FFF2-40B4-BE49-F238E27FC236}">
                <a16:creationId xmlns:a16="http://schemas.microsoft.com/office/drawing/2014/main" id="{5E8D4F7D-105C-9DAF-753D-1832B33CE71D}"/>
              </a:ext>
            </a:extLst>
          </p:cNvPr>
          <p:cNvPicPr>
            <a:picLocks noChangeAspect="1"/>
          </p:cNvPicPr>
          <p:nvPr/>
        </p:nvPicPr>
        <p:blipFill>
          <a:blip r:embed="rId3"/>
          <a:stretch>
            <a:fillRect/>
          </a:stretch>
        </p:blipFill>
        <p:spPr>
          <a:xfrm>
            <a:off x="5202468" y="442099"/>
            <a:ext cx="2798351" cy="1691090"/>
          </a:xfrm>
          <a:prstGeom prst="rect">
            <a:avLst/>
          </a:prstGeom>
        </p:spPr>
      </p:pic>
    </p:spTree>
    <p:extLst>
      <p:ext uri="{BB962C8B-B14F-4D97-AF65-F5344CB8AC3E}">
        <p14:creationId xmlns:p14="http://schemas.microsoft.com/office/powerpoint/2010/main" val="369672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AD99-387D-7642-5675-A38B32F953FA}"/>
              </a:ext>
            </a:extLst>
          </p:cNvPr>
          <p:cNvSpPr>
            <a:spLocks noGrp="1"/>
          </p:cNvSpPr>
          <p:nvPr>
            <p:ph type="title"/>
          </p:nvPr>
        </p:nvSpPr>
        <p:spPr/>
        <p:txBody>
          <a:bodyPr/>
          <a:lstStyle/>
          <a:p>
            <a:r>
              <a:rPr lang="en-US" dirty="0"/>
              <a:t>Nothing Data Type</a:t>
            </a:r>
          </a:p>
        </p:txBody>
      </p:sp>
      <p:sp>
        <p:nvSpPr>
          <p:cNvPr id="3" name="Text Placeholder 2">
            <a:extLst>
              <a:ext uri="{FF2B5EF4-FFF2-40B4-BE49-F238E27FC236}">
                <a16:creationId xmlns:a16="http://schemas.microsoft.com/office/drawing/2014/main" id="{3B25A825-78AE-C288-4DFC-4059CF2088C9}"/>
              </a:ext>
            </a:extLst>
          </p:cNvPr>
          <p:cNvSpPr>
            <a:spLocks noGrp="1"/>
          </p:cNvSpPr>
          <p:nvPr>
            <p:ph type="body" idx="1"/>
          </p:nvPr>
        </p:nvSpPr>
        <p:spPr/>
        <p:txBody>
          <a:bodyPr/>
          <a:lstStyle/>
          <a:p>
            <a:pPr marL="82550" indent="0">
              <a:buNone/>
            </a:pPr>
            <a:r>
              <a:rPr lang="en-US" sz="1800" dirty="0"/>
              <a:t>A nothing data type is a feature of some programming languages which allows the setting of a special value to indicate a missing or uninitialized value rather than using the value 0 (zero).</a:t>
            </a:r>
          </a:p>
          <a:p>
            <a:pPr marL="82550" indent="0">
              <a:buNone/>
            </a:pPr>
            <a:endParaRPr lang="en-US" sz="1800" dirty="0"/>
          </a:p>
          <a:p>
            <a:pPr marL="82550" indent="0">
              <a:buNone/>
            </a:pPr>
            <a:endParaRPr lang="en-US" sz="1800" dirty="0"/>
          </a:p>
          <a:p>
            <a:pPr marL="82550" indent="0" algn="just">
              <a:buNone/>
            </a:pPr>
            <a:r>
              <a:rPr lang="en-US" sz="1800" dirty="0"/>
              <a:t>None has a special status in Python. The None is used to define a null variable or an object, and it is a data type of the class </a:t>
            </a:r>
            <a:r>
              <a:rPr lang="en-US" sz="1800" dirty="0" err="1"/>
              <a:t>NoneType</a:t>
            </a:r>
            <a:r>
              <a:rPr lang="en-US" sz="1800" dirty="0"/>
              <a:t>.</a:t>
            </a:r>
          </a:p>
          <a:p>
            <a:pPr marL="82550" indent="0">
              <a:buNone/>
            </a:pPr>
            <a:br>
              <a:rPr lang="en-US" sz="1200" dirty="0"/>
            </a:br>
            <a:endParaRPr lang="en-US" sz="1800" dirty="0"/>
          </a:p>
          <a:p>
            <a:pPr marL="82550" indent="0">
              <a:buNone/>
            </a:pPr>
            <a:endParaRPr lang="en-US" sz="1800" dirty="0"/>
          </a:p>
          <a:p>
            <a:pPr marL="82550" indent="0">
              <a:buNone/>
            </a:pPr>
            <a:endParaRPr lang="en-US" sz="1800" dirty="0"/>
          </a:p>
        </p:txBody>
      </p:sp>
      <p:graphicFrame>
        <p:nvGraphicFramePr>
          <p:cNvPr id="4" name="Table 3">
            <a:extLst>
              <a:ext uri="{FF2B5EF4-FFF2-40B4-BE49-F238E27FC236}">
                <a16:creationId xmlns:a16="http://schemas.microsoft.com/office/drawing/2014/main" id="{1A4B4399-0C36-289E-5A5B-FD6510A564E4}"/>
              </a:ext>
            </a:extLst>
          </p:cNvPr>
          <p:cNvGraphicFramePr>
            <a:graphicFrameLocks noGrp="1"/>
          </p:cNvGraphicFramePr>
          <p:nvPr>
            <p:extLst>
              <p:ext uri="{D42A27DB-BD31-4B8C-83A1-F6EECF244321}">
                <p14:modId xmlns:p14="http://schemas.microsoft.com/office/powerpoint/2010/main" val="3124374415"/>
              </p:ext>
            </p:extLst>
          </p:nvPr>
        </p:nvGraphicFramePr>
        <p:xfrm>
          <a:off x="2905965" y="1847749"/>
          <a:ext cx="4276233" cy="724001"/>
        </p:xfrm>
        <a:graphic>
          <a:graphicData uri="http://schemas.openxmlformats.org/drawingml/2006/table">
            <a:tbl>
              <a:tblPr/>
              <a:tblGrid>
                <a:gridCol w="1425411">
                  <a:extLst>
                    <a:ext uri="{9D8B030D-6E8A-4147-A177-3AD203B41FA5}">
                      <a16:colId xmlns:a16="http://schemas.microsoft.com/office/drawing/2014/main" val="4029731677"/>
                    </a:ext>
                  </a:extLst>
                </a:gridCol>
                <a:gridCol w="1425411">
                  <a:extLst>
                    <a:ext uri="{9D8B030D-6E8A-4147-A177-3AD203B41FA5}">
                      <a16:colId xmlns:a16="http://schemas.microsoft.com/office/drawing/2014/main" val="466377762"/>
                    </a:ext>
                  </a:extLst>
                </a:gridCol>
                <a:gridCol w="1425411">
                  <a:extLst>
                    <a:ext uri="{9D8B030D-6E8A-4147-A177-3AD203B41FA5}">
                      <a16:colId xmlns:a16="http://schemas.microsoft.com/office/drawing/2014/main" val="2024827802"/>
                    </a:ext>
                  </a:extLst>
                </a:gridCol>
              </a:tblGrid>
              <a:tr h="238023">
                <a:tc>
                  <a:txBody>
                    <a:bodyPr/>
                    <a:lstStyle/>
                    <a:p>
                      <a:pPr algn="l" fontAlgn="ctr"/>
                      <a:r>
                        <a:rPr lang="en-US">
                          <a:effectLst/>
                        </a:rPr>
                        <a:t>Language</a:t>
                      </a:r>
                    </a:p>
                  </a:txBody>
                  <a:tcPr anchor="ctr">
                    <a:lnL>
                      <a:noFill/>
                    </a:lnL>
                    <a:lnR>
                      <a:noFill/>
                    </a:lnR>
                    <a:lnT>
                      <a:noFill/>
                    </a:lnT>
                    <a:lnB>
                      <a:noFill/>
                    </a:lnB>
                    <a:solidFill>
                      <a:srgbClr val="FFFFFF"/>
                    </a:solidFill>
                  </a:tcPr>
                </a:tc>
                <a:tc>
                  <a:txBody>
                    <a:bodyPr/>
                    <a:lstStyle/>
                    <a:p>
                      <a:pPr algn="l" fontAlgn="ctr"/>
                      <a:r>
                        <a:rPr lang="en-US" dirty="0">
                          <a:effectLst/>
                        </a:rPr>
                        <a:t>Reserved Word</a:t>
                      </a:r>
                    </a:p>
                  </a:txBody>
                  <a:tcPr anchor="ctr">
                    <a:lnL>
                      <a:noFill/>
                    </a:lnL>
                    <a:lnR>
                      <a:noFill/>
                    </a:lnR>
                    <a:lnT>
                      <a:noFill/>
                    </a:lnT>
                    <a:lnB>
                      <a:noFill/>
                    </a:lnB>
                    <a:solidFill>
                      <a:srgbClr val="FFFFFF"/>
                    </a:solidFill>
                  </a:tcPr>
                </a:tc>
                <a:tc>
                  <a:txBody>
                    <a:bodyPr/>
                    <a:lstStyle/>
                    <a:p>
                      <a:pPr algn="l" fontAlgn="ctr"/>
                      <a:r>
                        <a:rPr lang="en-US">
                          <a:effectLst/>
                        </a:rPr>
                        <a:t>Meaning</a:t>
                      </a:r>
                    </a:p>
                  </a:txBody>
                  <a:tcPr anchor="ctr">
                    <a:lnL>
                      <a:noFill/>
                    </a:lnL>
                    <a:lnR>
                      <a:noFill/>
                    </a:lnR>
                    <a:lnT>
                      <a:noFill/>
                    </a:lnT>
                    <a:lnB>
                      <a:noFill/>
                    </a:lnB>
                    <a:solidFill>
                      <a:srgbClr val="FFFFFF"/>
                    </a:solidFill>
                  </a:tcPr>
                </a:tc>
                <a:extLst>
                  <a:ext uri="{0D108BD9-81ED-4DB2-BD59-A6C34878D82A}">
                    <a16:rowId xmlns:a16="http://schemas.microsoft.com/office/drawing/2014/main" val="4248629162"/>
                  </a:ext>
                </a:extLst>
              </a:tr>
              <a:tr h="419201">
                <a:tc>
                  <a:txBody>
                    <a:bodyPr/>
                    <a:lstStyle/>
                    <a:p>
                      <a:pPr algn="l" fontAlgn="ctr"/>
                      <a:r>
                        <a:rPr lang="en-US" dirty="0">
                          <a:effectLst/>
                        </a:rPr>
                        <a:t>Python</a:t>
                      </a:r>
                    </a:p>
                  </a:txBody>
                  <a:tcPr anchor="ctr">
                    <a:lnL>
                      <a:noFill/>
                    </a:lnL>
                    <a:lnR>
                      <a:noFill/>
                    </a:lnR>
                    <a:lnT>
                      <a:noFill/>
                    </a:lnT>
                    <a:lnB>
                      <a:noFill/>
                    </a:lnB>
                    <a:solidFill>
                      <a:srgbClr val="FFFFFF"/>
                    </a:solidFill>
                  </a:tcPr>
                </a:tc>
                <a:tc>
                  <a:txBody>
                    <a:bodyPr/>
                    <a:lstStyle/>
                    <a:p>
                      <a:pPr algn="l" fontAlgn="ctr"/>
                      <a:r>
                        <a:rPr lang="en-US" dirty="0">
                          <a:effectLst/>
                        </a:rPr>
                        <a:t>None</a:t>
                      </a:r>
                    </a:p>
                  </a:txBody>
                  <a:tcPr anchor="ctr">
                    <a:lnL>
                      <a:noFill/>
                    </a:lnL>
                    <a:lnR>
                      <a:noFill/>
                    </a:lnR>
                    <a:lnT>
                      <a:noFill/>
                    </a:lnT>
                    <a:lnB>
                      <a:noFill/>
                    </a:lnB>
                    <a:solidFill>
                      <a:srgbClr val="FFFFFF"/>
                    </a:solidFill>
                  </a:tcPr>
                </a:tc>
                <a:tc>
                  <a:txBody>
                    <a:bodyPr/>
                    <a:lstStyle/>
                    <a:p>
                      <a:pPr algn="l" fontAlgn="ctr"/>
                      <a:r>
                        <a:rPr lang="en-US" dirty="0">
                          <a:effectLst/>
                        </a:rPr>
                        <a:t>no value</a:t>
                      </a:r>
                    </a:p>
                  </a:txBody>
                  <a:tcPr anchor="ctr">
                    <a:lnL>
                      <a:noFill/>
                    </a:lnL>
                    <a:lnR>
                      <a:noFill/>
                    </a:lnR>
                    <a:lnT>
                      <a:noFill/>
                    </a:lnT>
                    <a:lnB>
                      <a:noFill/>
                    </a:lnB>
                    <a:solidFill>
                      <a:srgbClr val="FFFFFF"/>
                    </a:solidFill>
                  </a:tcPr>
                </a:tc>
                <a:extLst>
                  <a:ext uri="{0D108BD9-81ED-4DB2-BD59-A6C34878D82A}">
                    <a16:rowId xmlns:a16="http://schemas.microsoft.com/office/drawing/2014/main" val="667560727"/>
                  </a:ext>
                </a:extLst>
              </a:tr>
            </a:tbl>
          </a:graphicData>
        </a:graphic>
      </p:graphicFrame>
      <p:pic>
        <p:nvPicPr>
          <p:cNvPr id="6" name="Picture 5" descr="Graphical user interface&#10;&#10;Description automatically generated">
            <a:extLst>
              <a:ext uri="{FF2B5EF4-FFF2-40B4-BE49-F238E27FC236}">
                <a16:creationId xmlns:a16="http://schemas.microsoft.com/office/drawing/2014/main" id="{E8CEBCA1-429C-5E68-B2F9-39E1217D2CDB}"/>
              </a:ext>
            </a:extLst>
          </p:cNvPr>
          <p:cNvPicPr>
            <a:picLocks noChangeAspect="1"/>
          </p:cNvPicPr>
          <p:nvPr/>
        </p:nvPicPr>
        <p:blipFill>
          <a:blip r:embed="rId2"/>
          <a:stretch>
            <a:fillRect/>
          </a:stretch>
        </p:blipFill>
        <p:spPr>
          <a:xfrm>
            <a:off x="2982191" y="3206216"/>
            <a:ext cx="3429000" cy="1562100"/>
          </a:xfrm>
          <a:prstGeom prst="rect">
            <a:avLst/>
          </a:prstGeom>
        </p:spPr>
      </p:pic>
    </p:spTree>
    <p:extLst>
      <p:ext uri="{BB962C8B-B14F-4D97-AF65-F5344CB8AC3E}">
        <p14:creationId xmlns:p14="http://schemas.microsoft.com/office/powerpoint/2010/main" val="386458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Arial"/>
              <a:buNone/>
            </a:pPr>
            <a:r>
              <a:rPr lang="en-US"/>
              <a:t>Reading &amp; </a:t>
            </a:r>
            <a:endParaRPr/>
          </a:p>
          <a:p>
            <a:pPr marL="0" lvl="0" indent="0" algn="ctr" rtl="0">
              <a:lnSpc>
                <a:spcPct val="90000"/>
              </a:lnSpc>
              <a:spcBef>
                <a:spcPts val="0"/>
              </a:spcBef>
              <a:spcAft>
                <a:spcPts val="0"/>
              </a:spcAft>
              <a:buClr>
                <a:schemeClr val="dk1"/>
              </a:buClr>
              <a:buSzPts val="4500"/>
              <a:buFont typeface="Arial"/>
              <a:buNone/>
            </a:pPr>
            <a:r>
              <a:rPr lang="en-US"/>
              <a:t>Operators</a:t>
            </a:r>
            <a:endParaRPr/>
          </a:p>
        </p:txBody>
      </p:sp>
      <p:sp>
        <p:nvSpPr>
          <p:cNvPr id="25" name="Google Shape;25;p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dirty="0"/>
              <a:t>Reading from the user, </a:t>
            </a:r>
            <a:endParaRPr dirty="0"/>
          </a:p>
          <a:p>
            <a:pPr marL="0" lvl="0" indent="0" algn="ctr" rtl="0">
              <a:lnSpc>
                <a:spcPct val="90000"/>
              </a:lnSpc>
              <a:spcBef>
                <a:spcPts val="0"/>
              </a:spcBef>
              <a:spcAft>
                <a:spcPts val="0"/>
              </a:spcAft>
              <a:buClr>
                <a:schemeClr val="dk1"/>
              </a:buClr>
              <a:buSzPts val="1800"/>
              <a:buNone/>
            </a:pPr>
            <a:r>
              <a:rPr lang="en-US" dirty="0"/>
              <a:t>Operators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Roles</a:t>
            </a:r>
            <a:endParaRPr/>
          </a:p>
        </p:txBody>
      </p:sp>
      <p:sp>
        <p:nvSpPr>
          <p:cNvPr id="31" name="Google Shape;31;p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fontScale="92500" lnSpcReduction="20000"/>
          </a:bodyPr>
          <a:lstStyle/>
          <a:p>
            <a:pPr marL="457200" lvl="0" indent="-363696" algn="l" rtl="0">
              <a:spcBef>
                <a:spcPts val="750"/>
              </a:spcBef>
              <a:spcAft>
                <a:spcPts val="0"/>
              </a:spcAft>
              <a:buSzPct val="88461"/>
              <a:buChar char="●"/>
            </a:pPr>
            <a:r>
              <a:rPr lang="en-US" dirty="0"/>
              <a:t>We are often going to use names for different people who interact with software.</a:t>
            </a:r>
            <a:endParaRPr dirty="0"/>
          </a:p>
          <a:p>
            <a:pPr marL="457200" lvl="0" indent="-363696" algn="l" rtl="0">
              <a:spcBef>
                <a:spcPts val="0"/>
              </a:spcBef>
              <a:spcAft>
                <a:spcPts val="0"/>
              </a:spcAft>
              <a:buSzPct val="88461"/>
              <a:buChar char="●"/>
            </a:pPr>
            <a:r>
              <a:rPr lang="en-US" dirty="0"/>
              <a:t>Programmer/Coder/Developer</a:t>
            </a:r>
            <a:endParaRPr dirty="0"/>
          </a:p>
          <a:p>
            <a:pPr marL="914400" lvl="1" indent="-369569" algn="l" rtl="0">
              <a:spcBef>
                <a:spcPts val="0"/>
              </a:spcBef>
              <a:spcAft>
                <a:spcPts val="0"/>
              </a:spcAft>
              <a:buSzPct val="100000"/>
              <a:buChar char="○"/>
            </a:pPr>
            <a:r>
              <a:rPr lang="en-US" dirty="0"/>
              <a:t>This is you!  The person who came up with the algorithm, converted it to source code, typed it into an IDE and compiled it.</a:t>
            </a:r>
            <a:endParaRPr dirty="0"/>
          </a:p>
          <a:p>
            <a:pPr marL="457200" lvl="0" indent="-363696" algn="l" rtl="0">
              <a:spcBef>
                <a:spcPts val="0"/>
              </a:spcBef>
              <a:spcAft>
                <a:spcPts val="0"/>
              </a:spcAft>
              <a:buSzPct val="88461"/>
              <a:buChar char="●"/>
            </a:pPr>
            <a:r>
              <a:rPr lang="en-US" dirty="0"/>
              <a:t>User</a:t>
            </a:r>
            <a:endParaRPr dirty="0"/>
          </a:p>
          <a:p>
            <a:pPr marL="914400" lvl="1" indent="-369569" algn="l" rtl="0">
              <a:spcBef>
                <a:spcPts val="0"/>
              </a:spcBef>
              <a:spcAft>
                <a:spcPts val="0"/>
              </a:spcAft>
              <a:buSzPct val="100000"/>
              <a:buChar char="○"/>
            </a:pPr>
            <a:r>
              <a:rPr lang="en-US" dirty="0"/>
              <a:t>This is the person who uses your software.  It may not be you.  </a:t>
            </a:r>
            <a:endParaRPr dirty="0"/>
          </a:p>
          <a:p>
            <a:pPr marL="914400" lvl="1" indent="-369569" algn="l" rtl="0">
              <a:spcBef>
                <a:spcPts val="0"/>
              </a:spcBef>
              <a:spcAft>
                <a:spcPts val="0"/>
              </a:spcAft>
              <a:buSzPct val="100000"/>
              <a:buChar char="○"/>
            </a:pPr>
            <a:r>
              <a:rPr lang="en-US" dirty="0"/>
              <a:t>When you write code, you must keep the user in mind.  What do you expect the user to see?  What do you want the user to do when they use your software?  What if the user does something wrong?</a:t>
            </a:r>
            <a:endParaRPr dirty="0"/>
          </a:p>
          <a:p>
            <a:pPr marL="0" lvl="0" indent="0" algn="l" rtl="0">
              <a:spcBef>
                <a:spcPts val="75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Reading info from the user</a:t>
            </a:r>
            <a:endParaRPr/>
          </a:p>
        </p:txBody>
      </p:sp>
      <p:sp>
        <p:nvSpPr>
          <p:cNvPr id="37" name="Google Shape;37;p8"/>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We have seen how print() can send information from the computer to the user.</a:t>
            </a:r>
            <a:endParaRPr dirty="0"/>
          </a:p>
          <a:p>
            <a:pPr marL="457200" lvl="0" indent="-374650" algn="l" rtl="0">
              <a:spcBef>
                <a:spcPts val="0"/>
              </a:spcBef>
              <a:spcAft>
                <a:spcPts val="0"/>
              </a:spcAft>
              <a:buSzPts val="2300"/>
              <a:buChar char="●"/>
            </a:pPr>
            <a:r>
              <a:rPr lang="en-US" dirty="0"/>
              <a:t>What if you want the user to give some information back to the computer?</a:t>
            </a:r>
            <a:endParaRPr dirty="0"/>
          </a:p>
          <a:p>
            <a:pPr marL="914400" lvl="1" indent="-381000" algn="l" rtl="0">
              <a:spcBef>
                <a:spcPts val="0"/>
              </a:spcBef>
              <a:spcAft>
                <a:spcPts val="0"/>
              </a:spcAft>
              <a:buSzPts val="2400"/>
              <a:buChar char="○"/>
            </a:pPr>
            <a:r>
              <a:rPr lang="en-US" dirty="0"/>
              <a:t>For example, the program you wrote prints:</a:t>
            </a:r>
            <a:br>
              <a:rPr lang="en-US" dirty="0"/>
            </a:br>
            <a:r>
              <a:rPr lang="en-US" i="1" dirty="0"/>
              <a:t>Hi, what is your name?</a:t>
            </a:r>
            <a:endParaRPr i="1" dirty="0"/>
          </a:p>
          <a:p>
            <a:pPr marL="914400" lvl="1" indent="-381000" algn="l" rtl="0">
              <a:spcBef>
                <a:spcPts val="0"/>
              </a:spcBef>
              <a:spcAft>
                <a:spcPts val="0"/>
              </a:spcAft>
              <a:buSzPts val="2400"/>
              <a:buChar char="○"/>
            </a:pPr>
            <a:r>
              <a:rPr lang="en-US" dirty="0"/>
              <a:t>Now you want the computer to wait until the user answers the question.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In Python, we read from the user with input()</a:t>
            </a:r>
            <a:endParaRPr dirty="0"/>
          </a:p>
        </p:txBody>
      </p:sp>
      <p:sp>
        <p:nvSpPr>
          <p:cNvPr id="43" name="Google Shape;43;p9"/>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algn="l"/>
            <a:r>
              <a:rPr lang="en-US" b="0" i="0" dirty="0">
                <a:solidFill>
                  <a:srgbClr val="000000"/>
                </a:solidFill>
                <a:effectLst/>
                <a:latin typeface="Verdana" panose="020B0604030504040204" pitchFamily="34" charset="0"/>
              </a:rPr>
              <a:t>Python allows for user input.</a:t>
            </a:r>
          </a:p>
          <a:p>
            <a:pPr algn="l"/>
            <a:r>
              <a:rPr lang="en-US" dirty="0">
                <a:solidFill>
                  <a:srgbClr val="000000"/>
                </a:solidFill>
                <a:latin typeface="Verdana" panose="020B0604030504040204" pitchFamily="34" charset="0"/>
              </a:rPr>
              <a:t>All input is initially a str (string), you may need to convert to a different data type using casting before </a:t>
            </a:r>
            <a:r>
              <a:rPr lang="en-US">
                <a:solidFill>
                  <a:srgbClr val="000000"/>
                </a:solidFill>
                <a:latin typeface="Verdana" panose="020B0604030504040204" pitchFamily="34" charset="0"/>
              </a:rPr>
              <a:t>using the data.</a:t>
            </a:r>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Python 3.6 uses the input() method. The following example asks for the username, and when you entered the username, it gets printed on the screen:</a:t>
            </a:r>
          </a:p>
          <a:p>
            <a:pPr marL="457200" lvl="0" indent="-374650" algn="l" rtl="0">
              <a:spcBef>
                <a:spcPts val="750"/>
              </a:spcBef>
              <a:spcAft>
                <a:spcPts val="0"/>
              </a:spcAft>
              <a:buSzPts val="2300"/>
              <a:buChar char="●"/>
            </a:pPr>
            <a:endParaRPr dirty="0"/>
          </a:p>
        </p:txBody>
      </p:sp>
      <p:pic>
        <p:nvPicPr>
          <p:cNvPr id="3" name="Picture 2" descr="A picture containing schematic&#10;&#10;Description automatically generated">
            <a:extLst>
              <a:ext uri="{FF2B5EF4-FFF2-40B4-BE49-F238E27FC236}">
                <a16:creationId xmlns:a16="http://schemas.microsoft.com/office/drawing/2014/main" id="{13BD611C-4914-071F-675A-EFCB23D53677}"/>
              </a:ext>
            </a:extLst>
          </p:cNvPr>
          <p:cNvPicPr>
            <a:picLocks noChangeAspect="1"/>
          </p:cNvPicPr>
          <p:nvPr/>
        </p:nvPicPr>
        <p:blipFill>
          <a:blip r:embed="rId3"/>
          <a:stretch>
            <a:fillRect/>
          </a:stretch>
        </p:blipFill>
        <p:spPr>
          <a:xfrm>
            <a:off x="2268944" y="4104501"/>
            <a:ext cx="4241800" cy="596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1143000" y="841772"/>
            <a:ext cx="6858000" cy="179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Arithmetic Operators</a:t>
            </a:r>
            <a:endParaRPr/>
          </a:p>
        </p:txBody>
      </p:sp>
      <p:sp>
        <p:nvSpPr>
          <p:cNvPr id="79" name="Google Shape;79;p15"/>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en-US"/>
              <a:t>Doing Math!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algn="l"/>
            <a:r>
              <a:rPr lang="en-US" i="0" dirty="0">
                <a:solidFill>
                  <a:srgbClr val="000000"/>
                </a:solidFill>
                <a:effectLst/>
                <a:latin typeface="Segoe UI" panose="020B0502040204020203" pitchFamily="34" charset="0"/>
              </a:rPr>
              <a:t>Python Operators</a:t>
            </a:r>
          </a:p>
        </p:txBody>
      </p:sp>
      <p:sp>
        <p:nvSpPr>
          <p:cNvPr id="85" name="Google Shape;85;p16"/>
          <p:cNvSpPr txBox="1">
            <a:spLocks noGrp="1"/>
          </p:cNvSpPr>
          <p:nvPr>
            <p:ph type="body" idx="1"/>
          </p:nvPr>
        </p:nvSpPr>
        <p:spPr>
          <a:xfrm>
            <a:off x="369875" y="940000"/>
            <a:ext cx="8283674" cy="3821800"/>
          </a:xfrm>
          <a:prstGeom prst="rect">
            <a:avLst/>
          </a:prstGeom>
        </p:spPr>
        <p:txBody>
          <a:bodyPr spcFirstLastPara="1" wrap="square" lIns="91425" tIns="45700" rIns="91425" bIns="45700" anchor="t" anchorCtr="0">
            <a:normAutofit fontScale="85000" lnSpcReduction="20000"/>
          </a:bodyPr>
          <a:lstStyle/>
          <a:p>
            <a:pPr algn="l"/>
            <a:r>
              <a:rPr lang="en-US" sz="1800" b="0" i="0" dirty="0">
                <a:solidFill>
                  <a:srgbClr val="000000"/>
                </a:solidFill>
                <a:effectLst/>
                <a:latin typeface="Verdana" panose="020B0604030504040204" pitchFamily="34" charset="0"/>
              </a:rPr>
              <a:t>Operators are used to performing operations on variables and values.</a:t>
            </a:r>
          </a:p>
          <a:p>
            <a:pPr algn="l"/>
            <a:endParaRPr lang="en-US" sz="1800" b="0" i="0" dirty="0">
              <a:solidFill>
                <a:srgbClr val="000000"/>
              </a:solidFill>
              <a:effectLst/>
              <a:latin typeface="Verdana" panose="020B0604030504040204" pitchFamily="34" charset="0"/>
            </a:endParaRPr>
          </a:p>
          <a:p>
            <a:pPr algn="l"/>
            <a:r>
              <a:rPr lang="en-US" sz="1800" b="0" i="0" dirty="0">
                <a:solidFill>
                  <a:srgbClr val="000000"/>
                </a:solidFill>
                <a:effectLst/>
                <a:latin typeface="Verdana" panose="020B0604030504040204" pitchFamily="34" charset="0"/>
              </a:rPr>
              <a:t>In the example below, we use the + operator to add together two values:</a:t>
            </a:r>
          </a:p>
          <a:p>
            <a:pPr algn="l"/>
            <a:endParaRPr lang="en-US" sz="1800" b="0" i="0" dirty="0">
              <a:solidFill>
                <a:srgbClr val="000000"/>
              </a:solidFill>
              <a:effectLst/>
              <a:latin typeface="Verdana" panose="020B0604030504040204" pitchFamily="34" charset="0"/>
            </a:endParaRPr>
          </a:p>
          <a:p>
            <a:pPr algn="l"/>
            <a:endParaRPr lang="en-US" sz="1800" b="0" i="0" dirty="0">
              <a:solidFill>
                <a:srgbClr val="000000"/>
              </a:solidFill>
              <a:effectLst/>
              <a:latin typeface="Verdana" panose="020B0604030504040204" pitchFamily="34" charset="0"/>
            </a:endParaRPr>
          </a:p>
          <a:p>
            <a:pPr algn="l"/>
            <a:r>
              <a:rPr lang="en-US" sz="1800" b="0" i="0" dirty="0">
                <a:solidFill>
                  <a:srgbClr val="000000"/>
                </a:solidFill>
                <a:effectLst/>
                <a:latin typeface="Verdana" panose="020B0604030504040204" pitchFamily="34" charset="0"/>
              </a:rPr>
              <a:t>Python divides the operators into the following groups: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Arithmetic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Assignment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Comparison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Logical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Identity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Membership operators*</a:t>
            </a:r>
          </a:p>
          <a:p>
            <a:pPr lvl="1">
              <a:buFont typeface="Arial" panose="020B0604020202020204" pitchFamily="34" charset="0"/>
              <a:buChar char="•"/>
            </a:pPr>
            <a:r>
              <a:rPr lang="en-US" sz="1800" b="0" i="0" dirty="0">
                <a:solidFill>
                  <a:srgbClr val="000000"/>
                </a:solidFill>
                <a:effectLst/>
                <a:latin typeface="Verdana" panose="020B0604030504040204" pitchFamily="34" charset="0"/>
              </a:rPr>
              <a:t>Bitwise operators*</a:t>
            </a:r>
          </a:p>
          <a:p>
            <a:pPr lvl="1">
              <a:buFont typeface="Arial" panose="020B0604020202020204" pitchFamily="34" charset="0"/>
              <a:buChar char="•"/>
            </a:pPr>
            <a:endParaRPr lang="en-US" sz="1800" dirty="0">
              <a:solidFill>
                <a:srgbClr val="000000"/>
              </a:solidFill>
              <a:latin typeface="Verdana" panose="020B0604030504040204" pitchFamily="34" charset="0"/>
            </a:endParaRPr>
          </a:p>
          <a:p>
            <a:pPr marL="533400" lvl="1" indent="0">
              <a:buNone/>
            </a:pPr>
            <a:r>
              <a:rPr lang="en-US" sz="1800" dirty="0">
                <a:solidFill>
                  <a:srgbClr val="000000"/>
                </a:solidFill>
                <a:latin typeface="Verdana" panose="020B0604030504040204" pitchFamily="34" charset="0"/>
              </a:rPr>
              <a:t>* Outside of the scope of this course</a:t>
            </a:r>
          </a:p>
        </p:txBody>
      </p:sp>
      <p:pic>
        <p:nvPicPr>
          <p:cNvPr id="5" name="Picture 4" descr="Graphical user interface, text&#10;&#10;Description automatically generated">
            <a:extLst>
              <a:ext uri="{FF2B5EF4-FFF2-40B4-BE49-F238E27FC236}">
                <a16:creationId xmlns:a16="http://schemas.microsoft.com/office/drawing/2014/main" id="{18755244-0260-13DB-BE88-D86DDD5AC7E1}"/>
              </a:ext>
            </a:extLst>
          </p:cNvPr>
          <p:cNvPicPr>
            <a:picLocks noChangeAspect="1"/>
          </p:cNvPicPr>
          <p:nvPr/>
        </p:nvPicPr>
        <p:blipFill>
          <a:blip r:embed="rId3"/>
          <a:stretch>
            <a:fillRect/>
          </a:stretch>
        </p:blipFill>
        <p:spPr>
          <a:xfrm>
            <a:off x="6823944" y="1809750"/>
            <a:ext cx="1689100" cy="76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369875" y="4113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a program?</a:t>
            </a:r>
            <a:endParaRPr/>
          </a:p>
        </p:txBody>
      </p:sp>
      <p:sp>
        <p:nvSpPr>
          <p:cNvPr id="54" name="Google Shape;54;p10"/>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Also known as software</a:t>
            </a:r>
            <a:endParaRPr dirty="0"/>
          </a:p>
          <a:p>
            <a:pPr marL="457200" lvl="0" indent="-374650" algn="l" rtl="0">
              <a:spcBef>
                <a:spcPts val="0"/>
              </a:spcBef>
              <a:spcAft>
                <a:spcPts val="0"/>
              </a:spcAft>
              <a:buSzPts val="2300"/>
              <a:buChar char="●"/>
            </a:pPr>
            <a:r>
              <a:rPr lang="en-US" dirty="0"/>
              <a:t>A set of instructions that are used to control a computer.</a:t>
            </a:r>
            <a:endParaRPr dirty="0"/>
          </a:p>
          <a:p>
            <a:pPr marL="914400" lvl="1" indent="-381000" algn="l" rtl="0">
              <a:spcBef>
                <a:spcPts val="0"/>
              </a:spcBef>
              <a:spcAft>
                <a:spcPts val="0"/>
              </a:spcAft>
              <a:buSzPts val="2400"/>
              <a:buChar char="○"/>
            </a:pPr>
            <a:r>
              <a:rPr lang="en-US" dirty="0"/>
              <a:t>The instructions are written in a particular programming language</a:t>
            </a:r>
            <a:endParaRPr dirty="0"/>
          </a:p>
          <a:p>
            <a:pPr marL="914400" lvl="1" indent="-381000" algn="l" rtl="0">
              <a:spcBef>
                <a:spcPts val="0"/>
              </a:spcBef>
              <a:spcAft>
                <a:spcPts val="0"/>
              </a:spcAft>
              <a:buSzPts val="2400"/>
              <a:buChar char="○"/>
            </a:pPr>
            <a:r>
              <a:rPr lang="en-US" dirty="0"/>
              <a:t>They are executed sequentially</a:t>
            </a:r>
            <a:endParaRPr dirty="0"/>
          </a:p>
          <a:p>
            <a:pPr marL="914400" lvl="1" indent="-381000" algn="l" rtl="0">
              <a:spcBef>
                <a:spcPts val="0"/>
              </a:spcBef>
              <a:spcAft>
                <a:spcPts val="0"/>
              </a:spcAft>
              <a:buSzPts val="2400"/>
              <a:buChar char="○"/>
            </a:pPr>
            <a:r>
              <a:rPr lang="en-US" dirty="0"/>
              <a:t>Ultimately, they are converted from the programing language (designed to be readable by humans) to machine language (designed to run on a particular CPU).</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a:spLocks noGrp="1"/>
          </p:cNvSpPr>
          <p:nvPr>
            <p:ph type="body" idx="1"/>
          </p:nvPr>
        </p:nvSpPr>
        <p:spPr>
          <a:xfrm>
            <a:off x="369874" y="389614"/>
            <a:ext cx="8289095" cy="4311786"/>
          </a:xfrm>
          <a:prstGeom prst="rect">
            <a:avLst/>
          </a:prstGeom>
        </p:spPr>
        <p:txBody>
          <a:bodyPr spcFirstLastPara="1" wrap="square" lIns="91425" tIns="45700" rIns="91425" bIns="45700" anchor="t" anchorCtr="0">
            <a:normAutofit/>
          </a:bodyPr>
          <a:lstStyle/>
          <a:p>
            <a:pPr marL="0" lvl="0" indent="0">
              <a:spcBef>
                <a:spcPts val="0"/>
              </a:spcBef>
              <a:buSzPts val="1800"/>
              <a:buNone/>
            </a:pPr>
            <a:r>
              <a:rPr lang="en-US" sz="3300" b="1" dirty="0">
                <a:solidFill>
                  <a:srgbClr val="000000"/>
                </a:solidFill>
                <a:latin typeface="Segoe UI" panose="020B0502040204020203" pitchFamily="34" charset="0"/>
              </a:rPr>
              <a:t>Python Arithmetic Operators</a:t>
            </a:r>
          </a:p>
          <a:p>
            <a:pPr marL="0" lvl="0" indent="0" algn="l" rtl="0">
              <a:spcBef>
                <a:spcPts val="750"/>
              </a:spcBef>
              <a:spcAft>
                <a:spcPts val="0"/>
              </a:spcAft>
              <a:buNone/>
            </a:pPr>
            <a:endParaRPr lang="en-US" sz="3300" b="1" dirty="0"/>
          </a:p>
          <a:p>
            <a:pPr marL="0" lvl="0" indent="0" algn="l" rtl="0">
              <a:spcBef>
                <a:spcPts val="750"/>
              </a:spcBef>
              <a:spcAft>
                <a:spcPts val="0"/>
              </a:spcAft>
              <a:buNone/>
            </a:pPr>
            <a:endParaRPr sz="3300" b="1" dirty="0"/>
          </a:p>
        </p:txBody>
      </p:sp>
      <p:graphicFrame>
        <p:nvGraphicFramePr>
          <p:cNvPr id="2" name="Table 1">
            <a:extLst>
              <a:ext uri="{FF2B5EF4-FFF2-40B4-BE49-F238E27FC236}">
                <a16:creationId xmlns:a16="http://schemas.microsoft.com/office/drawing/2014/main" id="{D00404C2-8EDF-21B0-20F1-2E7B0E04761E}"/>
              </a:ext>
            </a:extLst>
          </p:cNvPr>
          <p:cNvGraphicFramePr>
            <a:graphicFrameLocks noGrp="1"/>
          </p:cNvGraphicFramePr>
          <p:nvPr>
            <p:extLst>
              <p:ext uri="{D42A27DB-BD31-4B8C-83A1-F6EECF244321}">
                <p14:modId xmlns:p14="http://schemas.microsoft.com/office/powerpoint/2010/main" val="1090764776"/>
              </p:ext>
            </p:extLst>
          </p:nvPr>
        </p:nvGraphicFramePr>
        <p:xfrm>
          <a:off x="1746504" y="2093599"/>
          <a:ext cx="4731423" cy="2196405"/>
        </p:xfrm>
        <a:graphic>
          <a:graphicData uri="http://schemas.openxmlformats.org/drawingml/2006/table">
            <a:tbl>
              <a:tblPr>
                <a:tableStyleId>{69C7853C-536D-4A76-A0AE-DD22124D55A5}</a:tableStyleId>
              </a:tblPr>
              <a:tblGrid>
                <a:gridCol w="1536871">
                  <a:extLst>
                    <a:ext uri="{9D8B030D-6E8A-4147-A177-3AD203B41FA5}">
                      <a16:colId xmlns:a16="http://schemas.microsoft.com/office/drawing/2014/main" val="2133786018"/>
                    </a:ext>
                  </a:extLst>
                </a:gridCol>
                <a:gridCol w="1916731">
                  <a:extLst>
                    <a:ext uri="{9D8B030D-6E8A-4147-A177-3AD203B41FA5}">
                      <a16:colId xmlns:a16="http://schemas.microsoft.com/office/drawing/2014/main" val="1419618447"/>
                    </a:ext>
                  </a:extLst>
                </a:gridCol>
                <a:gridCol w="1277821">
                  <a:extLst>
                    <a:ext uri="{9D8B030D-6E8A-4147-A177-3AD203B41FA5}">
                      <a16:colId xmlns:a16="http://schemas.microsoft.com/office/drawing/2014/main" val="2784369512"/>
                    </a:ext>
                  </a:extLst>
                </a:gridCol>
              </a:tblGrid>
              <a:tr h="258400">
                <a:tc>
                  <a:txBody>
                    <a:bodyPr/>
                    <a:lstStyle/>
                    <a:p>
                      <a:pPr marR="0" algn="ctr" rtl="0" fontAlgn="t">
                        <a:lnSpc>
                          <a:spcPct val="100000"/>
                        </a:lnSpc>
                        <a:spcBef>
                          <a:spcPts val="0"/>
                        </a:spcBef>
                        <a:spcAft>
                          <a:spcPts val="0"/>
                        </a:spcAft>
                        <a:buClr>
                          <a:srgbClr val="000000"/>
                        </a:buClr>
                        <a:buFont typeface="Arial"/>
                      </a:pPr>
                      <a:r>
                        <a:rPr lang="en-US" sz="1500" b="1" i="0" u="none" strike="noStrike" cap="none" dirty="0">
                          <a:solidFill>
                            <a:schemeClr val="dk1"/>
                          </a:solidFill>
                          <a:effectLst/>
                          <a:latin typeface="+mn-lt"/>
                          <a:ea typeface="+mn-ea"/>
                          <a:cs typeface="+mn-cs"/>
                          <a:sym typeface="Arial"/>
                        </a:rPr>
                        <a:t>Operator</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1" i="0" u="none" strike="noStrike" cap="none" dirty="0">
                          <a:solidFill>
                            <a:schemeClr val="dk1"/>
                          </a:solidFill>
                          <a:effectLst/>
                          <a:latin typeface="+mn-lt"/>
                          <a:ea typeface="+mn-ea"/>
                          <a:cs typeface="+mn-cs"/>
                          <a:sym typeface="Arial"/>
                        </a:rPr>
                        <a:t>Name</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1" i="0" u="none" strike="noStrike" cap="none" dirty="0">
                          <a:solidFill>
                            <a:schemeClr val="dk1"/>
                          </a:solidFill>
                          <a:effectLst/>
                          <a:latin typeface="+mn-lt"/>
                          <a:ea typeface="+mn-ea"/>
                          <a:cs typeface="+mn-cs"/>
                          <a:sym typeface="Arial"/>
                        </a:rPr>
                        <a:t>Example</a:t>
                      </a:r>
                    </a:p>
                  </a:txBody>
                  <a:tcPr marL="9525" marR="9525" marT="9525" marB="0"/>
                </a:tc>
                <a:extLst>
                  <a:ext uri="{0D108BD9-81ED-4DB2-BD59-A6C34878D82A}">
                    <a16:rowId xmlns:a16="http://schemas.microsoft.com/office/drawing/2014/main" val="566048678"/>
                  </a:ext>
                </a:extLst>
              </a:tr>
              <a:tr h="387601">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Addition</a:t>
                      </a:r>
                    </a:p>
                  </a:txBody>
                  <a:tcPr marL="9525" marR="9525" marT="76200" marB="7620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x + y</a:t>
                      </a:r>
                    </a:p>
                  </a:txBody>
                  <a:tcPr marL="9525" marR="9525" marT="76200" marB="76200"/>
                </a:tc>
                <a:extLst>
                  <a:ext uri="{0D108BD9-81ED-4DB2-BD59-A6C34878D82A}">
                    <a16:rowId xmlns:a16="http://schemas.microsoft.com/office/drawing/2014/main" val="3742515973"/>
                  </a:ext>
                </a:extLst>
              </a:tr>
              <a:tr h="387601">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Subtraction</a:t>
                      </a:r>
                    </a:p>
                  </a:txBody>
                  <a:tcPr marL="9525" marR="9525" marT="76200" marB="7620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x - y</a:t>
                      </a:r>
                    </a:p>
                  </a:txBody>
                  <a:tcPr marL="9525" marR="9525" marT="76200" marB="76200"/>
                </a:tc>
                <a:extLst>
                  <a:ext uri="{0D108BD9-81ED-4DB2-BD59-A6C34878D82A}">
                    <a16:rowId xmlns:a16="http://schemas.microsoft.com/office/drawing/2014/main" val="1319948450"/>
                  </a:ext>
                </a:extLst>
              </a:tr>
              <a:tr h="387601">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Multiplication</a:t>
                      </a:r>
                    </a:p>
                  </a:txBody>
                  <a:tcPr marL="9525" marR="9525" marT="76200" marB="7620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x * y</a:t>
                      </a:r>
                    </a:p>
                  </a:txBody>
                  <a:tcPr marL="9525" marR="9525" marT="76200" marB="76200"/>
                </a:tc>
                <a:extLst>
                  <a:ext uri="{0D108BD9-81ED-4DB2-BD59-A6C34878D82A}">
                    <a16:rowId xmlns:a16="http://schemas.microsoft.com/office/drawing/2014/main" val="1392193644"/>
                  </a:ext>
                </a:extLst>
              </a:tr>
              <a:tr h="387601">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Division</a:t>
                      </a:r>
                    </a:p>
                  </a:txBody>
                  <a:tcPr marL="9525" marR="9525" marT="76200" marB="7620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x / y</a:t>
                      </a:r>
                    </a:p>
                  </a:txBody>
                  <a:tcPr marL="9525" marR="9525" marT="76200" marB="76200"/>
                </a:tc>
                <a:extLst>
                  <a:ext uri="{0D108BD9-81ED-4DB2-BD59-A6C34878D82A}">
                    <a16:rowId xmlns:a16="http://schemas.microsoft.com/office/drawing/2014/main" val="1134976202"/>
                  </a:ext>
                </a:extLst>
              </a:tr>
              <a:tr h="387601">
                <a:tc>
                  <a:txBody>
                    <a:bodyPr/>
                    <a:lstStyle/>
                    <a:p>
                      <a:pPr marR="0" algn="ctr" rtl="0" fontAlgn="t">
                        <a:lnSpc>
                          <a:spcPct val="100000"/>
                        </a:lnSpc>
                        <a:spcBef>
                          <a:spcPts val="0"/>
                        </a:spcBef>
                        <a:spcAft>
                          <a:spcPts val="0"/>
                        </a:spcAft>
                        <a:buClr>
                          <a:srgbClr val="000000"/>
                        </a:buClr>
                        <a:buFont typeface="Arial"/>
                      </a:pPr>
                      <a:r>
                        <a:rPr lang="en-US" sz="1500" b="0" i="0" u="none" strike="noStrike" cap="none">
                          <a:solidFill>
                            <a:schemeClr val="dk1"/>
                          </a:solidFill>
                          <a:effectLst/>
                          <a:latin typeface="+mn-lt"/>
                          <a:ea typeface="+mn-ea"/>
                          <a:cs typeface="+mn-cs"/>
                          <a:sym typeface="Arial"/>
                        </a:rPr>
                        <a:t>%</a:t>
                      </a:r>
                    </a:p>
                  </a:txBody>
                  <a:tcPr marL="9525" marR="9525" marT="9525" marB="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Modulus</a:t>
                      </a:r>
                    </a:p>
                  </a:txBody>
                  <a:tcPr marL="9525" marR="9525" marT="76200" marB="76200"/>
                </a:tc>
                <a:tc>
                  <a:txBody>
                    <a:bodyPr/>
                    <a:lstStyle/>
                    <a:p>
                      <a:pPr marR="0" algn="ctr" rtl="0" fontAlgn="t">
                        <a:lnSpc>
                          <a:spcPct val="100000"/>
                        </a:lnSpc>
                        <a:spcBef>
                          <a:spcPts val="0"/>
                        </a:spcBef>
                        <a:spcAft>
                          <a:spcPts val="0"/>
                        </a:spcAft>
                        <a:buClr>
                          <a:srgbClr val="000000"/>
                        </a:buClr>
                        <a:buFont typeface="Arial"/>
                      </a:pPr>
                      <a:r>
                        <a:rPr lang="en-US" sz="1500" b="0" i="0" u="none" strike="noStrike" cap="none" dirty="0">
                          <a:solidFill>
                            <a:schemeClr val="dk1"/>
                          </a:solidFill>
                          <a:effectLst/>
                          <a:latin typeface="+mn-lt"/>
                          <a:ea typeface="+mn-ea"/>
                          <a:cs typeface="+mn-cs"/>
                          <a:sym typeface="Arial"/>
                        </a:rPr>
                        <a:t>x % y</a:t>
                      </a:r>
                    </a:p>
                  </a:txBody>
                  <a:tcPr marL="9525" marR="9525" marT="76200" marB="76200"/>
                </a:tc>
                <a:extLst>
                  <a:ext uri="{0D108BD9-81ED-4DB2-BD59-A6C34878D82A}">
                    <a16:rowId xmlns:a16="http://schemas.microsoft.com/office/drawing/2014/main" val="1381776390"/>
                  </a:ext>
                </a:extLst>
              </a:tr>
            </a:tbl>
          </a:graphicData>
        </a:graphic>
      </p:graphicFrame>
      <p:sp>
        <p:nvSpPr>
          <p:cNvPr id="5" name="TextBox 4">
            <a:extLst>
              <a:ext uri="{FF2B5EF4-FFF2-40B4-BE49-F238E27FC236}">
                <a16:creationId xmlns:a16="http://schemas.microsoft.com/office/drawing/2014/main" id="{E6DCE625-B2BC-FEF5-E84B-63CF75A7932E}"/>
              </a:ext>
            </a:extLst>
          </p:cNvPr>
          <p:cNvSpPr txBox="1"/>
          <p:nvPr/>
        </p:nvSpPr>
        <p:spPr>
          <a:xfrm>
            <a:off x="485031" y="1059703"/>
            <a:ext cx="8173938" cy="1261884"/>
          </a:xfrm>
          <a:prstGeom prst="rect">
            <a:avLst/>
          </a:prstGeom>
          <a:noFill/>
        </p:spPr>
        <p:txBody>
          <a:bodyPr wrap="square">
            <a:spAutoFit/>
          </a:bodyPr>
          <a:lstStyle/>
          <a:p>
            <a:pPr algn="l"/>
            <a:r>
              <a:rPr lang="en-US" sz="2400" b="0" i="0" dirty="0">
                <a:solidFill>
                  <a:srgbClr val="000000"/>
                </a:solidFill>
                <a:effectLst/>
                <a:latin typeface="Verdana" panose="020B0604030504040204" pitchFamily="34" charset="0"/>
              </a:rPr>
              <a:t>Arithmetic operators are used with numeric values to perform common mathematical operations:</a:t>
            </a:r>
          </a:p>
          <a:p>
            <a:br>
              <a:rPr lang="en-US" dirty="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62850" y="229734"/>
            <a:ext cx="8418300" cy="578100"/>
          </a:xfrm>
          <a:prstGeom prst="rect">
            <a:avLst/>
          </a:prstGeom>
        </p:spPr>
        <p:txBody>
          <a:bodyPr spcFirstLastPara="1" wrap="square" lIns="91425" tIns="45700" rIns="91425" bIns="45700" anchor="ctr" anchorCtr="0">
            <a:noAutofit/>
          </a:bodyPr>
          <a:lstStyle/>
          <a:p>
            <a:r>
              <a:rPr lang="en-US" dirty="0">
                <a:solidFill>
                  <a:srgbClr val="000000"/>
                </a:solidFill>
                <a:latin typeface="Segoe UI" panose="020B0502040204020203" pitchFamily="34" charset="0"/>
              </a:rPr>
              <a:t>Python Assignment Operators</a:t>
            </a:r>
            <a:endParaRPr dirty="0">
              <a:solidFill>
                <a:srgbClr val="000000"/>
              </a:solidFill>
              <a:latin typeface="Segoe UI" panose="020B0502040204020203" pitchFamily="34" charset="0"/>
            </a:endParaRPr>
          </a:p>
        </p:txBody>
      </p:sp>
      <p:sp>
        <p:nvSpPr>
          <p:cNvPr id="3" name="TextBox 2">
            <a:extLst>
              <a:ext uri="{FF2B5EF4-FFF2-40B4-BE49-F238E27FC236}">
                <a16:creationId xmlns:a16="http://schemas.microsoft.com/office/drawing/2014/main" id="{3115FFD5-252D-626D-D740-2F5C26D712F4}"/>
              </a:ext>
            </a:extLst>
          </p:cNvPr>
          <p:cNvSpPr txBox="1"/>
          <p:nvPr/>
        </p:nvSpPr>
        <p:spPr>
          <a:xfrm>
            <a:off x="362849" y="878182"/>
            <a:ext cx="8332263" cy="5262979"/>
          </a:xfrm>
          <a:prstGeom prst="rect">
            <a:avLst/>
          </a:prstGeom>
          <a:noFill/>
        </p:spPr>
        <p:txBody>
          <a:bodyPr wrap="square" rtlCol="0">
            <a:spAutoFit/>
          </a:bodyPr>
          <a:lstStyle/>
          <a:p>
            <a:pPr marL="285750" indent="-285750" algn="l">
              <a:buFont typeface="Arial" panose="020B0604020202020204" pitchFamily="34" charset="0"/>
              <a:buChar char="•"/>
            </a:pPr>
            <a:r>
              <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Assignment operators are used to assign values to variables:</a:t>
            </a:r>
            <a:endParaRPr lang="en-US" sz="1600" dirty="0">
              <a:latin typeface="Verdana" panose="020B0604030504040204" pitchFamily="34" charset="0"/>
              <a:ea typeface="Verdana" panose="020B0604030504040204" pitchFamily="34" charset="0"/>
              <a:cs typeface="Verdana" panose="020B0604030504040204" pitchFamily="34" charset="0"/>
            </a:endParaRPr>
          </a:p>
          <a:p>
            <a:pPr algn="l"/>
            <a:endPar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age = 21</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US" sz="1600" b="0" i="0" dirty="0">
                <a:solidFill>
                  <a:srgbClr val="373D3F"/>
                </a:solidFill>
                <a:effectLst/>
                <a:latin typeface="Verdana" panose="020B0604030504040204" pitchFamily="34" charset="0"/>
                <a:ea typeface="Verdana" panose="020B0604030504040204" pitchFamily="34" charset="0"/>
                <a:cs typeface="Verdana" panose="020B0604030504040204" pitchFamily="34" charset="0"/>
              </a:rPr>
              <a:t>Assignment with an Expression:</a:t>
            </a:r>
            <a:r>
              <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rPr>
              <a:t>	</a:t>
            </a:r>
          </a:p>
          <a:p>
            <a:pPr algn="l"/>
            <a:r>
              <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rPr>
              <a:t>		</a:t>
            </a:r>
          </a:p>
          <a:p>
            <a:pPr algn="l"/>
            <a:r>
              <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total_cousins</a:t>
            </a:r>
            <a:r>
              <a:rPr lang="en-US" sz="1600" dirty="0">
                <a:latin typeface="Verdana" panose="020B0604030504040204" pitchFamily="34" charset="0"/>
                <a:ea typeface="Verdana" panose="020B0604030504040204" pitchFamily="34" charset="0"/>
                <a:cs typeface="Verdana" panose="020B0604030504040204" pitchFamily="34" charset="0"/>
              </a:rPr>
              <a:t> = 4 + 3 + 5 + 2</a:t>
            </a:r>
            <a:br>
              <a:rPr lang="en-US" sz="1600" dirty="0">
                <a:latin typeface="Verdana" panose="020B0604030504040204" pitchFamily="34" charset="0"/>
                <a:ea typeface="Verdana" panose="020B0604030504040204" pitchFamily="34" charset="0"/>
                <a:cs typeface="Verdana" panose="020B0604030504040204" pitchFamily="34" charset="0"/>
              </a:rPr>
            </a:br>
            <a:endPar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US" sz="1600" b="0" i="0" dirty="0">
                <a:solidFill>
                  <a:srgbClr val="373D3F"/>
                </a:solidFill>
                <a:effectLst/>
                <a:latin typeface="Verdana" panose="020B0604030504040204" pitchFamily="34" charset="0"/>
                <a:ea typeface="Verdana" panose="020B0604030504040204" pitchFamily="34" charset="0"/>
                <a:cs typeface="Verdana" panose="020B0604030504040204" pitchFamily="34" charset="0"/>
              </a:rPr>
              <a:t>Assignment with Names in the Expression:</a:t>
            </a:r>
          </a:p>
          <a:p>
            <a:pPr algn="l"/>
            <a:endPar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endParaRPr>
          </a:p>
          <a:p>
            <a:pPr lvl="2"/>
            <a:r>
              <a:rPr lang="en-US" sz="1600" b="0" i="0" dirty="0">
                <a:solidFill>
                  <a:srgbClr val="373D3F"/>
                </a:solidFill>
                <a:effectLst/>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students_period_1 = 25 </a:t>
            </a:r>
          </a:p>
          <a:p>
            <a:pPr lvl="2"/>
            <a:r>
              <a:rPr lang="en-US" sz="1600" dirty="0">
                <a:latin typeface="Verdana" panose="020B0604030504040204" pitchFamily="34" charset="0"/>
                <a:ea typeface="Verdana" panose="020B0604030504040204" pitchFamily="34" charset="0"/>
                <a:cs typeface="Verdana" panose="020B0604030504040204" pitchFamily="34" charset="0"/>
              </a:rPr>
              <a:t>		students_period_2 = 19 </a:t>
            </a:r>
          </a:p>
          <a:p>
            <a:pPr lvl="2"/>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total_students</a:t>
            </a:r>
            <a:r>
              <a:rPr lang="en-US" sz="1600" dirty="0">
                <a:latin typeface="Verdana" panose="020B0604030504040204" pitchFamily="34" charset="0"/>
                <a:ea typeface="Verdana" panose="020B0604030504040204" pitchFamily="34" charset="0"/>
                <a:cs typeface="Verdana" panose="020B0604030504040204" pitchFamily="34" charset="0"/>
              </a:rPr>
              <a:t> = students_period_1 + students_period_2</a:t>
            </a:r>
            <a:br>
              <a:rPr lang="en-US" sz="1600" dirty="0"/>
            </a:br>
            <a:endParaRPr lang="en-US" sz="1600" b="0" i="0" dirty="0">
              <a:solidFill>
                <a:srgbClr val="373D3F"/>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en-US" sz="1600" dirty="0">
              <a:solidFill>
                <a:srgbClr val="373D3F"/>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b="0" i="0" dirty="0">
              <a:solidFill>
                <a:srgbClr val="373D3F"/>
              </a:solidFill>
              <a:effectLst/>
              <a:latin typeface="Verdana" panose="020B0604030504040204" pitchFamily="34" charset="0"/>
              <a:ea typeface="Verdana" panose="020B0604030504040204" pitchFamily="34" charset="0"/>
              <a:cs typeface="Verdana" panose="020B0604030504040204" pitchFamily="34" charset="0"/>
            </a:endParaRPr>
          </a:p>
          <a:p>
            <a:endPar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br>
              <a:rPr lang="en-US" sz="1600" dirty="0">
                <a:latin typeface="Verdana" panose="020B0604030504040204" pitchFamily="34" charset="0"/>
                <a:ea typeface="Verdana" panose="020B0604030504040204" pitchFamily="34" charset="0"/>
                <a:cs typeface="Verdana" panose="020B0604030504040204" pitchFamily="34" charset="0"/>
              </a:rPr>
            </a:br>
            <a:endParaRPr lang="en-US" sz="1600" dirty="0">
              <a:latin typeface="Verdana" panose="020B0604030504040204" pitchFamily="34" charset="0"/>
              <a:ea typeface="Verdana" panose="020B0604030504040204" pitchFamily="34" charset="0"/>
              <a:cs typeface="Verdana" panose="020B0604030504040204" pitchFamily="34" charset="0"/>
            </a:endParaRPr>
          </a:p>
          <a:p>
            <a:br>
              <a:rPr lang="en-US" sz="1600" dirty="0">
                <a:latin typeface="Verdana" panose="020B0604030504040204" pitchFamily="34" charset="0"/>
                <a:ea typeface="Verdana" panose="020B0604030504040204" pitchFamily="34" charset="0"/>
                <a:cs typeface="Verdana" panose="020B0604030504040204" pitchFamily="34" charset="0"/>
              </a:rPr>
            </a:b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dirty="0">
                <a:solidFill>
                  <a:srgbClr val="000000"/>
                </a:solidFill>
                <a:latin typeface="Segoe UI" panose="020B0502040204020203" pitchFamily="34" charset="0"/>
              </a:rPr>
              <a:t>Python Comparison Operators</a:t>
            </a:r>
            <a:endParaRPr dirty="0">
              <a:solidFill>
                <a:srgbClr val="000000"/>
              </a:solidFill>
              <a:latin typeface="Segoe UI" panose="020B0502040204020203" pitchFamily="34" charset="0"/>
            </a:endParaRPr>
          </a:p>
        </p:txBody>
      </p:sp>
      <p:graphicFrame>
        <p:nvGraphicFramePr>
          <p:cNvPr id="2" name="Table 1">
            <a:extLst>
              <a:ext uri="{FF2B5EF4-FFF2-40B4-BE49-F238E27FC236}">
                <a16:creationId xmlns:a16="http://schemas.microsoft.com/office/drawing/2014/main" id="{B591C738-6462-A1BB-2D46-1F3CC3F509EA}"/>
              </a:ext>
            </a:extLst>
          </p:cNvPr>
          <p:cNvGraphicFramePr>
            <a:graphicFrameLocks noGrp="1"/>
          </p:cNvGraphicFramePr>
          <p:nvPr>
            <p:extLst>
              <p:ext uri="{D42A27DB-BD31-4B8C-83A1-F6EECF244321}">
                <p14:modId xmlns:p14="http://schemas.microsoft.com/office/powerpoint/2010/main" val="3875796816"/>
              </p:ext>
            </p:extLst>
          </p:nvPr>
        </p:nvGraphicFramePr>
        <p:xfrm>
          <a:off x="1005840" y="1316544"/>
          <a:ext cx="6641869" cy="2848412"/>
        </p:xfrm>
        <a:graphic>
          <a:graphicData uri="http://schemas.openxmlformats.org/drawingml/2006/table">
            <a:tbl>
              <a:tblPr>
                <a:tableStyleId>{69C7853C-536D-4A76-A0AE-DD22124D55A5}</a:tableStyleId>
              </a:tblPr>
              <a:tblGrid>
                <a:gridCol w="1844973">
                  <a:extLst>
                    <a:ext uri="{9D8B030D-6E8A-4147-A177-3AD203B41FA5}">
                      <a16:colId xmlns:a16="http://schemas.microsoft.com/office/drawing/2014/main" val="2150462954"/>
                    </a:ext>
                  </a:extLst>
                </a:gridCol>
                <a:gridCol w="2582943">
                  <a:extLst>
                    <a:ext uri="{9D8B030D-6E8A-4147-A177-3AD203B41FA5}">
                      <a16:colId xmlns:a16="http://schemas.microsoft.com/office/drawing/2014/main" val="2358619636"/>
                    </a:ext>
                  </a:extLst>
                </a:gridCol>
                <a:gridCol w="2213953">
                  <a:extLst>
                    <a:ext uri="{9D8B030D-6E8A-4147-A177-3AD203B41FA5}">
                      <a16:colId xmlns:a16="http://schemas.microsoft.com/office/drawing/2014/main" val="3492229216"/>
                    </a:ext>
                  </a:extLst>
                </a:gridCol>
              </a:tblGrid>
              <a:tr h="378863">
                <a:tc>
                  <a:txBody>
                    <a:bodyPr/>
                    <a:lstStyle/>
                    <a:p>
                      <a:pPr algn="ctr" fontAlgn="t"/>
                      <a:r>
                        <a:rPr lang="en-US" sz="1800" b="1" dirty="0">
                          <a:effectLst/>
                        </a:rPr>
                        <a:t>Operator</a:t>
                      </a:r>
                    </a:p>
                  </a:txBody>
                  <a:tcPr marL="132596" marR="66298" marT="66298" marB="66298"/>
                </a:tc>
                <a:tc>
                  <a:txBody>
                    <a:bodyPr/>
                    <a:lstStyle/>
                    <a:p>
                      <a:pPr algn="ctr" fontAlgn="t"/>
                      <a:r>
                        <a:rPr lang="en-US" sz="1800" b="1" dirty="0">
                          <a:effectLst/>
                        </a:rPr>
                        <a:t>Name</a:t>
                      </a:r>
                    </a:p>
                  </a:txBody>
                  <a:tcPr marL="66298" marR="66298" marT="66298" marB="66298"/>
                </a:tc>
                <a:tc>
                  <a:txBody>
                    <a:bodyPr/>
                    <a:lstStyle/>
                    <a:p>
                      <a:pPr algn="ctr" fontAlgn="t"/>
                      <a:r>
                        <a:rPr lang="en-US" sz="1800" b="1" dirty="0">
                          <a:effectLst/>
                        </a:rPr>
                        <a:t>Example</a:t>
                      </a:r>
                    </a:p>
                  </a:txBody>
                  <a:tcPr marL="66298" marR="66298" marT="66298" marB="66298"/>
                </a:tc>
                <a:extLst>
                  <a:ext uri="{0D108BD9-81ED-4DB2-BD59-A6C34878D82A}">
                    <a16:rowId xmlns:a16="http://schemas.microsoft.com/office/drawing/2014/main" val="2213946645"/>
                  </a:ext>
                </a:extLst>
              </a:tr>
              <a:tr h="378863">
                <a:tc>
                  <a:txBody>
                    <a:bodyPr/>
                    <a:lstStyle/>
                    <a:p>
                      <a:pPr algn="ctr" fontAlgn="t"/>
                      <a:r>
                        <a:rPr lang="en-US" sz="1800">
                          <a:effectLst/>
                        </a:rPr>
                        <a:t>==</a:t>
                      </a:r>
                    </a:p>
                  </a:txBody>
                  <a:tcPr marL="132596" marR="66298" marT="66298" marB="66298"/>
                </a:tc>
                <a:tc>
                  <a:txBody>
                    <a:bodyPr/>
                    <a:lstStyle/>
                    <a:p>
                      <a:pPr algn="ctr" fontAlgn="t"/>
                      <a:r>
                        <a:rPr lang="en-US" sz="1800">
                          <a:effectLst/>
                        </a:rPr>
                        <a:t>Equal</a:t>
                      </a:r>
                    </a:p>
                  </a:txBody>
                  <a:tcPr marL="66298" marR="66298" marT="66298" marB="66298"/>
                </a:tc>
                <a:tc>
                  <a:txBody>
                    <a:bodyPr/>
                    <a:lstStyle/>
                    <a:p>
                      <a:pPr algn="ctr" fontAlgn="t"/>
                      <a:r>
                        <a:rPr lang="en-US" sz="1800">
                          <a:effectLst/>
                        </a:rPr>
                        <a:t>x == y</a:t>
                      </a:r>
                    </a:p>
                  </a:txBody>
                  <a:tcPr marL="66298" marR="66298" marT="66298" marB="66298"/>
                </a:tc>
                <a:extLst>
                  <a:ext uri="{0D108BD9-81ED-4DB2-BD59-A6C34878D82A}">
                    <a16:rowId xmlns:a16="http://schemas.microsoft.com/office/drawing/2014/main" val="2611824903"/>
                  </a:ext>
                </a:extLst>
              </a:tr>
              <a:tr h="378863">
                <a:tc>
                  <a:txBody>
                    <a:bodyPr/>
                    <a:lstStyle/>
                    <a:p>
                      <a:pPr algn="ctr" fontAlgn="t"/>
                      <a:r>
                        <a:rPr lang="en-US" sz="1800">
                          <a:effectLst/>
                        </a:rPr>
                        <a:t>!=</a:t>
                      </a:r>
                    </a:p>
                  </a:txBody>
                  <a:tcPr marL="132596" marR="66298" marT="66298" marB="66298"/>
                </a:tc>
                <a:tc>
                  <a:txBody>
                    <a:bodyPr/>
                    <a:lstStyle/>
                    <a:p>
                      <a:pPr algn="ctr" fontAlgn="t"/>
                      <a:r>
                        <a:rPr lang="en-US" sz="1800">
                          <a:effectLst/>
                        </a:rPr>
                        <a:t>Not equal</a:t>
                      </a:r>
                    </a:p>
                  </a:txBody>
                  <a:tcPr marL="66298" marR="66298" marT="66298" marB="66298"/>
                </a:tc>
                <a:tc>
                  <a:txBody>
                    <a:bodyPr/>
                    <a:lstStyle/>
                    <a:p>
                      <a:pPr algn="ctr" fontAlgn="t"/>
                      <a:r>
                        <a:rPr lang="en-US" sz="1800" dirty="0">
                          <a:effectLst/>
                        </a:rPr>
                        <a:t>x != y</a:t>
                      </a:r>
                    </a:p>
                  </a:txBody>
                  <a:tcPr marL="66298" marR="66298" marT="66298" marB="66298"/>
                </a:tc>
                <a:extLst>
                  <a:ext uri="{0D108BD9-81ED-4DB2-BD59-A6C34878D82A}">
                    <a16:rowId xmlns:a16="http://schemas.microsoft.com/office/drawing/2014/main" val="590445734"/>
                  </a:ext>
                </a:extLst>
              </a:tr>
              <a:tr h="378863">
                <a:tc>
                  <a:txBody>
                    <a:bodyPr/>
                    <a:lstStyle/>
                    <a:p>
                      <a:pPr algn="ctr" fontAlgn="t"/>
                      <a:r>
                        <a:rPr lang="en-US" sz="1800" dirty="0">
                          <a:effectLst/>
                        </a:rPr>
                        <a:t>&gt;</a:t>
                      </a:r>
                    </a:p>
                  </a:txBody>
                  <a:tcPr marL="132596" marR="66298" marT="66298" marB="66298"/>
                </a:tc>
                <a:tc>
                  <a:txBody>
                    <a:bodyPr/>
                    <a:lstStyle/>
                    <a:p>
                      <a:pPr algn="ctr" fontAlgn="t"/>
                      <a:r>
                        <a:rPr lang="en-US" sz="1800">
                          <a:effectLst/>
                        </a:rPr>
                        <a:t>Greater than</a:t>
                      </a:r>
                    </a:p>
                  </a:txBody>
                  <a:tcPr marL="66298" marR="66298" marT="66298" marB="66298"/>
                </a:tc>
                <a:tc>
                  <a:txBody>
                    <a:bodyPr/>
                    <a:lstStyle/>
                    <a:p>
                      <a:pPr algn="ctr" fontAlgn="t"/>
                      <a:r>
                        <a:rPr lang="en-US" sz="1800">
                          <a:effectLst/>
                        </a:rPr>
                        <a:t>x &gt; y</a:t>
                      </a:r>
                    </a:p>
                  </a:txBody>
                  <a:tcPr marL="66298" marR="66298" marT="66298" marB="66298"/>
                </a:tc>
                <a:extLst>
                  <a:ext uri="{0D108BD9-81ED-4DB2-BD59-A6C34878D82A}">
                    <a16:rowId xmlns:a16="http://schemas.microsoft.com/office/drawing/2014/main" val="3046448472"/>
                  </a:ext>
                </a:extLst>
              </a:tr>
              <a:tr h="378863">
                <a:tc>
                  <a:txBody>
                    <a:bodyPr/>
                    <a:lstStyle/>
                    <a:p>
                      <a:pPr algn="ctr" fontAlgn="t"/>
                      <a:r>
                        <a:rPr lang="en-US" sz="1800">
                          <a:effectLst/>
                        </a:rPr>
                        <a:t>&lt;</a:t>
                      </a:r>
                    </a:p>
                  </a:txBody>
                  <a:tcPr marL="132596" marR="66298" marT="66298" marB="66298"/>
                </a:tc>
                <a:tc>
                  <a:txBody>
                    <a:bodyPr/>
                    <a:lstStyle/>
                    <a:p>
                      <a:pPr algn="ctr" fontAlgn="t"/>
                      <a:r>
                        <a:rPr lang="en-US" sz="1800">
                          <a:effectLst/>
                        </a:rPr>
                        <a:t>Less than</a:t>
                      </a:r>
                    </a:p>
                  </a:txBody>
                  <a:tcPr marL="66298" marR="66298" marT="66298" marB="66298"/>
                </a:tc>
                <a:tc>
                  <a:txBody>
                    <a:bodyPr/>
                    <a:lstStyle/>
                    <a:p>
                      <a:pPr algn="ctr" fontAlgn="t"/>
                      <a:r>
                        <a:rPr lang="en-US" sz="1800">
                          <a:effectLst/>
                        </a:rPr>
                        <a:t>x &lt; y</a:t>
                      </a:r>
                    </a:p>
                  </a:txBody>
                  <a:tcPr marL="66298" marR="66298" marT="66298" marB="66298"/>
                </a:tc>
                <a:extLst>
                  <a:ext uri="{0D108BD9-81ED-4DB2-BD59-A6C34878D82A}">
                    <a16:rowId xmlns:a16="http://schemas.microsoft.com/office/drawing/2014/main" val="4002891990"/>
                  </a:ext>
                </a:extLst>
              </a:tr>
              <a:tr h="378863">
                <a:tc>
                  <a:txBody>
                    <a:bodyPr/>
                    <a:lstStyle/>
                    <a:p>
                      <a:pPr algn="ctr" fontAlgn="t"/>
                      <a:r>
                        <a:rPr lang="en-US" sz="1800">
                          <a:effectLst/>
                        </a:rPr>
                        <a:t>&gt;=</a:t>
                      </a:r>
                    </a:p>
                  </a:txBody>
                  <a:tcPr marL="132596" marR="66298" marT="66298" marB="66298"/>
                </a:tc>
                <a:tc>
                  <a:txBody>
                    <a:bodyPr/>
                    <a:lstStyle/>
                    <a:p>
                      <a:pPr algn="ctr" fontAlgn="t"/>
                      <a:r>
                        <a:rPr lang="en-US" sz="1800">
                          <a:effectLst/>
                        </a:rPr>
                        <a:t>Greater than or equal to</a:t>
                      </a:r>
                    </a:p>
                  </a:txBody>
                  <a:tcPr marL="66298" marR="66298" marT="66298" marB="66298"/>
                </a:tc>
                <a:tc>
                  <a:txBody>
                    <a:bodyPr/>
                    <a:lstStyle/>
                    <a:p>
                      <a:pPr algn="ctr" fontAlgn="t"/>
                      <a:r>
                        <a:rPr lang="en-US" sz="1800">
                          <a:effectLst/>
                        </a:rPr>
                        <a:t>x &gt;= y</a:t>
                      </a:r>
                    </a:p>
                  </a:txBody>
                  <a:tcPr marL="66298" marR="66298" marT="66298" marB="66298"/>
                </a:tc>
                <a:extLst>
                  <a:ext uri="{0D108BD9-81ED-4DB2-BD59-A6C34878D82A}">
                    <a16:rowId xmlns:a16="http://schemas.microsoft.com/office/drawing/2014/main" val="1691798698"/>
                  </a:ext>
                </a:extLst>
              </a:tr>
              <a:tr h="378863">
                <a:tc>
                  <a:txBody>
                    <a:bodyPr/>
                    <a:lstStyle/>
                    <a:p>
                      <a:pPr algn="ctr" fontAlgn="t"/>
                      <a:r>
                        <a:rPr lang="en-US" sz="1800">
                          <a:effectLst/>
                        </a:rPr>
                        <a:t>&lt;=</a:t>
                      </a:r>
                    </a:p>
                  </a:txBody>
                  <a:tcPr marL="132596" marR="66298" marT="66298" marB="66298"/>
                </a:tc>
                <a:tc>
                  <a:txBody>
                    <a:bodyPr/>
                    <a:lstStyle/>
                    <a:p>
                      <a:pPr algn="ctr" fontAlgn="t"/>
                      <a:r>
                        <a:rPr lang="en-US" sz="1800">
                          <a:effectLst/>
                        </a:rPr>
                        <a:t>Less than or equal to</a:t>
                      </a:r>
                    </a:p>
                  </a:txBody>
                  <a:tcPr marL="66298" marR="66298" marT="66298" marB="66298"/>
                </a:tc>
                <a:tc>
                  <a:txBody>
                    <a:bodyPr/>
                    <a:lstStyle/>
                    <a:p>
                      <a:pPr algn="ctr" fontAlgn="t"/>
                      <a:r>
                        <a:rPr lang="en-US" sz="1800" dirty="0">
                          <a:effectLst/>
                        </a:rPr>
                        <a:t>x &lt;= y</a:t>
                      </a:r>
                    </a:p>
                  </a:txBody>
                  <a:tcPr marL="66298" marR="66298" marT="66298" marB="66298"/>
                </a:tc>
                <a:extLst>
                  <a:ext uri="{0D108BD9-81ED-4DB2-BD59-A6C34878D82A}">
                    <a16:rowId xmlns:a16="http://schemas.microsoft.com/office/drawing/2014/main" val="376513506"/>
                  </a:ext>
                </a:extLst>
              </a:tr>
            </a:tbl>
          </a:graphicData>
        </a:graphic>
      </p:graphicFrame>
      <p:sp>
        <p:nvSpPr>
          <p:cNvPr id="4" name="TextBox 3">
            <a:extLst>
              <a:ext uri="{FF2B5EF4-FFF2-40B4-BE49-F238E27FC236}">
                <a16:creationId xmlns:a16="http://schemas.microsoft.com/office/drawing/2014/main" id="{EEF69653-D340-7DA4-4CD1-6EFD127097DE}"/>
              </a:ext>
            </a:extLst>
          </p:cNvPr>
          <p:cNvSpPr txBox="1"/>
          <p:nvPr/>
        </p:nvSpPr>
        <p:spPr>
          <a:xfrm>
            <a:off x="369875" y="978543"/>
            <a:ext cx="6143028" cy="769441"/>
          </a:xfrm>
          <a:prstGeom prst="rect">
            <a:avLst/>
          </a:prstGeom>
          <a:noFill/>
        </p:spPr>
        <p:txBody>
          <a:bodyPr wrap="none" rtlCol="0">
            <a:spAutoFit/>
          </a:bodyPr>
          <a:lstStyle/>
          <a:p>
            <a:pPr algn="l"/>
            <a:r>
              <a:rPr lang="en-US" sz="1600" b="0" i="0" dirty="0">
                <a:solidFill>
                  <a:srgbClr val="000000"/>
                </a:solidFill>
                <a:effectLst/>
                <a:latin typeface="Verdana" panose="020B0604030504040204" pitchFamily="34" charset="0"/>
              </a:rPr>
              <a:t>Comparison operators are used to comparing two values:</a:t>
            </a:r>
          </a:p>
          <a:p>
            <a:br>
              <a:rPr lang="en-US" dirty="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algn="l"/>
            <a:r>
              <a:rPr lang="en-US" i="0" dirty="0">
                <a:solidFill>
                  <a:srgbClr val="000000"/>
                </a:solidFill>
                <a:effectLst/>
                <a:latin typeface="Segoe UI" panose="020B0502040204020203" pitchFamily="34" charset="0"/>
              </a:rPr>
              <a:t>Python Logical Operators</a:t>
            </a:r>
            <a:endParaRPr dirty="0"/>
          </a:p>
        </p:txBody>
      </p:sp>
      <p:sp>
        <p:nvSpPr>
          <p:cNvPr id="112" name="Google Shape;112;p20"/>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82550" indent="0" algn="l">
              <a:buNone/>
            </a:pPr>
            <a:r>
              <a:rPr lang="en-US" sz="1600" b="0" i="0" dirty="0">
                <a:solidFill>
                  <a:srgbClr val="000000"/>
                </a:solidFill>
                <a:effectLst/>
                <a:latin typeface="Verdana" panose="020B0604030504040204" pitchFamily="34" charset="0"/>
              </a:rPr>
              <a:t>Logical operators are used to combining conditional statements:</a:t>
            </a:r>
          </a:p>
        </p:txBody>
      </p:sp>
      <p:graphicFrame>
        <p:nvGraphicFramePr>
          <p:cNvPr id="2" name="Table 1">
            <a:extLst>
              <a:ext uri="{FF2B5EF4-FFF2-40B4-BE49-F238E27FC236}">
                <a16:creationId xmlns:a16="http://schemas.microsoft.com/office/drawing/2014/main" id="{C2FEB774-70B1-3FF9-95AD-86F617F10B27}"/>
              </a:ext>
            </a:extLst>
          </p:cNvPr>
          <p:cNvGraphicFramePr>
            <a:graphicFrameLocks noGrp="1"/>
          </p:cNvGraphicFramePr>
          <p:nvPr/>
        </p:nvGraphicFramePr>
        <p:xfrm>
          <a:off x="580943" y="1453118"/>
          <a:ext cx="7131823" cy="2724944"/>
        </p:xfrm>
        <a:graphic>
          <a:graphicData uri="http://schemas.openxmlformats.org/drawingml/2006/table">
            <a:tbl>
              <a:tblPr>
                <a:tableStyleId>{69C7853C-536D-4A76-A0AE-DD22124D55A5}</a:tableStyleId>
              </a:tblPr>
              <a:tblGrid>
                <a:gridCol w="1971658">
                  <a:extLst>
                    <a:ext uri="{9D8B030D-6E8A-4147-A177-3AD203B41FA5}">
                      <a16:colId xmlns:a16="http://schemas.microsoft.com/office/drawing/2014/main" val="3378202947"/>
                    </a:ext>
                  </a:extLst>
                </a:gridCol>
                <a:gridCol w="2760301">
                  <a:extLst>
                    <a:ext uri="{9D8B030D-6E8A-4147-A177-3AD203B41FA5}">
                      <a16:colId xmlns:a16="http://schemas.microsoft.com/office/drawing/2014/main" val="2031752213"/>
                    </a:ext>
                  </a:extLst>
                </a:gridCol>
                <a:gridCol w="2399864">
                  <a:extLst>
                    <a:ext uri="{9D8B030D-6E8A-4147-A177-3AD203B41FA5}">
                      <a16:colId xmlns:a16="http://schemas.microsoft.com/office/drawing/2014/main" val="1209428767"/>
                    </a:ext>
                  </a:extLst>
                </a:gridCol>
              </a:tblGrid>
              <a:tr h="318231">
                <a:tc>
                  <a:txBody>
                    <a:bodyPr/>
                    <a:lstStyle/>
                    <a:p>
                      <a:pPr algn="l" fontAlgn="t"/>
                      <a:r>
                        <a:rPr lang="en-US" sz="1800" b="1" dirty="0">
                          <a:effectLst/>
                        </a:rPr>
                        <a:t>Operator</a:t>
                      </a:r>
                    </a:p>
                  </a:txBody>
                  <a:tcPr marL="132596" marR="66298" marT="66298" marB="66298"/>
                </a:tc>
                <a:tc>
                  <a:txBody>
                    <a:bodyPr/>
                    <a:lstStyle/>
                    <a:p>
                      <a:pPr algn="l" fontAlgn="t"/>
                      <a:r>
                        <a:rPr lang="en-US" sz="1800" b="1">
                          <a:effectLst/>
                        </a:rPr>
                        <a:t>Description</a:t>
                      </a:r>
                    </a:p>
                  </a:txBody>
                  <a:tcPr marL="66298" marR="66298" marT="66298" marB="66298"/>
                </a:tc>
                <a:tc>
                  <a:txBody>
                    <a:bodyPr/>
                    <a:lstStyle/>
                    <a:p>
                      <a:pPr algn="l" fontAlgn="t"/>
                      <a:r>
                        <a:rPr lang="en-US" sz="1800" b="1" dirty="0">
                          <a:effectLst/>
                        </a:rPr>
                        <a:t>Example</a:t>
                      </a:r>
                    </a:p>
                  </a:txBody>
                  <a:tcPr marL="66298" marR="66298" marT="66298" marB="66298"/>
                </a:tc>
                <a:extLst>
                  <a:ext uri="{0D108BD9-81ED-4DB2-BD59-A6C34878D82A}">
                    <a16:rowId xmlns:a16="http://schemas.microsoft.com/office/drawing/2014/main" val="2370262884"/>
                  </a:ext>
                </a:extLst>
              </a:tr>
              <a:tr h="503866">
                <a:tc>
                  <a:txBody>
                    <a:bodyPr/>
                    <a:lstStyle/>
                    <a:p>
                      <a:pPr algn="l" fontAlgn="t"/>
                      <a:r>
                        <a:rPr lang="en-US" sz="1800">
                          <a:effectLst/>
                        </a:rPr>
                        <a:t>and </a:t>
                      </a:r>
                    </a:p>
                  </a:txBody>
                  <a:tcPr marL="132596" marR="66298" marT="66298" marB="66298"/>
                </a:tc>
                <a:tc>
                  <a:txBody>
                    <a:bodyPr/>
                    <a:lstStyle/>
                    <a:p>
                      <a:pPr algn="l" fontAlgn="t"/>
                      <a:r>
                        <a:rPr lang="en-US" sz="1800">
                          <a:effectLst/>
                        </a:rPr>
                        <a:t>Returns True if both statements are true</a:t>
                      </a:r>
                    </a:p>
                  </a:txBody>
                  <a:tcPr marL="66298" marR="66298" marT="66298" marB="66298"/>
                </a:tc>
                <a:tc>
                  <a:txBody>
                    <a:bodyPr/>
                    <a:lstStyle/>
                    <a:p>
                      <a:pPr algn="l" fontAlgn="t"/>
                      <a:r>
                        <a:rPr lang="en-US" sz="1800">
                          <a:effectLst/>
                        </a:rPr>
                        <a:t>x &lt; 5 and  x &lt; 10</a:t>
                      </a:r>
                    </a:p>
                  </a:txBody>
                  <a:tcPr marL="66298" marR="66298" marT="66298" marB="66298"/>
                </a:tc>
                <a:extLst>
                  <a:ext uri="{0D108BD9-81ED-4DB2-BD59-A6C34878D82A}">
                    <a16:rowId xmlns:a16="http://schemas.microsoft.com/office/drawing/2014/main" val="414010064"/>
                  </a:ext>
                </a:extLst>
              </a:tr>
              <a:tr h="503866">
                <a:tc>
                  <a:txBody>
                    <a:bodyPr/>
                    <a:lstStyle/>
                    <a:p>
                      <a:pPr algn="l" fontAlgn="t"/>
                      <a:r>
                        <a:rPr lang="en-US" sz="1800">
                          <a:effectLst/>
                        </a:rPr>
                        <a:t>or</a:t>
                      </a:r>
                    </a:p>
                  </a:txBody>
                  <a:tcPr marL="132596" marR="66298" marT="66298" marB="66298"/>
                </a:tc>
                <a:tc>
                  <a:txBody>
                    <a:bodyPr/>
                    <a:lstStyle/>
                    <a:p>
                      <a:pPr algn="l" fontAlgn="t"/>
                      <a:r>
                        <a:rPr lang="en-US" sz="1800">
                          <a:effectLst/>
                        </a:rPr>
                        <a:t>Returns True if one of the statements is true</a:t>
                      </a:r>
                    </a:p>
                  </a:txBody>
                  <a:tcPr marL="66298" marR="66298" marT="66298" marB="66298"/>
                </a:tc>
                <a:tc>
                  <a:txBody>
                    <a:bodyPr/>
                    <a:lstStyle/>
                    <a:p>
                      <a:pPr algn="l" fontAlgn="t"/>
                      <a:r>
                        <a:rPr lang="en-US" sz="1800">
                          <a:effectLst/>
                        </a:rPr>
                        <a:t>x &lt; 5 or x &lt; 4</a:t>
                      </a:r>
                    </a:p>
                  </a:txBody>
                  <a:tcPr marL="66298" marR="66298" marT="66298" marB="66298"/>
                </a:tc>
                <a:extLst>
                  <a:ext uri="{0D108BD9-81ED-4DB2-BD59-A6C34878D82A}">
                    <a16:rowId xmlns:a16="http://schemas.microsoft.com/office/drawing/2014/main" val="2963651245"/>
                  </a:ext>
                </a:extLst>
              </a:tr>
              <a:tr h="503866">
                <a:tc>
                  <a:txBody>
                    <a:bodyPr/>
                    <a:lstStyle/>
                    <a:p>
                      <a:pPr algn="l" fontAlgn="t"/>
                      <a:r>
                        <a:rPr lang="en-US" sz="1800">
                          <a:effectLst/>
                        </a:rPr>
                        <a:t>not</a:t>
                      </a:r>
                    </a:p>
                  </a:txBody>
                  <a:tcPr marL="132596" marR="66298" marT="66298" marB="66298"/>
                </a:tc>
                <a:tc>
                  <a:txBody>
                    <a:bodyPr/>
                    <a:lstStyle/>
                    <a:p>
                      <a:pPr algn="l" fontAlgn="t"/>
                      <a:r>
                        <a:rPr lang="en-US" sz="1800">
                          <a:effectLst/>
                        </a:rPr>
                        <a:t>Reverse the result, returns False if the result is true</a:t>
                      </a:r>
                    </a:p>
                  </a:txBody>
                  <a:tcPr marL="66298" marR="66298" marT="66298" marB="66298"/>
                </a:tc>
                <a:tc>
                  <a:txBody>
                    <a:bodyPr/>
                    <a:lstStyle/>
                    <a:p>
                      <a:pPr algn="l" fontAlgn="t"/>
                      <a:r>
                        <a:rPr lang="en-US" sz="1800" dirty="0">
                          <a:effectLst/>
                        </a:rPr>
                        <a:t>not(x &lt; 5 and x &lt; 10)</a:t>
                      </a:r>
                    </a:p>
                  </a:txBody>
                  <a:tcPr marL="66298" marR="66298" marT="66298" marB="66298"/>
                </a:tc>
                <a:extLst>
                  <a:ext uri="{0D108BD9-81ED-4DB2-BD59-A6C34878D82A}">
                    <a16:rowId xmlns:a16="http://schemas.microsoft.com/office/drawing/2014/main" val="421215118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r>
              <a:rPr lang="en-US" i="0" dirty="0">
                <a:solidFill>
                  <a:srgbClr val="000000"/>
                </a:solidFill>
                <a:effectLst/>
                <a:latin typeface="Segoe UI" panose="020B0502040204020203" pitchFamily="34" charset="0"/>
              </a:rPr>
              <a:t>Python Order of Precedence</a:t>
            </a:r>
            <a:endParaRPr dirty="0"/>
          </a:p>
        </p:txBody>
      </p:sp>
      <p:sp>
        <p:nvSpPr>
          <p:cNvPr id="5" name="TextBox 4">
            <a:extLst>
              <a:ext uri="{FF2B5EF4-FFF2-40B4-BE49-F238E27FC236}">
                <a16:creationId xmlns:a16="http://schemas.microsoft.com/office/drawing/2014/main" id="{4131EA14-F207-B2BC-F944-3C96CE2A636F}"/>
              </a:ext>
            </a:extLst>
          </p:cNvPr>
          <p:cNvSpPr txBox="1"/>
          <p:nvPr/>
        </p:nvSpPr>
        <p:spPr>
          <a:xfrm>
            <a:off x="369875" y="1184405"/>
            <a:ext cx="8261507" cy="2308324"/>
          </a:xfrm>
          <a:prstGeom prst="rect">
            <a:avLst/>
          </a:prstGeom>
          <a:noFill/>
        </p:spPr>
        <p:txBody>
          <a:bodyPr wrap="square" rtlCol="0">
            <a:spAutoFit/>
          </a:bodyPr>
          <a:lstStyle/>
          <a:p>
            <a:pPr marL="342900" indent="-342900">
              <a:buFont typeface="+mj-lt"/>
              <a:buAutoNum type="arabicPeriod"/>
            </a:pPr>
            <a:r>
              <a:rPr lang="en-US" sz="2400" dirty="0"/>
              <a:t>Parentheses (start with inner most and work outwards)</a:t>
            </a:r>
          </a:p>
          <a:p>
            <a:pPr marL="342900" indent="-342900">
              <a:buFont typeface="+mj-lt"/>
              <a:buAutoNum type="arabicPeriod"/>
            </a:pPr>
            <a:r>
              <a:rPr lang="en-US" sz="2400" dirty="0"/>
              <a:t>Exponents</a:t>
            </a:r>
          </a:p>
          <a:p>
            <a:pPr marL="342900" indent="-342900">
              <a:buFont typeface="+mj-lt"/>
              <a:buAutoNum type="arabicPeriod"/>
            </a:pPr>
            <a:r>
              <a:rPr lang="en-US" sz="2400" dirty="0"/>
              <a:t>Multiplication, Division and Modulus</a:t>
            </a:r>
          </a:p>
          <a:p>
            <a:pPr marL="342900" indent="-342900">
              <a:buFont typeface="+mj-lt"/>
              <a:buAutoNum type="arabicPeriod"/>
            </a:pPr>
            <a:r>
              <a:rPr lang="en-US" sz="2400" dirty="0"/>
              <a:t>Addition and Subtraction</a:t>
            </a:r>
          </a:p>
          <a:p>
            <a:pPr marL="342900" indent="-342900">
              <a:buFont typeface="+mj-lt"/>
              <a:buAutoNum type="arabicPeriod"/>
            </a:pPr>
            <a:r>
              <a:rPr lang="en-US" sz="2400" dirty="0"/>
              <a:t>Comparison</a:t>
            </a:r>
          </a:p>
          <a:p>
            <a:pPr marL="342900" indent="-342900">
              <a:buFont typeface="+mj-lt"/>
              <a:buAutoNum type="arabicPeriod"/>
            </a:pPr>
            <a:r>
              <a:rPr lang="en-US" sz="2400" dirty="0"/>
              <a:t>Logical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Let’s practice some more</a:t>
            </a:r>
            <a:endParaRPr/>
          </a:p>
        </p:txBody>
      </p:sp>
      <p:sp>
        <p:nvSpPr>
          <p:cNvPr id="138" name="Google Shape;138;p2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3 / 20 * 4 = ?</a:t>
            </a:r>
            <a:endParaRPr dirty="0"/>
          </a:p>
          <a:p>
            <a:pPr marL="457200" lvl="0" indent="-374650" algn="l" rtl="0">
              <a:spcBef>
                <a:spcPts val="0"/>
              </a:spcBef>
              <a:spcAft>
                <a:spcPts val="0"/>
              </a:spcAft>
              <a:buSzPts val="2300"/>
              <a:buChar char="●"/>
            </a:pPr>
            <a:r>
              <a:rPr lang="en-US" dirty="0"/>
              <a:t>5 + 32 % 3 = ?</a:t>
            </a:r>
            <a:endParaRPr dirty="0"/>
          </a:p>
          <a:p>
            <a:pPr marL="457200" lvl="0" indent="-374650" algn="l" rtl="0">
              <a:spcBef>
                <a:spcPts val="0"/>
              </a:spcBef>
              <a:spcAft>
                <a:spcPts val="0"/>
              </a:spcAft>
              <a:buSzPts val="2300"/>
              <a:buChar char="●"/>
            </a:pPr>
            <a:r>
              <a:rPr lang="en-US" dirty="0"/>
              <a:t>7 % 5 + 3 = ?</a:t>
            </a:r>
            <a:endParaRPr dirty="0"/>
          </a:p>
          <a:p>
            <a:pPr marL="457200" lvl="0" indent="-374650" algn="l" rtl="0">
              <a:spcBef>
                <a:spcPts val="0"/>
              </a:spcBef>
              <a:spcAft>
                <a:spcPts val="0"/>
              </a:spcAft>
              <a:buSzPts val="2300"/>
              <a:buChar char="●"/>
            </a:pPr>
            <a:r>
              <a:rPr lang="en-US" dirty="0"/>
              <a:t>100 % 20 = ?</a:t>
            </a:r>
            <a:endParaRPr dirty="0"/>
          </a:p>
          <a:p>
            <a:pPr marL="457200" lvl="0" indent="-374650" algn="l" rtl="0">
              <a:spcBef>
                <a:spcPts val="0"/>
              </a:spcBef>
              <a:spcAft>
                <a:spcPts val="0"/>
              </a:spcAft>
              <a:buSzPts val="2300"/>
              <a:buChar char="●"/>
            </a:pPr>
            <a:r>
              <a:rPr lang="en-US" dirty="0"/>
              <a:t>101 % 20 = ?</a:t>
            </a:r>
            <a:endParaRPr dirty="0"/>
          </a:p>
          <a:p>
            <a:pPr marL="0" lvl="0" indent="0" algn="l" rtl="0">
              <a:spcBef>
                <a:spcPts val="75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Arial"/>
              <a:buNone/>
            </a:pPr>
            <a:r>
              <a:rPr lang="en-US" dirty="0"/>
              <a:t>Python - Functions</a:t>
            </a:r>
            <a:endParaRPr dirty="0"/>
          </a:p>
        </p:txBody>
      </p:sp>
    </p:spTree>
    <p:extLst>
      <p:ext uri="{BB962C8B-B14F-4D97-AF65-F5344CB8AC3E}">
        <p14:creationId xmlns:p14="http://schemas.microsoft.com/office/powerpoint/2010/main" val="128458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0698-EC6D-0DB9-305C-879533503F12}"/>
              </a:ext>
            </a:extLst>
          </p:cNvPr>
          <p:cNvSpPr>
            <a:spLocks noGrp="1"/>
          </p:cNvSpPr>
          <p:nvPr>
            <p:ph type="title"/>
          </p:nvPr>
        </p:nvSpPr>
        <p:spPr/>
        <p:txBody>
          <a:bodyPr>
            <a:normAutofit/>
          </a:bodyPr>
          <a:lstStyle/>
          <a:p>
            <a:r>
              <a:rPr lang="en-US" dirty="0"/>
              <a:t>Function	</a:t>
            </a:r>
          </a:p>
        </p:txBody>
      </p:sp>
      <p:sp>
        <p:nvSpPr>
          <p:cNvPr id="3" name="Text Placeholder 2">
            <a:extLst>
              <a:ext uri="{FF2B5EF4-FFF2-40B4-BE49-F238E27FC236}">
                <a16:creationId xmlns:a16="http://schemas.microsoft.com/office/drawing/2014/main" id="{0CD71D4C-C025-A197-4C00-2AFF138C55D3}"/>
              </a:ext>
            </a:extLst>
          </p:cNvPr>
          <p:cNvSpPr>
            <a:spLocks noGrp="1"/>
          </p:cNvSpPr>
          <p:nvPr>
            <p:ph type="body" idx="1"/>
          </p:nvPr>
        </p:nvSpPr>
        <p:spPr/>
        <p:txBody>
          <a:bodyPr/>
          <a:lstStyle/>
          <a:p>
            <a:r>
              <a:rPr lang="en-US" dirty="0"/>
              <a:t>A block of organized, reusable code that is used to perform a single, related action.</a:t>
            </a:r>
          </a:p>
          <a:p>
            <a:pPr algn="just"/>
            <a:r>
              <a:rPr lang="en-US" b="0" i="0" dirty="0">
                <a:solidFill>
                  <a:srgbClr val="000000"/>
                </a:solidFill>
                <a:effectLst/>
                <a:latin typeface="Nunito" pitchFamily="2" charset="77"/>
              </a:rPr>
              <a:t>Functions provide better modularity for your application and a high degree of code reusing.</a:t>
            </a:r>
          </a:p>
          <a:p>
            <a:pPr algn="just"/>
            <a:r>
              <a:rPr lang="en-US" b="0" i="0" dirty="0">
                <a:solidFill>
                  <a:srgbClr val="000000"/>
                </a:solidFill>
                <a:effectLst/>
                <a:latin typeface="Nunito" pitchFamily="2" charset="77"/>
              </a:rPr>
              <a:t>As you already know, Python gives you many built-in functions like print(), etc. but you can also create your own functions. These functions are called </a:t>
            </a:r>
            <a:r>
              <a:rPr lang="en-US" b="0" i="1" dirty="0">
                <a:solidFill>
                  <a:srgbClr val="000000"/>
                </a:solidFill>
                <a:effectLst/>
                <a:latin typeface="Nunito" pitchFamily="2" charset="77"/>
              </a:rPr>
              <a:t>user-defined functions.</a:t>
            </a:r>
            <a:endParaRPr lang="en-US" b="0" i="0" dirty="0">
              <a:solidFill>
                <a:srgbClr val="000000"/>
              </a:solidFill>
              <a:effectLst/>
              <a:latin typeface="Nunito" pitchFamily="2" charset="77"/>
            </a:endParaRPr>
          </a:p>
          <a:p>
            <a:endParaRPr lang="en-US" dirty="0"/>
          </a:p>
        </p:txBody>
      </p:sp>
    </p:spTree>
    <p:extLst>
      <p:ext uri="{BB962C8B-B14F-4D97-AF65-F5344CB8AC3E}">
        <p14:creationId xmlns:p14="http://schemas.microsoft.com/office/powerpoint/2010/main" val="2199075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654C-2E52-4CE6-8FE1-5A359870C8E9}"/>
              </a:ext>
            </a:extLst>
          </p:cNvPr>
          <p:cNvSpPr>
            <a:spLocks noGrp="1"/>
          </p:cNvSpPr>
          <p:nvPr>
            <p:ph type="title"/>
          </p:nvPr>
        </p:nvSpPr>
        <p:spPr/>
        <p:txBody>
          <a:bodyPr/>
          <a:lstStyle/>
          <a:p>
            <a:r>
              <a:rPr lang="en-US" dirty="0"/>
              <a:t>Defining a function</a:t>
            </a:r>
          </a:p>
        </p:txBody>
      </p:sp>
      <p:sp>
        <p:nvSpPr>
          <p:cNvPr id="3" name="Text Placeholder 2">
            <a:extLst>
              <a:ext uri="{FF2B5EF4-FFF2-40B4-BE49-F238E27FC236}">
                <a16:creationId xmlns:a16="http://schemas.microsoft.com/office/drawing/2014/main" id="{DCFA2C96-40D7-A484-60D2-CE188AECDE7D}"/>
              </a:ext>
            </a:extLst>
          </p:cNvPr>
          <p:cNvSpPr>
            <a:spLocks noGrp="1"/>
          </p:cNvSpPr>
          <p:nvPr>
            <p:ph type="body" idx="1"/>
          </p:nvPr>
        </p:nvSpPr>
        <p:spPr>
          <a:xfrm>
            <a:off x="369875" y="940000"/>
            <a:ext cx="8316926" cy="2996733"/>
          </a:xfrm>
        </p:spPr>
        <p:txBody>
          <a:bodyPr>
            <a:normAutofit fontScale="70000" lnSpcReduction="20000"/>
          </a:bodyPr>
          <a:lstStyle/>
          <a:p>
            <a:pPr algn="just">
              <a:buFont typeface="Arial" panose="020B0604020202020204" pitchFamily="34" charset="0"/>
              <a:buChar char="•"/>
            </a:pPr>
            <a:r>
              <a:rPr lang="en-US" b="0" i="0" dirty="0">
                <a:solidFill>
                  <a:srgbClr val="000000"/>
                </a:solidFill>
                <a:effectLst/>
                <a:latin typeface="Nunito" pitchFamily="2" charset="77"/>
              </a:rPr>
              <a:t>Function blocks begin with the keyword </a:t>
            </a:r>
            <a:r>
              <a:rPr lang="en-US" b="1" i="0" dirty="0">
                <a:solidFill>
                  <a:srgbClr val="000000"/>
                </a:solidFill>
                <a:effectLst/>
                <a:latin typeface="Nunito" pitchFamily="2" charset="77"/>
              </a:rPr>
              <a:t>def</a:t>
            </a:r>
            <a:r>
              <a:rPr lang="en-US" b="0" i="0" dirty="0">
                <a:solidFill>
                  <a:srgbClr val="000000"/>
                </a:solidFill>
                <a:effectLst/>
                <a:latin typeface="Nunito" pitchFamily="2" charset="77"/>
              </a:rPr>
              <a:t> followed by the function name and parentheses ( ( ) ).</a:t>
            </a:r>
          </a:p>
          <a:p>
            <a:pPr algn="just">
              <a:buFont typeface="Arial" panose="020B0604020202020204" pitchFamily="34" charset="0"/>
              <a:buChar char="•"/>
            </a:pPr>
            <a:r>
              <a:rPr lang="en-US" b="0" i="0" dirty="0">
                <a:solidFill>
                  <a:srgbClr val="000000"/>
                </a:solidFill>
                <a:effectLst/>
                <a:latin typeface="Nunito" pitchFamily="2" charset="77"/>
              </a:rPr>
              <a:t>Any input parameters or arguments should be placed within these parentheses. You can also define parameters inside these parentheses.</a:t>
            </a:r>
          </a:p>
          <a:p>
            <a:pPr algn="just">
              <a:buFont typeface="Arial" panose="020B0604020202020204" pitchFamily="34" charset="0"/>
              <a:buChar char="•"/>
            </a:pPr>
            <a:r>
              <a:rPr lang="en-US" b="0" i="0" dirty="0">
                <a:solidFill>
                  <a:srgbClr val="000000"/>
                </a:solidFill>
                <a:effectLst/>
                <a:latin typeface="Nunito" pitchFamily="2" charset="77"/>
              </a:rPr>
              <a:t>The first statement of a function can be an optional statement - the documentation string of the function or </a:t>
            </a:r>
            <a:r>
              <a:rPr lang="en-US" b="0" i="1" dirty="0">
                <a:solidFill>
                  <a:srgbClr val="000000"/>
                </a:solidFill>
                <a:effectLst/>
                <a:latin typeface="Nunito" pitchFamily="2" charset="77"/>
              </a:rPr>
              <a:t>docstring</a:t>
            </a:r>
            <a:r>
              <a:rPr lang="en-US" b="0" i="0" dirty="0">
                <a:solidFill>
                  <a:srgbClr val="000000"/>
                </a:solidFill>
                <a:effectLst/>
                <a:latin typeface="Nunito" pitchFamily="2" charset="77"/>
              </a:rPr>
              <a:t>.</a:t>
            </a:r>
          </a:p>
          <a:p>
            <a:pPr algn="just">
              <a:buFont typeface="Arial" panose="020B0604020202020204" pitchFamily="34" charset="0"/>
              <a:buChar char="•"/>
            </a:pPr>
            <a:r>
              <a:rPr lang="en-US" b="0" i="0" dirty="0">
                <a:solidFill>
                  <a:srgbClr val="000000"/>
                </a:solidFill>
                <a:effectLst/>
                <a:latin typeface="Nunito" pitchFamily="2" charset="77"/>
              </a:rPr>
              <a:t>The code block within every function starts with a colon (:) and is indented.</a:t>
            </a:r>
          </a:p>
          <a:p>
            <a:pPr algn="just">
              <a:buFont typeface="Arial" panose="020B0604020202020204" pitchFamily="34" charset="0"/>
              <a:buChar char="•"/>
            </a:pPr>
            <a:r>
              <a:rPr lang="en-US" b="0" i="0" dirty="0">
                <a:solidFill>
                  <a:srgbClr val="000000"/>
                </a:solidFill>
                <a:effectLst/>
                <a:latin typeface="Nunito" pitchFamily="2" charset="77"/>
              </a:rPr>
              <a:t>The statement return [expression] exits a function, optionally passing back an expression to the caller. A return statement with no arguments is the same as return None.</a:t>
            </a: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8F0C34EF-399C-B90C-C9AE-209E0DA210C5}"/>
              </a:ext>
            </a:extLst>
          </p:cNvPr>
          <p:cNvPicPr>
            <a:picLocks noChangeAspect="1"/>
          </p:cNvPicPr>
          <p:nvPr/>
        </p:nvPicPr>
        <p:blipFill>
          <a:blip r:embed="rId2"/>
          <a:stretch>
            <a:fillRect/>
          </a:stretch>
        </p:blipFill>
        <p:spPr>
          <a:xfrm>
            <a:off x="1655930" y="3516757"/>
            <a:ext cx="4120715" cy="1064904"/>
          </a:xfrm>
          <a:prstGeom prst="rect">
            <a:avLst/>
          </a:prstGeom>
        </p:spPr>
      </p:pic>
    </p:spTree>
    <p:extLst>
      <p:ext uri="{BB962C8B-B14F-4D97-AF65-F5344CB8AC3E}">
        <p14:creationId xmlns:p14="http://schemas.microsoft.com/office/powerpoint/2010/main" val="19482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8D48-62E3-7A0B-88D1-E7728B4BBE08}"/>
              </a:ext>
            </a:extLst>
          </p:cNvPr>
          <p:cNvSpPr>
            <a:spLocks noGrp="1"/>
          </p:cNvSpPr>
          <p:nvPr>
            <p:ph type="title"/>
          </p:nvPr>
        </p:nvSpPr>
        <p:spPr/>
        <p:txBody>
          <a:bodyPr/>
          <a:lstStyle/>
          <a:p>
            <a:r>
              <a:rPr lang="en-US" dirty="0"/>
              <a:t>Calling a Function</a:t>
            </a:r>
          </a:p>
        </p:txBody>
      </p:sp>
      <p:sp>
        <p:nvSpPr>
          <p:cNvPr id="3" name="Text Placeholder 2">
            <a:extLst>
              <a:ext uri="{FF2B5EF4-FFF2-40B4-BE49-F238E27FC236}">
                <a16:creationId xmlns:a16="http://schemas.microsoft.com/office/drawing/2014/main" id="{1489C5D0-6B80-1996-D8CF-156AB48828B5}"/>
              </a:ext>
            </a:extLst>
          </p:cNvPr>
          <p:cNvSpPr>
            <a:spLocks noGrp="1"/>
          </p:cNvSpPr>
          <p:nvPr>
            <p:ph type="body" idx="1"/>
          </p:nvPr>
        </p:nvSpPr>
        <p:spPr>
          <a:xfrm>
            <a:off x="369875" y="940001"/>
            <a:ext cx="8404250" cy="3112235"/>
          </a:xfrm>
        </p:spPr>
        <p:txBody>
          <a:bodyPr>
            <a:normAutofit/>
          </a:bodyPr>
          <a:lstStyle/>
          <a:p>
            <a:r>
              <a:rPr lang="en-US" sz="1800" b="0" i="0" dirty="0">
                <a:solidFill>
                  <a:srgbClr val="000000"/>
                </a:solidFill>
                <a:effectLst/>
                <a:latin typeface="Nunito" pitchFamily="2" charset="77"/>
              </a:rPr>
              <a:t>Defining a function only gives it a name, specifies the parameters that are to be included in the function, and structures the blocks of code.</a:t>
            </a:r>
          </a:p>
          <a:p>
            <a:r>
              <a:rPr lang="en-US" sz="1800" b="0" i="0" dirty="0">
                <a:solidFill>
                  <a:srgbClr val="000000"/>
                </a:solidFill>
                <a:effectLst/>
                <a:latin typeface="Nunito" pitchFamily="2" charset="77"/>
              </a:rPr>
              <a:t>Once the basic structure of a function is finalized, you can execute it by calling it from another function or directly from the Python prompt. Following is the example to call </a:t>
            </a:r>
            <a:r>
              <a:rPr lang="en-US" sz="1800" b="0" i="0" dirty="0" err="1">
                <a:solidFill>
                  <a:srgbClr val="000000"/>
                </a:solidFill>
                <a:effectLst/>
                <a:latin typeface="Nunito" pitchFamily="2" charset="77"/>
              </a:rPr>
              <a:t>printme</a:t>
            </a:r>
            <a:r>
              <a:rPr lang="en-US" sz="1800" b="0" i="0" dirty="0">
                <a:solidFill>
                  <a:srgbClr val="000000"/>
                </a:solidFill>
                <a:effectLst/>
                <a:latin typeface="Nunito" pitchFamily="2" charset="77"/>
              </a:rPr>
              <a:t>() function −</a:t>
            </a:r>
            <a:endParaRPr lang="en-US" sz="1800" dirty="0"/>
          </a:p>
        </p:txBody>
      </p:sp>
      <p:pic>
        <p:nvPicPr>
          <p:cNvPr id="7" name="Picture 6">
            <a:extLst>
              <a:ext uri="{FF2B5EF4-FFF2-40B4-BE49-F238E27FC236}">
                <a16:creationId xmlns:a16="http://schemas.microsoft.com/office/drawing/2014/main" id="{DA9B2537-FCE7-171F-80E6-6C0AE16B3D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3289" y="2366436"/>
            <a:ext cx="5313388" cy="2244101"/>
          </a:xfrm>
          <a:prstGeom prst="rect">
            <a:avLst/>
          </a:prstGeom>
        </p:spPr>
      </p:pic>
    </p:spTree>
    <p:extLst>
      <p:ext uri="{BB962C8B-B14F-4D97-AF65-F5344CB8AC3E}">
        <p14:creationId xmlns:p14="http://schemas.microsoft.com/office/powerpoint/2010/main" val="67633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Computer instructions</a:t>
            </a:r>
            <a:endParaRPr/>
          </a:p>
        </p:txBody>
      </p:sp>
      <p:sp>
        <p:nvSpPr>
          <p:cNvPr id="60" name="Google Shape;60;p11"/>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dirty="0"/>
              <a:t>Each computer has a CPU (Central Processing Unit).  </a:t>
            </a:r>
            <a:endParaRPr dirty="0"/>
          </a:p>
          <a:p>
            <a:pPr marL="914400" lvl="1" indent="-381000" algn="l" rtl="0">
              <a:spcBef>
                <a:spcPts val="0"/>
              </a:spcBef>
              <a:spcAft>
                <a:spcPts val="0"/>
              </a:spcAft>
              <a:buSzPts val="2400"/>
              <a:buChar char="○"/>
            </a:pPr>
            <a:r>
              <a:rPr lang="en-US" dirty="0"/>
              <a:t>The CPU has many pins (about 1200).  Each pin can be set to 0 (no voltage) or 1 (voltage) to send a signal to the CPU.</a:t>
            </a:r>
            <a:endParaRPr dirty="0"/>
          </a:p>
          <a:p>
            <a:pPr marL="914400" lvl="1" indent="-381000" algn="l" rtl="0">
              <a:spcBef>
                <a:spcPts val="0"/>
              </a:spcBef>
              <a:spcAft>
                <a:spcPts val="0"/>
              </a:spcAft>
              <a:buSzPts val="2400"/>
              <a:buChar char="○"/>
            </a:pPr>
            <a:r>
              <a:rPr lang="en-US" dirty="0"/>
              <a:t>Putting a 1 on certain pins tells the CPU you want it to add 2 numbers.  Putting it on other pins tells it you want to subtract 2 numbers.</a:t>
            </a:r>
            <a:endParaRPr dirty="0"/>
          </a:p>
          <a:p>
            <a:pPr marL="1371600" lvl="2" indent="-387350" algn="l" rtl="0">
              <a:spcBef>
                <a:spcPts val="0"/>
              </a:spcBef>
              <a:spcAft>
                <a:spcPts val="0"/>
              </a:spcAft>
              <a:buSzPts val="2500"/>
              <a:buChar char="■"/>
            </a:pPr>
            <a:r>
              <a:rPr lang="en-US" dirty="0"/>
              <a:t>There are only a couple thousand instructions you can send to the CPU.  Everything more complicated has to be done in software.</a:t>
            </a:r>
            <a:br>
              <a:rPr lang="en-US" dirty="0"/>
            </a:br>
            <a:r>
              <a:rPr lang="en-US" dirty="0"/>
              <a:t>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0A51-C861-A17E-C50D-A6AAEAAF61AB}"/>
              </a:ext>
            </a:extLst>
          </p:cNvPr>
          <p:cNvSpPr>
            <a:spLocks noGrp="1"/>
          </p:cNvSpPr>
          <p:nvPr>
            <p:ph type="title"/>
          </p:nvPr>
        </p:nvSpPr>
        <p:spPr/>
        <p:txBody>
          <a:bodyPr>
            <a:normAutofit/>
          </a:bodyPr>
          <a:lstStyle/>
          <a:p>
            <a:r>
              <a:rPr lang="en-US" i="0" dirty="0">
                <a:solidFill>
                  <a:srgbClr val="000000"/>
                </a:solidFill>
                <a:effectLst/>
                <a:latin typeface="Heebo" pitchFamily="2" charset="-79"/>
                <a:cs typeface="Heebo" pitchFamily="2" charset="-79"/>
              </a:rPr>
              <a:t>Parameters and Arguments</a:t>
            </a:r>
            <a:endParaRPr lang="en-US" dirty="0"/>
          </a:p>
        </p:txBody>
      </p:sp>
      <p:sp>
        <p:nvSpPr>
          <p:cNvPr id="3" name="Text Placeholder 2">
            <a:extLst>
              <a:ext uri="{FF2B5EF4-FFF2-40B4-BE49-F238E27FC236}">
                <a16:creationId xmlns:a16="http://schemas.microsoft.com/office/drawing/2014/main" id="{B2C3C22C-8C60-19DC-85C5-9CFF2BADAC0A}"/>
              </a:ext>
            </a:extLst>
          </p:cNvPr>
          <p:cNvSpPr>
            <a:spLocks noGrp="1"/>
          </p:cNvSpPr>
          <p:nvPr>
            <p:ph type="body" idx="1"/>
          </p:nvPr>
        </p:nvSpPr>
        <p:spPr/>
        <p:txBody>
          <a:bodyPr>
            <a:normAutofit/>
          </a:bodyPr>
          <a:lstStyle/>
          <a:p>
            <a:pPr marL="82550" indent="0" algn="just">
              <a:buNone/>
            </a:pPr>
            <a:r>
              <a:rPr lang="en-US" sz="1800" dirty="0">
                <a:solidFill>
                  <a:srgbClr val="000000"/>
                </a:solidFill>
                <a:latin typeface="Nunito" pitchFamily="2" charset="77"/>
              </a:rPr>
              <a:t>A parameter is a special kind of variable used in a function to refer to one of the pieces of data provided as input to the function. </a:t>
            </a:r>
          </a:p>
          <a:p>
            <a:pPr marL="82550" indent="0" algn="just">
              <a:buNone/>
            </a:pPr>
            <a:r>
              <a:rPr lang="en-US" sz="1800" dirty="0">
                <a:solidFill>
                  <a:srgbClr val="000000"/>
                </a:solidFill>
                <a:latin typeface="Nunito" pitchFamily="2" charset="77"/>
              </a:rPr>
              <a:t>These pieces of data are the values of the arguments with which the function is going to be called/invoked. </a:t>
            </a:r>
          </a:p>
          <a:p>
            <a:pPr marL="82550" indent="0" algn="just">
              <a:buNone/>
            </a:pPr>
            <a:r>
              <a:rPr lang="en-US" sz="1800" dirty="0">
                <a:solidFill>
                  <a:srgbClr val="000000"/>
                </a:solidFill>
                <a:latin typeface="Nunito" pitchFamily="2" charset="77"/>
              </a:rPr>
              <a:t>An ordered list of parameters is usually included in the definition of a function, so that, each time the function is called, its arguments for that call are evaluated, and the resulting values can be assigned to the corresponding parameters.</a:t>
            </a:r>
          </a:p>
          <a:p>
            <a:pPr marL="82550" indent="0" algn="just">
              <a:buNone/>
            </a:pPr>
            <a:endParaRPr lang="en-US" sz="1800" dirty="0">
              <a:solidFill>
                <a:srgbClr val="000000"/>
              </a:solidFill>
              <a:latin typeface="Nunito" pitchFamily="2" charset="77"/>
            </a:endParaRPr>
          </a:p>
          <a:p>
            <a:pPr marL="82550" indent="0" algn="just">
              <a:buNone/>
            </a:pPr>
            <a:r>
              <a:rPr lang="en-US" sz="1400" b="1" dirty="0"/>
              <a:t>Argument:</a:t>
            </a:r>
            <a:r>
              <a:rPr lang="en-US" sz="1400" dirty="0"/>
              <a:t> A value provided as input to a function.</a:t>
            </a:r>
          </a:p>
          <a:p>
            <a:pPr marL="82550" indent="0" algn="just">
              <a:buNone/>
            </a:pPr>
            <a:r>
              <a:rPr lang="en-US" sz="1400" b="1" dirty="0"/>
              <a:t>Parameter:</a:t>
            </a:r>
            <a:r>
              <a:rPr lang="en-US" sz="1400" dirty="0"/>
              <a:t> A variable identifier provided as input to a function.</a:t>
            </a:r>
            <a:endParaRPr lang="en-US" sz="2000" dirty="0">
              <a:solidFill>
                <a:srgbClr val="000000"/>
              </a:solidFill>
              <a:latin typeface="Nunito" pitchFamily="2" charset="77"/>
            </a:endParaRPr>
          </a:p>
        </p:txBody>
      </p:sp>
    </p:spTree>
    <p:extLst>
      <p:ext uri="{BB962C8B-B14F-4D97-AF65-F5344CB8AC3E}">
        <p14:creationId xmlns:p14="http://schemas.microsoft.com/office/powerpoint/2010/main" val="4032152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F52E-710F-679C-56DC-93F4FE719848}"/>
              </a:ext>
            </a:extLst>
          </p:cNvPr>
          <p:cNvSpPr>
            <a:spLocks noGrp="1"/>
          </p:cNvSpPr>
          <p:nvPr>
            <p:ph type="title"/>
          </p:nvPr>
        </p:nvSpPr>
        <p:spPr/>
        <p:txBody>
          <a:bodyPr>
            <a:normAutofit/>
          </a:bodyPr>
          <a:lstStyle/>
          <a:p>
            <a:r>
              <a:rPr lang="en-US" i="0" dirty="0">
                <a:solidFill>
                  <a:srgbClr val="000000"/>
                </a:solidFill>
                <a:effectLst/>
                <a:latin typeface="Heebo" panose="020F0502020204030204" pitchFamily="34" charset="0"/>
              </a:rPr>
              <a:t>Pass by reference vs value</a:t>
            </a:r>
            <a:endParaRPr lang="en-US" dirty="0"/>
          </a:p>
        </p:txBody>
      </p:sp>
      <p:sp>
        <p:nvSpPr>
          <p:cNvPr id="3" name="Text Placeholder 2">
            <a:extLst>
              <a:ext uri="{FF2B5EF4-FFF2-40B4-BE49-F238E27FC236}">
                <a16:creationId xmlns:a16="http://schemas.microsoft.com/office/drawing/2014/main" id="{2C07A860-381C-2829-D16F-E4C069A94D58}"/>
              </a:ext>
            </a:extLst>
          </p:cNvPr>
          <p:cNvSpPr>
            <a:spLocks noGrp="1"/>
          </p:cNvSpPr>
          <p:nvPr>
            <p:ph type="body" idx="1"/>
          </p:nvPr>
        </p:nvSpPr>
        <p:spPr/>
        <p:txBody>
          <a:bodyPr>
            <a:normAutofit/>
          </a:bodyPr>
          <a:lstStyle/>
          <a:p>
            <a:pPr algn="just"/>
            <a:r>
              <a:rPr lang="en-US" sz="1600" dirty="0">
                <a:solidFill>
                  <a:srgbClr val="000000"/>
                </a:solidFill>
                <a:latin typeface="Nunito" pitchFamily="2" charset="77"/>
              </a:rPr>
              <a:t>Python uses a mechanism, which is known as "Call-by-Object", sometimes also called "Call by Object Reference" or "Call by Sharing"</a:t>
            </a:r>
          </a:p>
          <a:p>
            <a:pPr algn="just"/>
            <a:r>
              <a:rPr lang="en-US" sz="1600" dirty="0">
                <a:solidFill>
                  <a:srgbClr val="000000"/>
                </a:solidFill>
                <a:latin typeface="Nunito" pitchFamily="2" charset="77"/>
              </a:rPr>
              <a:t>If you pass immutable arguments like integers, strings or tuples to a function, the passing acts like Call-by-value. It's different if we pass mutable arguments.</a:t>
            </a:r>
          </a:p>
          <a:p>
            <a:pPr algn="just"/>
            <a:r>
              <a:rPr lang="en-US" sz="1600" dirty="0">
                <a:solidFill>
                  <a:srgbClr val="000000"/>
                </a:solidFill>
                <a:latin typeface="Nunito" pitchFamily="2" charset="77"/>
              </a:rPr>
              <a:t>All parameters (arguments) in the Python language are passed by reference. It means if you change what a parameter refers to within a function, the change also reflects back in the calling function.</a:t>
            </a:r>
          </a:p>
        </p:txBody>
      </p:sp>
      <p:pic>
        <p:nvPicPr>
          <p:cNvPr id="10" name="Picture 9" descr="Text&#10;&#10;Description automatically generated">
            <a:extLst>
              <a:ext uri="{FF2B5EF4-FFF2-40B4-BE49-F238E27FC236}">
                <a16:creationId xmlns:a16="http://schemas.microsoft.com/office/drawing/2014/main" id="{E19F06F5-4B8A-D559-B61B-00227C3AEC02}"/>
              </a:ext>
            </a:extLst>
          </p:cNvPr>
          <p:cNvPicPr>
            <a:picLocks noChangeAspect="1"/>
          </p:cNvPicPr>
          <p:nvPr/>
        </p:nvPicPr>
        <p:blipFill>
          <a:blip r:embed="rId2"/>
          <a:stretch>
            <a:fillRect/>
          </a:stretch>
        </p:blipFill>
        <p:spPr>
          <a:xfrm>
            <a:off x="2019992" y="2850929"/>
            <a:ext cx="4090299" cy="1789954"/>
          </a:xfrm>
          <a:prstGeom prst="rect">
            <a:avLst/>
          </a:prstGeom>
        </p:spPr>
      </p:pic>
    </p:spTree>
    <p:extLst>
      <p:ext uri="{BB962C8B-B14F-4D97-AF65-F5344CB8AC3E}">
        <p14:creationId xmlns:p14="http://schemas.microsoft.com/office/powerpoint/2010/main" val="2600347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9F51-57FC-368C-2862-870439183367}"/>
              </a:ext>
            </a:extLst>
          </p:cNvPr>
          <p:cNvSpPr>
            <a:spLocks noGrp="1"/>
          </p:cNvSpPr>
          <p:nvPr>
            <p:ph type="title"/>
          </p:nvPr>
        </p:nvSpPr>
        <p:spPr/>
        <p:txBody>
          <a:bodyPr>
            <a:normAutofit/>
          </a:bodyPr>
          <a:lstStyle/>
          <a:p>
            <a:r>
              <a:rPr lang="en-US" i="0" dirty="0">
                <a:solidFill>
                  <a:srgbClr val="000000"/>
                </a:solidFill>
                <a:effectLst/>
                <a:latin typeface="Heebo" pitchFamily="2" charset="-79"/>
                <a:cs typeface="Heebo" pitchFamily="2" charset="-79"/>
              </a:rPr>
              <a:t>The </a:t>
            </a:r>
            <a:r>
              <a:rPr lang="en-US" i="1" dirty="0">
                <a:solidFill>
                  <a:srgbClr val="000000"/>
                </a:solidFill>
                <a:effectLst/>
                <a:latin typeface="Heebo" pitchFamily="2" charset="-79"/>
                <a:cs typeface="Heebo" pitchFamily="2" charset="-79"/>
              </a:rPr>
              <a:t>return</a:t>
            </a:r>
            <a:r>
              <a:rPr lang="en-US" i="0" dirty="0">
                <a:solidFill>
                  <a:srgbClr val="000000"/>
                </a:solidFill>
                <a:effectLst/>
                <a:latin typeface="Heebo" pitchFamily="2" charset="-79"/>
                <a:cs typeface="Heebo" pitchFamily="2" charset="-79"/>
              </a:rPr>
              <a:t> Statement</a:t>
            </a:r>
            <a:endParaRPr lang="en-US" dirty="0"/>
          </a:p>
        </p:txBody>
      </p:sp>
      <p:sp>
        <p:nvSpPr>
          <p:cNvPr id="3" name="Text Placeholder 2">
            <a:extLst>
              <a:ext uri="{FF2B5EF4-FFF2-40B4-BE49-F238E27FC236}">
                <a16:creationId xmlns:a16="http://schemas.microsoft.com/office/drawing/2014/main" id="{8BAB68E0-9135-828D-78E4-262954557837}"/>
              </a:ext>
            </a:extLst>
          </p:cNvPr>
          <p:cNvSpPr>
            <a:spLocks noGrp="1"/>
          </p:cNvSpPr>
          <p:nvPr>
            <p:ph type="body" idx="1"/>
          </p:nvPr>
        </p:nvSpPr>
        <p:spPr>
          <a:xfrm>
            <a:off x="369875" y="940001"/>
            <a:ext cx="8404250" cy="3400993"/>
          </a:xfrm>
        </p:spPr>
        <p:txBody>
          <a:bodyPr>
            <a:normAutofit/>
          </a:bodyPr>
          <a:lstStyle/>
          <a:p>
            <a:pPr algn="just"/>
            <a:r>
              <a:rPr lang="en-US" sz="1800" b="0" i="0" dirty="0">
                <a:solidFill>
                  <a:srgbClr val="000000"/>
                </a:solidFill>
                <a:effectLst/>
                <a:latin typeface="Nunito" pitchFamily="2" charset="77"/>
              </a:rPr>
              <a:t>The statement return [expression] exits a function, optionally passing back an expression to the caller. A return statement with no arguments is the same as return None.</a:t>
            </a:r>
          </a:p>
          <a:p>
            <a:pPr algn="just"/>
            <a:r>
              <a:rPr lang="en-US" sz="1800" b="0" i="0" dirty="0">
                <a:solidFill>
                  <a:srgbClr val="000000"/>
                </a:solidFill>
                <a:effectLst/>
                <a:latin typeface="Nunito" pitchFamily="2" charset="77"/>
              </a:rPr>
              <a:t>All the above examples are not returning any value. You can return a value from a function as follows −</a:t>
            </a:r>
          </a:p>
          <a:p>
            <a:endParaRPr lang="en-US" sz="1800" dirty="0"/>
          </a:p>
        </p:txBody>
      </p:sp>
      <p:pic>
        <p:nvPicPr>
          <p:cNvPr id="7" name="Picture 6" descr="Text&#10;&#10;Description automatically generated">
            <a:extLst>
              <a:ext uri="{FF2B5EF4-FFF2-40B4-BE49-F238E27FC236}">
                <a16:creationId xmlns:a16="http://schemas.microsoft.com/office/drawing/2014/main" id="{1196AA43-F169-8397-1C8F-7F589EC262C5}"/>
              </a:ext>
            </a:extLst>
          </p:cNvPr>
          <p:cNvPicPr>
            <a:picLocks noChangeAspect="1"/>
          </p:cNvPicPr>
          <p:nvPr/>
        </p:nvPicPr>
        <p:blipFill>
          <a:blip r:embed="rId2"/>
          <a:stretch>
            <a:fillRect/>
          </a:stretch>
        </p:blipFill>
        <p:spPr>
          <a:xfrm>
            <a:off x="1228500" y="2427370"/>
            <a:ext cx="4768039" cy="2299053"/>
          </a:xfrm>
          <a:prstGeom prst="rect">
            <a:avLst/>
          </a:prstGeom>
        </p:spPr>
      </p:pic>
    </p:spTree>
    <p:extLst>
      <p:ext uri="{BB962C8B-B14F-4D97-AF65-F5344CB8AC3E}">
        <p14:creationId xmlns:p14="http://schemas.microsoft.com/office/powerpoint/2010/main" val="3135718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CB03-C886-6968-BBEA-716E0EADE30C}"/>
              </a:ext>
            </a:extLst>
          </p:cNvPr>
          <p:cNvSpPr>
            <a:spLocks noGrp="1"/>
          </p:cNvSpPr>
          <p:nvPr>
            <p:ph type="title"/>
          </p:nvPr>
        </p:nvSpPr>
        <p:spPr/>
        <p:txBody>
          <a:bodyPr>
            <a:normAutofit/>
          </a:bodyPr>
          <a:lstStyle/>
          <a:p>
            <a:r>
              <a:rPr lang="en-US" i="0" dirty="0">
                <a:solidFill>
                  <a:srgbClr val="000000"/>
                </a:solidFill>
                <a:effectLst/>
                <a:latin typeface="Heebo" pitchFamily="2" charset="-79"/>
                <a:cs typeface="Heebo" pitchFamily="2" charset="-79"/>
              </a:rPr>
              <a:t>Scope of Variables</a:t>
            </a:r>
            <a:endParaRPr lang="en-US" dirty="0"/>
          </a:p>
        </p:txBody>
      </p:sp>
      <p:sp>
        <p:nvSpPr>
          <p:cNvPr id="3" name="Text Placeholder 2">
            <a:extLst>
              <a:ext uri="{FF2B5EF4-FFF2-40B4-BE49-F238E27FC236}">
                <a16:creationId xmlns:a16="http://schemas.microsoft.com/office/drawing/2014/main" id="{49B5B706-08B7-C773-8CE7-623B49C5345B}"/>
              </a:ext>
            </a:extLst>
          </p:cNvPr>
          <p:cNvSpPr>
            <a:spLocks noGrp="1"/>
          </p:cNvSpPr>
          <p:nvPr>
            <p:ph type="body" idx="1"/>
          </p:nvPr>
        </p:nvSpPr>
        <p:spPr>
          <a:xfrm>
            <a:off x="369875" y="940001"/>
            <a:ext cx="8697123" cy="2813852"/>
          </a:xfrm>
        </p:spPr>
        <p:txBody>
          <a:bodyPr>
            <a:normAutofit/>
          </a:bodyPr>
          <a:lstStyle/>
          <a:p>
            <a:pPr marL="82550" indent="0">
              <a:buNone/>
            </a:pPr>
            <a:r>
              <a:rPr lang="en-US" sz="1800" b="0" i="0" dirty="0">
                <a:solidFill>
                  <a:srgbClr val="000000"/>
                </a:solidFill>
                <a:effectLst/>
                <a:latin typeface="Nunito" pitchFamily="2" charset="77"/>
              </a:rPr>
              <a:t>The scope of a variable determines the portion of the program where you can access a particular identifier.</a:t>
            </a:r>
          </a:p>
          <a:p>
            <a:pPr marL="82550" indent="0">
              <a:buNone/>
            </a:pPr>
            <a:endParaRPr lang="en-US" sz="1800" dirty="0">
              <a:solidFill>
                <a:srgbClr val="000000"/>
              </a:solidFill>
              <a:latin typeface="Nunito" pitchFamily="2" charset="77"/>
            </a:endParaRPr>
          </a:p>
          <a:p>
            <a:pPr marL="82550" indent="0">
              <a:buNone/>
            </a:pPr>
            <a:r>
              <a:rPr lang="en-US" sz="1800" dirty="0">
                <a:solidFill>
                  <a:srgbClr val="000000"/>
                </a:solidFill>
                <a:latin typeface="Nunito" pitchFamily="2" charset="77"/>
              </a:rPr>
              <a:t>The scope is of two types –</a:t>
            </a:r>
          </a:p>
          <a:p>
            <a:r>
              <a:rPr lang="en-US" sz="1800" b="1" dirty="0">
                <a:solidFill>
                  <a:srgbClr val="000000"/>
                </a:solidFill>
                <a:latin typeface="Nunito" pitchFamily="2" charset="77"/>
              </a:rPr>
              <a:t>Global</a:t>
            </a:r>
            <a:r>
              <a:rPr lang="en-US" sz="1800" dirty="0">
                <a:solidFill>
                  <a:srgbClr val="000000"/>
                </a:solidFill>
                <a:latin typeface="Nunito" pitchFamily="2" charset="77"/>
              </a:rPr>
              <a:t> – variables defined outside a function body</a:t>
            </a:r>
          </a:p>
          <a:p>
            <a:r>
              <a:rPr lang="en-US" sz="1800" b="1" dirty="0">
                <a:solidFill>
                  <a:srgbClr val="000000"/>
                </a:solidFill>
                <a:latin typeface="Nunito" pitchFamily="2" charset="77"/>
              </a:rPr>
              <a:t>Local</a:t>
            </a:r>
            <a:r>
              <a:rPr lang="en-US" sz="1800" dirty="0">
                <a:solidFill>
                  <a:srgbClr val="000000"/>
                </a:solidFill>
                <a:latin typeface="Nunito" pitchFamily="2" charset="77"/>
              </a:rPr>
              <a:t> – variables defined inside a function body</a:t>
            </a:r>
            <a:endParaRPr lang="en-US" sz="1800" dirty="0"/>
          </a:p>
        </p:txBody>
      </p:sp>
      <p:pic>
        <p:nvPicPr>
          <p:cNvPr id="5" name="Picture 4" descr="Text&#10;&#10;Description automatically generated">
            <a:extLst>
              <a:ext uri="{FF2B5EF4-FFF2-40B4-BE49-F238E27FC236}">
                <a16:creationId xmlns:a16="http://schemas.microsoft.com/office/drawing/2014/main" id="{FFD377FF-BF54-B41E-182B-2D66295BE7FC}"/>
              </a:ext>
            </a:extLst>
          </p:cNvPr>
          <p:cNvPicPr>
            <a:picLocks noChangeAspect="1"/>
          </p:cNvPicPr>
          <p:nvPr/>
        </p:nvPicPr>
        <p:blipFill>
          <a:blip r:embed="rId2"/>
          <a:stretch>
            <a:fillRect/>
          </a:stretch>
        </p:blipFill>
        <p:spPr>
          <a:xfrm>
            <a:off x="2213017" y="3005043"/>
            <a:ext cx="3735395" cy="1715515"/>
          </a:xfrm>
          <a:prstGeom prst="rect">
            <a:avLst/>
          </a:prstGeom>
        </p:spPr>
      </p:pic>
    </p:spTree>
    <p:extLst>
      <p:ext uri="{BB962C8B-B14F-4D97-AF65-F5344CB8AC3E}">
        <p14:creationId xmlns:p14="http://schemas.microsoft.com/office/powerpoint/2010/main" val="3961391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Challenge</a:t>
            </a:r>
            <a:endParaRPr/>
          </a:p>
        </p:txBody>
      </p:sp>
      <p:sp>
        <p:nvSpPr>
          <p:cNvPr id="213" name="Google Shape;213;p36"/>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dirty="0"/>
              <a:t>Write a program that:</a:t>
            </a:r>
            <a:endParaRPr dirty="0"/>
          </a:p>
          <a:p>
            <a:pPr marL="457200" lvl="0" indent="-374650" algn="l" rtl="0">
              <a:spcBef>
                <a:spcPts val="750"/>
              </a:spcBef>
              <a:spcAft>
                <a:spcPts val="0"/>
              </a:spcAft>
              <a:buSzPts val="2300"/>
              <a:buChar char="•"/>
            </a:pPr>
            <a:r>
              <a:rPr lang="en-US" dirty="0"/>
              <a:t>Reads in two numbers from the user</a:t>
            </a:r>
            <a:endParaRPr dirty="0"/>
          </a:p>
          <a:p>
            <a:pPr marL="457200" lvl="0" indent="-374650" algn="l" rtl="0">
              <a:spcBef>
                <a:spcPts val="0"/>
              </a:spcBef>
              <a:spcAft>
                <a:spcPts val="0"/>
              </a:spcAft>
              <a:buSzPts val="2300"/>
              <a:buChar char="•"/>
            </a:pPr>
            <a:r>
              <a:rPr lang="en-US" dirty="0"/>
              <a:t>Multiplies the 2 numbers together</a:t>
            </a:r>
            <a:endParaRPr dirty="0"/>
          </a:p>
          <a:p>
            <a:pPr marL="457200" lvl="0" indent="-374650" algn="l" rtl="0">
              <a:spcBef>
                <a:spcPts val="0"/>
              </a:spcBef>
              <a:spcAft>
                <a:spcPts val="0"/>
              </a:spcAft>
              <a:buSzPts val="2300"/>
              <a:buChar char="•"/>
            </a:pPr>
            <a:r>
              <a:rPr lang="en-US" dirty="0"/>
              <a:t>Prints out the result.</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Answer</a:t>
            </a:r>
            <a:endParaRPr/>
          </a:p>
        </p:txBody>
      </p:sp>
      <p:sp>
        <p:nvSpPr>
          <p:cNvPr id="219" name="Google Shape;219;p37"/>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ct val="42307"/>
              <a:buFont typeface="Arial"/>
              <a:buNone/>
            </a:pPr>
            <a:endParaRPr dirty="0"/>
          </a:p>
          <a:p>
            <a:pPr marL="0" lvl="0" indent="0" algn="l" rtl="0">
              <a:spcBef>
                <a:spcPts val="750"/>
              </a:spcBef>
              <a:spcAft>
                <a:spcPts val="0"/>
              </a:spcAft>
              <a:buNone/>
            </a:pPr>
            <a:endParaRPr dirty="0"/>
          </a:p>
        </p:txBody>
      </p:sp>
      <p:pic>
        <p:nvPicPr>
          <p:cNvPr id="2" name="Picture 1" descr="Graphical user interface, text, application&#10;&#10;Description automatically generated">
            <a:extLst>
              <a:ext uri="{FF2B5EF4-FFF2-40B4-BE49-F238E27FC236}">
                <a16:creationId xmlns:a16="http://schemas.microsoft.com/office/drawing/2014/main" id="{440273D6-F4F3-ABBE-EAC4-BC31E536A852}"/>
              </a:ext>
            </a:extLst>
          </p:cNvPr>
          <p:cNvPicPr>
            <a:picLocks noChangeAspect="1"/>
          </p:cNvPicPr>
          <p:nvPr/>
        </p:nvPicPr>
        <p:blipFill>
          <a:blip r:embed="rId3"/>
          <a:stretch>
            <a:fillRect/>
          </a:stretch>
        </p:blipFill>
        <p:spPr>
          <a:xfrm>
            <a:off x="499644" y="940001"/>
            <a:ext cx="5925821" cy="3030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Assembly Language</a:t>
            </a:r>
            <a:endParaRPr/>
          </a:p>
        </p:txBody>
      </p:sp>
      <p:sp>
        <p:nvSpPr>
          <p:cNvPr id="66" name="Google Shape;66;p12"/>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The lowest level language is called Assembly.  Each family of processor (Intel, AMD, Arm) has their own Assembly language.</a:t>
            </a:r>
            <a:endParaRPr dirty="0"/>
          </a:p>
          <a:p>
            <a:pPr marL="457200" lvl="0" indent="-374650" algn="l" rtl="0">
              <a:spcBef>
                <a:spcPts val="0"/>
              </a:spcBef>
              <a:spcAft>
                <a:spcPts val="0"/>
              </a:spcAft>
              <a:buSzPts val="2300"/>
              <a:buChar char="●"/>
            </a:pPr>
            <a:r>
              <a:rPr lang="en-US" dirty="0"/>
              <a:t>Today, very few people code directly in assembly as it’s extremely tedious.</a:t>
            </a:r>
            <a:endParaRPr dirty="0"/>
          </a:p>
          <a:p>
            <a:pPr marL="914400" lvl="1" indent="-381000" algn="l" rtl="0">
              <a:spcBef>
                <a:spcPts val="0"/>
              </a:spcBef>
              <a:spcAft>
                <a:spcPts val="0"/>
              </a:spcAft>
              <a:buSzPts val="2400"/>
              <a:buChar char="○"/>
            </a:pPr>
            <a:r>
              <a:rPr lang="en-US" dirty="0"/>
              <a:t>It’s not something you’ll likely ever need to do.</a:t>
            </a:r>
            <a:endParaRPr dirty="0"/>
          </a:p>
          <a:p>
            <a:pPr marL="914400" lvl="1" indent="-381000" algn="l" rtl="0">
              <a:spcBef>
                <a:spcPts val="0"/>
              </a:spcBef>
              <a:spcAft>
                <a:spcPts val="0"/>
              </a:spcAft>
              <a:buSzPts val="2400"/>
              <a:buChar char="○"/>
            </a:pPr>
            <a:r>
              <a:rPr lang="en-US" dirty="0"/>
              <a:t>This is because we use higher level languages which are easier for humans to read, and a special piece of software called a compiler which translates from the high level language to assembly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Higher level languages</a:t>
            </a:r>
            <a:endParaRPr/>
          </a:p>
        </p:txBody>
      </p:sp>
      <p:sp>
        <p:nvSpPr>
          <p:cNvPr id="72" name="Google Shape;72;p13"/>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US" dirty="0"/>
              <a:t>Examples of higher level languages include:</a:t>
            </a:r>
            <a:endParaRPr dirty="0"/>
          </a:p>
          <a:p>
            <a:pPr marL="457200" lvl="0" indent="-374650" algn="l" rtl="0">
              <a:spcBef>
                <a:spcPts val="750"/>
              </a:spcBef>
              <a:spcAft>
                <a:spcPts val="0"/>
              </a:spcAft>
              <a:buSzPts val="2300"/>
              <a:buChar char="●"/>
            </a:pPr>
            <a:r>
              <a:rPr lang="en-US" dirty="0"/>
              <a:t>C</a:t>
            </a:r>
            <a:endParaRPr dirty="0"/>
          </a:p>
          <a:p>
            <a:pPr marL="457200" lvl="0" indent="-374650" algn="l" rtl="0">
              <a:spcBef>
                <a:spcPts val="0"/>
              </a:spcBef>
              <a:spcAft>
                <a:spcPts val="0"/>
              </a:spcAft>
              <a:buSzPts val="2300"/>
              <a:buChar char="●"/>
            </a:pPr>
            <a:r>
              <a:rPr lang="en-US" dirty="0"/>
              <a:t>C++</a:t>
            </a:r>
            <a:endParaRPr dirty="0"/>
          </a:p>
          <a:p>
            <a:pPr marL="457200" lvl="0" indent="-374650" algn="l" rtl="0">
              <a:spcBef>
                <a:spcPts val="0"/>
              </a:spcBef>
              <a:spcAft>
                <a:spcPts val="0"/>
              </a:spcAft>
              <a:buSzPts val="2300"/>
              <a:buChar char="●"/>
            </a:pPr>
            <a:r>
              <a:rPr lang="en-US" dirty="0"/>
              <a:t>Java</a:t>
            </a:r>
            <a:endParaRPr dirty="0"/>
          </a:p>
          <a:p>
            <a:pPr marL="457200" lvl="0" indent="-374650" algn="l" rtl="0">
              <a:spcBef>
                <a:spcPts val="0"/>
              </a:spcBef>
              <a:spcAft>
                <a:spcPts val="0"/>
              </a:spcAft>
              <a:buSzPts val="2300"/>
              <a:buChar char="●"/>
            </a:pPr>
            <a:r>
              <a:rPr lang="en-US" dirty="0"/>
              <a:t>C#</a:t>
            </a:r>
            <a:endParaRPr dirty="0"/>
          </a:p>
          <a:p>
            <a:pPr marL="457200" lvl="0" indent="-374650" algn="l" rtl="0">
              <a:spcBef>
                <a:spcPts val="0"/>
              </a:spcBef>
              <a:spcAft>
                <a:spcPts val="0"/>
              </a:spcAft>
              <a:buSzPts val="2300"/>
              <a:buChar char="●"/>
            </a:pPr>
            <a:r>
              <a:rPr lang="en-US" dirty="0"/>
              <a:t>Python</a:t>
            </a:r>
            <a:endParaRPr dirty="0"/>
          </a:p>
          <a:p>
            <a:pPr marL="457200" lvl="0" indent="-374650" algn="l" rtl="0">
              <a:spcBef>
                <a:spcPts val="0"/>
              </a:spcBef>
              <a:spcAft>
                <a:spcPts val="0"/>
              </a:spcAft>
              <a:buSzPts val="2300"/>
              <a:buChar char="●"/>
            </a:pPr>
            <a:r>
              <a:rPr lang="en-US" dirty="0"/>
              <a:t>PHP</a:t>
            </a:r>
            <a:endParaRPr dirty="0"/>
          </a:p>
          <a:p>
            <a:pPr marL="457200" lvl="0" indent="-374650" algn="l" rtl="0">
              <a:spcBef>
                <a:spcPts val="0"/>
              </a:spcBef>
              <a:spcAft>
                <a:spcPts val="0"/>
              </a:spcAft>
              <a:buSzPts val="2300"/>
              <a:buChar char="●"/>
            </a:pPr>
            <a:r>
              <a:rPr lang="en-US" dirty="0"/>
              <a:t>Ruby</a:t>
            </a:r>
            <a:endParaRPr dirty="0"/>
          </a:p>
          <a:p>
            <a:pPr marL="457200" lvl="0" indent="-374650" algn="l" rtl="0">
              <a:spcBef>
                <a:spcPts val="0"/>
              </a:spcBef>
              <a:spcAft>
                <a:spcPts val="0"/>
              </a:spcAft>
              <a:buSzPts val="2300"/>
              <a:buChar char="●"/>
            </a:pPr>
            <a:r>
              <a:rPr lang="en-US" dirty="0"/>
              <a:t>Golang</a:t>
            </a:r>
            <a:endParaRPr dirty="0"/>
          </a:p>
          <a:p>
            <a:pPr marL="457200" lvl="0" indent="-374650" algn="l" rtl="0">
              <a:spcBef>
                <a:spcPts val="0"/>
              </a:spcBef>
              <a:spcAft>
                <a:spcPts val="0"/>
              </a:spcAft>
              <a:buSzPts val="2300"/>
              <a:buChar char="●"/>
            </a:pPr>
            <a:r>
              <a:rPr lang="en-US" dirty="0"/>
              <a:t>etc.</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Language syntax</a:t>
            </a:r>
            <a:endParaRPr/>
          </a:p>
        </p:txBody>
      </p:sp>
      <p:sp>
        <p:nvSpPr>
          <p:cNvPr id="78" name="Google Shape;78;p14"/>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Each higher level language has its own syntax</a:t>
            </a:r>
            <a:endParaRPr dirty="0"/>
          </a:p>
          <a:p>
            <a:pPr marL="914400" lvl="1" indent="-381000" algn="l" rtl="0">
              <a:spcBef>
                <a:spcPts val="0"/>
              </a:spcBef>
              <a:spcAft>
                <a:spcPts val="0"/>
              </a:spcAft>
              <a:buSzPts val="2400"/>
              <a:buChar char="○"/>
            </a:pPr>
            <a:r>
              <a:rPr lang="en-US" dirty="0"/>
              <a:t>Even though each is separate and distinctive, you’ll find that the syntax is similar across all the languages</a:t>
            </a:r>
            <a:endParaRPr dirty="0"/>
          </a:p>
          <a:p>
            <a:pPr marL="914400" lvl="1" indent="-381000" algn="l" rtl="0">
              <a:spcBef>
                <a:spcPts val="0"/>
              </a:spcBef>
              <a:spcAft>
                <a:spcPts val="0"/>
              </a:spcAft>
              <a:buSzPts val="2400"/>
              <a:buChar char="○"/>
            </a:pPr>
            <a:r>
              <a:rPr lang="en-US" dirty="0"/>
              <a:t>Learning your first programing language will take a moment because it has to be so specific.</a:t>
            </a:r>
            <a:endParaRPr dirty="0"/>
          </a:p>
          <a:p>
            <a:pPr marL="914400" lvl="1" indent="-381000" algn="l" rtl="0">
              <a:spcBef>
                <a:spcPts val="0"/>
              </a:spcBef>
              <a:spcAft>
                <a:spcPts val="0"/>
              </a:spcAft>
              <a:buSzPts val="2400"/>
              <a:buChar char="○"/>
            </a:pPr>
            <a:r>
              <a:rPr lang="en-US" dirty="0"/>
              <a:t>Learning your second and later languages will take a lot less time.</a:t>
            </a:r>
            <a:endParaRPr dirty="0"/>
          </a:p>
          <a:p>
            <a:pPr marL="457200" lvl="0" indent="-374650" algn="l" rtl="0">
              <a:spcBef>
                <a:spcPts val="0"/>
              </a:spcBef>
              <a:spcAft>
                <a:spcPts val="0"/>
              </a:spcAft>
              <a:buSzPts val="2300"/>
              <a:buChar char="●"/>
            </a:pPr>
            <a:r>
              <a:rPr lang="en-US" dirty="0"/>
              <a:t>Most languages have formatting rules </a:t>
            </a:r>
            <a:endParaRPr dirty="0"/>
          </a:p>
          <a:p>
            <a:pPr marL="914400" lvl="1" indent="-381000" algn="l" rtl="0">
              <a:spcBef>
                <a:spcPts val="0"/>
              </a:spcBef>
              <a:spcAft>
                <a:spcPts val="0"/>
              </a:spcAft>
              <a:buSzPts val="2400"/>
              <a:buChar char="○"/>
            </a:pPr>
            <a:r>
              <a:rPr lang="en-US" dirty="0"/>
              <a:t>Many require you to end each line with a ;</a:t>
            </a:r>
            <a:endParaRPr dirty="0"/>
          </a:p>
          <a:p>
            <a:pPr marL="914400" lvl="1" indent="-381000" algn="l" rtl="0">
              <a:spcBef>
                <a:spcPts val="0"/>
              </a:spcBef>
              <a:spcAft>
                <a:spcPts val="0"/>
              </a:spcAft>
              <a:buSzPts val="2400"/>
              <a:buChar char="○"/>
            </a:pPr>
            <a:r>
              <a:rPr lang="en-US" dirty="0"/>
              <a:t>Most have a “skeleton” to get you started.</a:t>
            </a:r>
            <a:endParaRPr dirty="0"/>
          </a:p>
          <a:p>
            <a:pPr marL="914400" lvl="0" indent="0" algn="l" rtl="0">
              <a:spcBef>
                <a:spcPts val="75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t>
            </a:r>
            <a:endParaRPr/>
          </a:p>
        </p:txBody>
      </p:sp>
      <p:sp>
        <p:nvSpPr>
          <p:cNvPr id="84" name="Google Shape;84;p15"/>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An IDE is an Integrated Development Environment </a:t>
            </a:r>
            <a:endParaRPr dirty="0"/>
          </a:p>
          <a:p>
            <a:pPr marL="457200" lvl="0" indent="-374650" algn="l" rtl="0">
              <a:spcBef>
                <a:spcPts val="0"/>
              </a:spcBef>
              <a:spcAft>
                <a:spcPts val="0"/>
              </a:spcAft>
              <a:buSzPts val="2300"/>
              <a:buChar char="●"/>
            </a:pPr>
            <a:r>
              <a:rPr lang="en-US" dirty="0"/>
              <a:t>It’s where you’ll write your code</a:t>
            </a:r>
            <a:endParaRPr dirty="0"/>
          </a:p>
          <a:p>
            <a:pPr marL="914400" lvl="1" indent="-381000" algn="l" rtl="0">
              <a:spcBef>
                <a:spcPts val="0"/>
              </a:spcBef>
              <a:spcAft>
                <a:spcPts val="0"/>
              </a:spcAft>
              <a:buSzPts val="2400"/>
              <a:buChar char="○"/>
            </a:pPr>
            <a:r>
              <a:rPr lang="en-US" dirty="0"/>
              <a:t>It’ll help you write you code (to some extent).  It highlights syntax it recognizes which can help you see when you are making a mistake.</a:t>
            </a:r>
            <a:endParaRPr dirty="0"/>
          </a:p>
          <a:p>
            <a:pPr marL="914400" lvl="1" indent="-381000" algn="l" rtl="0">
              <a:spcBef>
                <a:spcPts val="0"/>
              </a:spcBef>
              <a:spcAft>
                <a:spcPts val="0"/>
              </a:spcAft>
              <a:buSzPts val="2400"/>
              <a:buChar char="○"/>
            </a:pPr>
            <a:r>
              <a:rPr lang="en-US" dirty="0"/>
              <a:t>It allows you to save your files and keep them organized into projects</a:t>
            </a:r>
            <a:endParaRPr dirty="0"/>
          </a:p>
          <a:p>
            <a:pPr marL="457200" lvl="0" indent="-374650" algn="l" rtl="0">
              <a:spcBef>
                <a:spcPts val="0"/>
              </a:spcBef>
              <a:spcAft>
                <a:spcPts val="0"/>
              </a:spcAft>
              <a:buSzPts val="2300"/>
              <a:buChar char="●"/>
            </a:pPr>
            <a:r>
              <a:rPr lang="en-US" dirty="0"/>
              <a:t>It also has a compiler built in, which compiles you code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69875" y="381700"/>
            <a:ext cx="8418300" cy="57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is Python</a:t>
            </a:r>
            <a:endParaRPr dirty="0"/>
          </a:p>
        </p:txBody>
      </p:sp>
      <p:sp>
        <p:nvSpPr>
          <p:cNvPr id="90" name="Google Shape;90;p16"/>
          <p:cNvSpPr txBox="1">
            <a:spLocks noGrp="1"/>
          </p:cNvSpPr>
          <p:nvPr>
            <p:ph type="body" idx="1"/>
          </p:nvPr>
        </p:nvSpPr>
        <p:spPr>
          <a:xfrm>
            <a:off x="369875" y="940001"/>
            <a:ext cx="8418300" cy="3761400"/>
          </a:xfrm>
          <a:prstGeom prst="rect">
            <a:avLst/>
          </a:prstGeom>
        </p:spPr>
        <p:txBody>
          <a:bodyPr spcFirstLastPara="1" wrap="square" lIns="91425" tIns="45700" rIns="91425" bIns="45700" anchor="t" anchorCtr="0">
            <a:normAutofit/>
          </a:bodyPr>
          <a:lstStyle/>
          <a:p>
            <a:pPr marL="82550" indent="0">
              <a:buNone/>
            </a:pPr>
            <a:r>
              <a:rPr lang="en-US" dirty="0"/>
              <a:t>Python is a popular programming language. It was created by Guido van Rossum, and released in 1991.</a:t>
            </a:r>
          </a:p>
          <a:p>
            <a:pPr marL="82550" indent="0">
              <a:buNone/>
            </a:pPr>
            <a:r>
              <a:rPr lang="en-US" dirty="0"/>
              <a:t>It is used for:</a:t>
            </a:r>
          </a:p>
          <a:p>
            <a:pPr lvl="1"/>
            <a:r>
              <a:rPr lang="en-US" dirty="0"/>
              <a:t>web development (server-side),</a:t>
            </a:r>
          </a:p>
          <a:p>
            <a:pPr lvl="1"/>
            <a:r>
              <a:rPr lang="en-US" dirty="0"/>
              <a:t>software development,</a:t>
            </a:r>
          </a:p>
          <a:p>
            <a:pPr lvl="1"/>
            <a:r>
              <a:rPr lang="en-US" dirty="0"/>
              <a:t>mathematics,</a:t>
            </a:r>
          </a:p>
          <a:p>
            <a:pPr lvl="1"/>
            <a:r>
              <a:rPr lang="en-US" dirty="0"/>
              <a:t>system scripting.</a:t>
            </a:r>
          </a:p>
          <a:p>
            <a:pPr marL="82550" indent="0">
              <a:buNone/>
            </a:pPr>
            <a:br>
              <a:rPr lang="en-US" dirty="0"/>
            </a:b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4512</TotalTime>
  <Words>2633</Words>
  <Application>Microsoft Macintosh PowerPoint</Application>
  <PresentationFormat>On-screen Show (16:9)</PresentationFormat>
  <Paragraphs>368</Paragraphs>
  <Slides>45</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Heebo</vt:lpstr>
      <vt:lpstr>Impact</vt:lpstr>
      <vt:lpstr>Montserrat</vt:lpstr>
      <vt:lpstr>Nunito</vt:lpstr>
      <vt:lpstr>Segoe UI</vt:lpstr>
      <vt:lpstr>Verdana</vt:lpstr>
      <vt:lpstr>Office Theme</vt:lpstr>
      <vt:lpstr>Starting to Write Code</vt:lpstr>
      <vt:lpstr>You use software all the time</vt:lpstr>
      <vt:lpstr>What is a program?</vt:lpstr>
      <vt:lpstr>Computer instructions</vt:lpstr>
      <vt:lpstr>Assembly Language</vt:lpstr>
      <vt:lpstr>Higher level languages</vt:lpstr>
      <vt:lpstr>Language syntax</vt:lpstr>
      <vt:lpstr>IDE</vt:lpstr>
      <vt:lpstr>What is Python</vt:lpstr>
      <vt:lpstr>What can Python do?</vt:lpstr>
      <vt:lpstr>IDE for Python</vt:lpstr>
      <vt:lpstr>Hello World</vt:lpstr>
      <vt:lpstr>Variables and Constants</vt:lpstr>
      <vt:lpstr>What is a variable?</vt:lpstr>
      <vt:lpstr>Types in variables</vt:lpstr>
      <vt:lpstr>Creating Variables</vt:lpstr>
      <vt:lpstr>Printing Variables</vt:lpstr>
      <vt:lpstr>Data Types</vt:lpstr>
      <vt:lpstr>Python Numbers</vt:lpstr>
      <vt:lpstr>Strings Data Type</vt:lpstr>
      <vt:lpstr>Boolean Data Type</vt:lpstr>
      <vt:lpstr>Python Casting</vt:lpstr>
      <vt:lpstr>Nothing Data Type</vt:lpstr>
      <vt:lpstr>Reading &amp;  Operators</vt:lpstr>
      <vt:lpstr>Roles</vt:lpstr>
      <vt:lpstr>Reading info from the user</vt:lpstr>
      <vt:lpstr>In Python, we read from the user with input()</vt:lpstr>
      <vt:lpstr>Arithmetic Operators</vt:lpstr>
      <vt:lpstr>Python Operators</vt:lpstr>
      <vt:lpstr>PowerPoint Presentation</vt:lpstr>
      <vt:lpstr>Python Assignment Operators</vt:lpstr>
      <vt:lpstr>Python Comparison Operators</vt:lpstr>
      <vt:lpstr>Python Logical Operators</vt:lpstr>
      <vt:lpstr>Python Order of Precedence</vt:lpstr>
      <vt:lpstr>Let’s practice some more</vt:lpstr>
      <vt:lpstr>Python - Functions</vt:lpstr>
      <vt:lpstr>Function </vt:lpstr>
      <vt:lpstr>Defining a function</vt:lpstr>
      <vt:lpstr>Calling a Function</vt:lpstr>
      <vt:lpstr>Parameters and Arguments</vt:lpstr>
      <vt:lpstr>Pass by reference vs value</vt:lpstr>
      <vt:lpstr>The return Statement</vt:lpstr>
      <vt:lpstr>Scope of Variables</vt:lpstr>
      <vt:lpstr>Challenge</vt:lpstr>
      <vt:lpstr>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to Write Code</dc:title>
  <cp:lastModifiedBy>Pratyaksh Sudan</cp:lastModifiedBy>
  <cp:revision>6</cp:revision>
  <dcterms:modified xsi:type="dcterms:W3CDTF">2023-01-31T00:53:45Z</dcterms:modified>
</cp:coreProperties>
</file>