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</p:sldMasterIdLst>
  <p:notesMasterIdLst>
    <p:notesMasterId r:id="rId35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56" r:id="rId13"/>
    <p:sldId id="291" r:id="rId14"/>
    <p:sldId id="257" r:id="rId15"/>
    <p:sldId id="258" r:id="rId16"/>
    <p:sldId id="259" r:id="rId17"/>
    <p:sldId id="260" r:id="rId18"/>
    <p:sldId id="261" r:id="rId19"/>
    <p:sldId id="262" r:id="rId20"/>
    <p:sldId id="264" r:id="rId21"/>
    <p:sldId id="265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2" r:id="rId30"/>
    <p:sldId id="277" r:id="rId31"/>
    <p:sldId id="278" r:id="rId32"/>
    <p:sldId id="279" r:id="rId33"/>
    <p:sldId id="280" r:id="rId3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4CA2808-2C6D-4EAB-87FD-6D5B69C3CE0F}">
  <a:tblStyle styleId="{94CA2808-2C6D-4EAB-87FD-6D5B69C3CE0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79"/>
    <p:restoredTop sz="94680"/>
  </p:normalViewPr>
  <p:slideViewPr>
    <p:cSldViewPr snapToGrid="0">
      <p:cViewPr varScale="1">
        <p:scale>
          <a:sx n="183" d="100"/>
          <a:sy n="183" d="100"/>
        </p:scale>
        <p:origin x="2048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197a2fc3ff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197a2fc3ff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197a2fc3ff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197a2fc3ff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97a2fc3ff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97a2fc3ff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11f9985a54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11f9985a54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1f9985a542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11f9985a542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11f9985a54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11f9985a54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11f9985a542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11f9985a542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f9985a54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f9985a54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1164498a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1164498a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97a2fc3ff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97a2fc3ff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f9985a542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f9985a542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1164498a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1164498ab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1164498ab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1164498ab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1164498a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1164498a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1164498ab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1164498ab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1164498ab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1164498ab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21164498ab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21164498ab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21164498ab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21164498ab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21164498ab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21164498ab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21164498ab_0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121164498ab_0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197a2fc3ff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197a2fc3ff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21164498ab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121164498ab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21164498ab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21164498ab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21164498ab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21164498ab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21164498ab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21164498ab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197a2fc3ff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197a2fc3ff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197a2fc3ff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197a2fc3ff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197a2fc3ff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197a2fc3ff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97a2fc3ff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197a2fc3ff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197a2fc3ff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197a2fc3ff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97a2fc3ff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97a2fc3ff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746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marL="914400" lvl="1" indent="-381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873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marL="1828800" lvl="3" indent="-355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30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175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3D28B3-0E08-5E81-A64F-AE6B9B4FB71F}"/>
              </a:ext>
            </a:extLst>
          </p:cNvPr>
          <p:cNvSpPr txBox="1"/>
          <p:nvPr/>
        </p:nvSpPr>
        <p:spPr>
          <a:xfrm>
            <a:off x="2015656" y="201082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i="0" dirty="0">
                <a:solidFill>
                  <a:srgbClr val="000000"/>
                </a:solidFill>
                <a:effectLst/>
                <a:latin typeface="+mj-lt"/>
              </a:rPr>
              <a:t>Python If ... Else</a:t>
            </a:r>
            <a:endParaRPr lang="en-US" sz="3600" b="1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dirty="0">
                <a:solidFill>
                  <a:srgbClr val="000000"/>
                </a:solidFill>
                <a:effectLst/>
                <a:latin typeface="+mj-lt"/>
              </a:rPr>
              <a:t>The pass Statement</a:t>
            </a:r>
            <a:endParaRPr dirty="0">
              <a:latin typeface="+mj-lt"/>
            </a:endParaRPr>
          </a:p>
        </p:txBody>
      </p:sp>
      <p:sp>
        <p:nvSpPr>
          <p:cNvPr id="138" name="Google Shape;138;p25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 dirty="0">
                <a:latin typeface="+mn-lt"/>
              </a:rPr>
              <a:t>if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 statements cannot be empty, but if you for some reason have an </a:t>
            </a:r>
            <a:r>
              <a:rPr lang="en-US" sz="2000" dirty="0">
                <a:latin typeface="+mn-lt"/>
              </a:rPr>
              <a:t>if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 statement with no content, put in the </a:t>
            </a:r>
            <a:r>
              <a:rPr lang="en-US" sz="2000" dirty="0">
                <a:latin typeface="+mn-lt"/>
              </a:rPr>
              <a:t>pass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 statement to avoid getting an error.</a:t>
            </a:r>
            <a:endParaRPr dirty="0">
              <a:latin typeface="+mn-lt"/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41739F11-039E-BD2B-941C-76C10BF5D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000" y="1924050"/>
            <a:ext cx="1778000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F0BA8C6-21EC-6762-A793-F1CFBF63B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77" y="388547"/>
            <a:ext cx="2633870" cy="65307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Exercise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9D5A30-5E9C-EE23-E46B-8839A8E12A4D}"/>
              </a:ext>
            </a:extLst>
          </p:cNvPr>
          <p:cNvSpPr txBox="1"/>
          <p:nvPr/>
        </p:nvSpPr>
        <p:spPr>
          <a:xfrm>
            <a:off x="628153" y="1294476"/>
            <a:ext cx="3288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Print "Hello World" if </a:t>
            </a:r>
            <a:r>
              <a:rPr lang="en-US" dirty="0">
                <a:latin typeface="+mn-lt"/>
              </a:rPr>
              <a:t>a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is greater than </a:t>
            </a:r>
            <a:r>
              <a:rPr lang="en-US" dirty="0">
                <a:latin typeface="+mn-lt"/>
              </a:rPr>
              <a:t>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D9BADB-B586-C8DA-59CA-CD90877ECA50}"/>
              </a:ext>
            </a:extLst>
          </p:cNvPr>
          <p:cNvSpPr txBox="1"/>
          <p:nvPr/>
        </p:nvSpPr>
        <p:spPr>
          <a:xfrm>
            <a:off x="735283" y="1602256"/>
            <a:ext cx="4190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= 50 </a:t>
            </a:r>
          </a:p>
          <a:p>
            <a:r>
              <a:rPr lang="en-US" sz="2400" dirty="0"/>
              <a:t>b = 10 </a:t>
            </a:r>
          </a:p>
          <a:p>
            <a:endParaRPr lang="en-US" sz="2400" dirty="0"/>
          </a:p>
          <a:p>
            <a:r>
              <a:rPr lang="en-US" sz="2400" dirty="0"/>
              <a:t>__ a _ b_</a:t>
            </a:r>
          </a:p>
          <a:p>
            <a:r>
              <a:rPr lang="en-US" sz="2400" dirty="0"/>
              <a:t>   print("Hello World")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 dirty="0"/>
              <a:t>Repetition</a:t>
            </a:r>
            <a:endParaRPr dirty="0"/>
          </a:p>
        </p:txBody>
      </p:sp>
      <p:sp>
        <p:nvSpPr>
          <p:cNvPr id="25" name="Google Shape;25;p6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/>
              <a:t>again, and again, and again…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 dirty="0"/>
              <a:t>(Sets and Loops)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 dirty="0"/>
              <a:t>Python Loops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dirty="0"/>
              <a:t>Loops</a:t>
            </a:r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>
                <a:latin typeface="+mn-lt"/>
              </a:rPr>
              <a:t>In iteration control structures, a statement or block is executed until the program reaches a certain state, or operations have been applied to every element of a collection. This is usually expressed with keywords such as while, repeat, for, or </a:t>
            </a:r>
            <a:r>
              <a:rPr lang="en-US" dirty="0" err="1">
                <a:latin typeface="+mn-lt"/>
              </a:rPr>
              <a:t>do..until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Computer algorithms need to be precise</a:t>
            </a:r>
            <a:endParaRPr dirty="0"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A loop statement allows us to execute a statement or group of statements multiple times. Please see below flow chart: </a:t>
            </a:r>
            <a:endParaRPr dirty="0">
              <a:latin typeface="+mn-lt"/>
            </a:endParaRP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104D95CC-A960-DB88-86E4-48118388B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8257" y="2107540"/>
            <a:ext cx="2072584" cy="238558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Say Hello 3 times</a:t>
            </a:r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+mn-lt"/>
              </a:rPr>
              <a:t>print("Hello, World!")</a:t>
            </a: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+mn-lt"/>
              </a:rPr>
              <a:t>print("Hello, World!")</a:t>
            </a: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+mn-lt"/>
              </a:rPr>
              <a:t>print("Hello, World!")</a:t>
            </a: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Repetition</a:t>
            </a:r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>
                <a:latin typeface="+mn-lt"/>
              </a:rPr>
              <a:t>Wouldn’t it be great if you could just tell the computer to do something multiple times.</a:t>
            </a:r>
            <a:endParaRPr dirty="0">
              <a:latin typeface="+mn-lt"/>
            </a:endParaRPr>
          </a:p>
          <a:p>
            <a:pPr marL="457200" lvl="0" indent="-374650" algn="l" rtl="0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 dirty="0">
                <a:latin typeface="+mn-lt"/>
              </a:rPr>
              <a:t>Ideally, you’d say something like: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>
                <a:latin typeface="+mn-lt"/>
              </a:rPr>
              <a:t>do this 3 times: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r>
              <a:rPr lang="en-US" dirty="0">
                <a:latin typeface="+mn-lt"/>
              </a:rPr>
              <a:t>   </a:t>
            </a:r>
            <a:r>
              <a:rPr lang="en-US" b="0" i="0" u="none" strike="noStrike" dirty="0">
                <a:solidFill>
                  <a:srgbClr val="0000CD"/>
                </a:solidFill>
                <a:effectLst/>
                <a:latin typeface="+mn-lt"/>
              </a:rPr>
              <a:t>print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(</a:t>
            </a:r>
            <a:r>
              <a:rPr lang="en-US" b="0" i="0" u="none" strike="noStrike" dirty="0">
                <a:solidFill>
                  <a:srgbClr val="A52A2A"/>
                </a:solidFill>
                <a:effectLst/>
                <a:latin typeface="+mn-lt"/>
              </a:rPr>
              <a:t>"Hello, World!"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+mn-lt"/>
              </a:rPr>
              <a:t>)</a:t>
            </a: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dirty="0">
                <a:latin typeface="+mn-lt"/>
              </a:rPr>
              <a:t>You can do something like this, it’s called repetition, or a loop</a:t>
            </a:r>
            <a:endParaRPr dirty="0"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Types of loop:-</a:t>
            </a:r>
            <a:endParaRPr dirty="0"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 dirty="0">
                <a:latin typeface="+mn-lt"/>
              </a:rPr>
              <a:t>While</a:t>
            </a:r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 dirty="0">
                <a:latin typeface="+mn-lt"/>
              </a:rPr>
              <a:t>For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/>
              <a:t>While loop</a:t>
            </a:r>
            <a:endParaRPr dirty="0"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1"/>
          </p:nvPr>
        </p:nvSpPr>
        <p:spPr>
          <a:xfrm>
            <a:off x="369875" y="932122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r>
              <a:rPr lang="en-US" sz="2000" dirty="0">
                <a:latin typeface="+mn-lt"/>
              </a:rPr>
              <a:t>A while loop is a control flow statement that allows code to be executed repeatedly based on a given Boolean condition. The while loop can be thought of as a repeating if statement.</a:t>
            </a:r>
          </a:p>
          <a:p>
            <a:r>
              <a:rPr lang="en-US" sz="2000" dirty="0">
                <a:effectLst/>
                <a:latin typeface="+mn-lt"/>
              </a:rPr>
              <a:t>With the </a:t>
            </a:r>
            <a:r>
              <a:rPr lang="en-US" sz="2000" dirty="0">
                <a:solidFill>
                  <a:srgbClr val="DC143C"/>
                </a:solidFill>
                <a:effectLst/>
                <a:latin typeface="+mn-lt"/>
              </a:rPr>
              <a:t>while</a:t>
            </a:r>
            <a:r>
              <a:rPr lang="en-US" sz="2000" dirty="0">
                <a:effectLst/>
                <a:latin typeface="+mn-lt"/>
              </a:rPr>
              <a:t> loop, we can execute a set of statements as long as a condition is true.</a:t>
            </a:r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•"/>
            </a:pPr>
            <a:endParaRPr sz="2000" dirty="0">
              <a:latin typeface="+mn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4526267-C5E5-7BE2-12ED-4DF70927EE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8819" y="2645845"/>
            <a:ext cx="1956019" cy="17711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Python Conditions and If statements</a:t>
            </a:r>
            <a:endParaRPr dirty="0"/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82550" indent="0" algn="l">
              <a:buNone/>
            </a:pPr>
            <a:r>
              <a:rPr lang="en-US" sz="2200" b="0" i="0" dirty="0">
                <a:solidFill>
                  <a:srgbClr val="000000"/>
                </a:solidFill>
                <a:effectLst/>
                <a:latin typeface="+mn-lt"/>
              </a:rPr>
              <a:t>Python supports the usual logical conditions from mathematics: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Equals: </a:t>
            </a:r>
            <a:r>
              <a:rPr lang="en-US" sz="2000" b="0" i="0" dirty="0">
                <a:solidFill>
                  <a:srgbClr val="DC143C"/>
                </a:solidFill>
                <a:effectLst/>
                <a:latin typeface="+mn-lt"/>
              </a:rPr>
              <a:t>a == b</a:t>
            </a: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Not Equals: </a:t>
            </a:r>
            <a:r>
              <a:rPr lang="en-US" sz="2000" b="0" i="0" dirty="0">
                <a:solidFill>
                  <a:srgbClr val="DC143C"/>
                </a:solidFill>
                <a:effectLst/>
                <a:latin typeface="+mn-lt"/>
              </a:rPr>
              <a:t>a != b</a:t>
            </a: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Less than: </a:t>
            </a:r>
            <a:r>
              <a:rPr lang="en-US" sz="2000" b="0" i="0" dirty="0">
                <a:solidFill>
                  <a:srgbClr val="DC143C"/>
                </a:solidFill>
                <a:effectLst/>
                <a:latin typeface="+mn-lt"/>
              </a:rPr>
              <a:t>a &lt; b</a:t>
            </a: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Less than or equal to: </a:t>
            </a:r>
            <a:r>
              <a:rPr lang="en-US" sz="2000" b="0" i="0" dirty="0">
                <a:solidFill>
                  <a:srgbClr val="DC143C"/>
                </a:solidFill>
                <a:effectLst/>
                <a:latin typeface="+mn-lt"/>
              </a:rPr>
              <a:t>a &lt;= b</a:t>
            </a: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Greater than: </a:t>
            </a:r>
            <a:r>
              <a:rPr lang="en-US" sz="2000" b="0" i="0" dirty="0">
                <a:solidFill>
                  <a:srgbClr val="DC143C"/>
                </a:solidFill>
                <a:effectLst/>
                <a:latin typeface="+mn-lt"/>
              </a:rPr>
              <a:t>a &gt; b</a:t>
            </a: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Greater than or equal to: </a:t>
            </a:r>
            <a:r>
              <a:rPr lang="en-US" sz="2000" b="0" i="0" dirty="0">
                <a:solidFill>
                  <a:srgbClr val="DC143C"/>
                </a:solidFill>
                <a:effectLst/>
                <a:latin typeface="+mn-lt"/>
              </a:rPr>
              <a:t>a &gt;= b</a:t>
            </a: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82550" indent="0" algn="l">
              <a:buNone/>
            </a:pP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82550" indent="0" algn="l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These conditions can be used in several ways, most commonly in "if statements" and loops.</a:t>
            </a:r>
          </a:p>
          <a:p>
            <a:pPr marL="82550" indent="0" algn="l">
              <a:buNone/>
            </a:pPr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82550" indent="0" algn="l">
              <a:buNone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An "if statement" is written by using the </a:t>
            </a:r>
            <a:r>
              <a:rPr lang="en-US" sz="2000" b="0" i="0" dirty="0">
                <a:solidFill>
                  <a:srgbClr val="DC143C"/>
                </a:solidFill>
                <a:effectLst/>
                <a:latin typeface="+mn-lt"/>
              </a:rPr>
              <a:t>if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 keyword.</a:t>
            </a:r>
            <a:endParaRPr lang="en-US" sz="24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35E5A9C4-1660-BB35-1B3F-83FAD78662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414780"/>
            <a:ext cx="3760525" cy="168108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362849" y="375459"/>
            <a:ext cx="8447195" cy="448278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 </a:t>
            </a:r>
            <a:r>
              <a:rPr lang="en-US" sz="2000" b="0" i="0" u="none" strike="noStrike" dirty="0">
                <a:solidFill>
                  <a:srgbClr val="DC143C"/>
                </a:solidFill>
                <a:effectLst/>
                <a:latin typeface="+mn-lt"/>
              </a:rPr>
              <a:t>while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 loop requires relevant variables to be ready, in this example, we need to define an indexing variable, </a:t>
            </a:r>
            <a:r>
              <a:rPr lang="en-US" sz="2000" b="0" i="0" u="none" strike="noStrike" dirty="0" err="1">
                <a:solidFill>
                  <a:srgbClr val="DC143C"/>
                </a:solidFill>
                <a:effectLst/>
                <a:latin typeface="+mn-lt"/>
              </a:rPr>
              <a:t>i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, which we set to 1.</a:t>
            </a:r>
          </a:p>
          <a:p>
            <a:pPr marL="82550" indent="0">
              <a:buNone/>
            </a:pPr>
            <a:endParaRPr lang="en-US" sz="1800" b="0" dirty="0">
              <a:effectLst/>
              <a:latin typeface="+mn-lt"/>
            </a:endParaRPr>
          </a:p>
          <a:p>
            <a:pPr marL="82550" indent="0">
              <a:buNone/>
            </a:pPr>
            <a:r>
              <a:rPr lang="en-US" sz="3200" b="1" dirty="0">
                <a:effectLst/>
                <a:latin typeface="+mj-lt"/>
              </a:rPr>
              <a:t>The </a:t>
            </a:r>
            <a:r>
              <a:rPr lang="en-US" sz="3200" b="1" dirty="0">
                <a:solidFill>
                  <a:srgbClr val="000000"/>
                </a:solidFill>
                <a:latin typeface="+mj-lt"/>
              </a:rPr>
              <a:t>break</a:t>
            </a:r>
            <a:r>
              <a:rPr lang="en-US" sz="3200" b="1" dirty="0">
                <a:effectLst/>
                <a:latin typeface="+mj-lt"/>
              </a:rPr>
              <a:t> Statement</a:t>
            </a:r>
          </a:p>
          <a:p>
            <a:r>
              <a:rPr lang="en-US" sz="2000" dirty="0">
                <a:effectLst/>
                <a:latin typeface="+mn-lt"/>
              </a:rPr>
              <a:t>With the </a:t>
            </a:r>
            <a:r>
              <a:rPr lang="en-US" sz="2000" dirty="0">
                <a:solidFill>
                  <a:srgbClr val="DC143C"/>
                </a:solidFill>
                <a:effectLst/>
                <a:latin typeface="+mn-lt"/>
              </a:rPr>
              <a:t>break</a:t>
            </a:r>
            <a:r>
              <a:rPr lang="en-US" sz="2000" dirty="0">
                <a:effectLst/>
                <a:latin typeface="+mn-lt"/>
              </a:rPr>
              <a:t> statement, we can stop the loop even if the while condition is true:</a:t>
            </a:r>
          </a:p>
          <a:p>
            <a:pPr algn="l"/>
            <a:r>
              <a:rPr lang="en-US" sz="2000" dirty="0">
                <a:latin typeface="+mn-lt"/>
              </a:rPr>
              <a:t>Exit the loop when </a:t>
            </a:r>
            <a:r>
              <a:rPr lang="en-US" sz="2000" dirty="0" err="1">
                <a:latin typeface="+mn-lt"/>
              </a:rPr>
              <a:t>i</a:t>
            </a:r>
            <a:r>
              <a:rPr lang="en-US" sz="2000" dirty="0">
                <a:latin typeface="+mn-lt"/>
              </a:rPr>
              <a:t> is 3:</a:t>
            </a:r>
          </a:p>
          <a:p>
            <a:pPr marL="82550" indent="0">
              <a:buNone/>
            </a:pPr>
            <a:br>
              <a:rPr lang="en-US" sz="1400" dirty="0">
                <a:effectLst/>
                <a:latin typeface="+mn-lt"/>
              </a:rPr>
            </a:br>
            <a:endParaRPr lang="en-US" sz="1400" dirty="0">
              <a:effectLst/>
              <a:latin typeface="+mn-lt"/>
            </a:endParaRPr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endParaRPr sz="2000" dirty="0"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2E237C-7877-762F-1F7A-B4FE7B338F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6807" y="2710455"/>
            <a:ext cx="1599206" cy="1421516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u="none" strike="noStrike" dirty="0">
                <a:solidFill>
                  <a:srgbClr val="000000"/>
                </a:solidFill>
                <a:effectLst/>
                <a:latin typeface="+mj-lt"/>
              </a:rPr>
              <a:t>The continue Statement</a:t>
            </a:r>
            <a:endParaRPr dirty="0">
              <a:latin typeface="+mj-lt"/>
            </a:endParaRPr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+mn-lt"/>
              </a:rPr>
              <a:t>With the 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continue</a:t>
            </a:r>
            <a:r>
              <a:rPr lang="en-US" sz="2000" dirty="0">
                <a:solidFill>
                  <a:srgbClr val="000000"/>
                </a:solidFill>
                <a:latin typeface="+mn-lt"/>
              </a:rPr>
              <a:t> statement, we can stop the current iteration, and continue with the next:</a:t>
            </a:r>
          </a:p>
          <a:p>
            <a:pPr marL="82550" indent="0" algn="l">
              <a:buNone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82550" indent="0" algn="l">
              <a:buNone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Continue to the next iteration if </a:t>
            </a:r>
            <a:r>
              <a:rPr lang="en-US" sz="2000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i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 is 3: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D49C18-429E-3F34-1A8E-C7E851D7B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761" y="2709297"/>
            <a:ext cx="1608814" cy="1801537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u="none" strike="noStrike" dirty="0">
                <a:solidFill>
                  <a:srgbClr val="000000"/>
                </a:solidFill>
                <a:effectLst/>
                <a:latin typeface="+mj-lt"/>
              </a:rPr>
              <a:t>The else Statement</a:t>
            </a:r>
            <a:endParaRPr dirty="0">
              <a:latin typeface="+mj-lt"/>
            </a:endParaRPr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sz="2000" dirty="0">
                <a:effectLst/>
                <a:latin typeface="+mn-lt"/>
              </a:rPr>
              <a:t>With the </a:t>
            </a:r>
            <a:r>
              <a:rPr lang="en-US" sz="2000" dirty="0">
                <a:solidFill>
                  <a:srgbClr val="DC143C"/>
                </a:solidFill>
                <a:effectLst/>
                <a:latin typeface="+mn-lt"/>
              </a:rPr>
              <a:t>else</a:t>
            </a:r>
            <a:r>
              <a:rPr lang="en-US" sz="2000" dirty="0">
                <a:effectLst/>
                <a:latin typeface="+mn-lt"/>
              </a:rPr>
              <a:t> statement, we can run a block of code once when the condition no longer is true:</a:t>
            </a:r>
          </a:p>
          <a:p>
            <a:pPr marL="82550" indent="0" algn="l"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82550" indent="0" algn="l">
              <a:buNone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Print a message once the condition is false:</a:t>
            </a:r>
          </a:p>
          <a:p>
            <a:pPr marL="82550" indent="0">
              <a:buNone/>
            </a:pPr>
            <a:br>
              <a:rPr lang="en-US" dirty="0"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endParaRPr lang="en-US" dirty="0">
              <a:effectLst/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endParaRPr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D2112D-6C65-5BFC-16B9-E5C15A2EA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390" y="2571750"/>
            <a:ext cx="2772189" cy="157716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For Loop</a:t>
            </a:r>
            <a:endParaRPr dirty="0"/>
          </a:p>
        </p:txBody>
      </p:sp>
      <p:sp>
        <p:nvSpPr>
          <p:cNvPr id="97" name="Google Shape;97;p18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 </a:t>
            </a:r>
            <a:r>
              <a:rPr lang="en-US" sz="2000" b="0" i="0" u="none" strike="noStrike" dirty="0"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loop is used for iterating over a sequence (that is either a list, a tuple, a dictionary, a set, or a string).</a:t>
            </a:r>
          </a:p>
          <a:p>
            <a:pPr algn="l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This is less like the </a:t>
            </a:r>
            <a:r>
              <a:rPr lang="en-US" sz="2000" b="0" i="0" u="none" strike="noStrike" dirty="0"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keyword in other programming languages and works more like an iterator method as found in other object-orientated programming languages.</a:t>
            </a:r>
          </a:p>
          <a:p>
            <a:pPr algn="l"/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With the </a:t>
            </a:r>
            <a:r>
              <a:rPr lang="en-US" sz="2000" b="0" i="0" u="none" strike="noStrike" dirty="0"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loop, we can execute a set of statements, once for each item in a list, tuple, set etc.</a:t>
            </a:r>
            <a:endParaRPr lang="en-US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Verdana" panose="020B0604030504040204" pitchFamily="34" charset="0"/>
              </a:rPr>
              <a:t>Print each fruit in a fruit list:</a:t>
            </a:r>
          </a:p>
          <a:p>
            <a:pPr marL="82550" indent="0">
              <a:buNone/>
            </a:pPr>
            <a:br>
              <a:rPr lang="en-US" sz="1400" dirty="0"/>
            </a:br>
            <a:endParaRPr lang="en-US" sz="2000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8C3662-FDED-10E9-7159-4557ACC119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283" y="3623334"/>
            <a:ext cx="3587805" cy="1078067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57810" y="357809"/>
            <a:ext cx="8380674" cy="429370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550" indent="0" algn="l">
              <a:buNone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 </a:t>
            </a:r>
            <a:r>
              <a:rPr lang="en-US" sz="2400" b="0" i="0" u="none" strike="noStrike" dirty="0">
                <a:solidFill>
                  <a:srgbClr val="DC143C"/>
                </a:solidFill>
                <a:effectLst/>
                <a:latin typeface="+mn-lt"/>
              </a:rPr>
              <a:t>for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 loop does not require an indexing variable to set beforehand.</a:t>
            </a:r>
          </a:p>
          <a:p>
            <a:pPr algn="l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Looping Through a String: </a:t>
            </a:r>
            <a:r>
              <a:rPr lang="en-US" sz="2400" dirty="0">
                <a:effectLst/>
                <a:latin typeface="+mn-lt"/>
              </a:rPr>
              <a:t>Even strings are </a:t>
            </a:r>
            <a:r>
              <a:rPr lang="en-US" sz="2400" dirty="0" err="1">
                <a:effectLst/>
                <a:latin typeface="+mn-lt"/>
              </a:rPr>
              <a:t>iterable</a:t>
            </a:r>
            <a:r>
              <a:rPr lang="en-US" sz="2400" dirty="0">
                <a:effectLst/>
                <a:latin typeface="+mn-lt"/>
              </a:rPr>
              <a:t> objects, they contain a sequence of characters:</a:t>
            </a:r>
          </a:p>
          <a:p>
            <a:pPr algn="l"/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+mn-lt"/>
              </a:rPr>
              <a:t>Loop through the letters in the word "banana":</a:t>
            </a:r>
          </a:p>
          <a:p>
            <a:pPr marL="82550" indent="0">
              <a:buNone/>
            </a:pPr>
            <a:br>
              <a:rPr lang="en-US" dirty="0">
                <a:latin typeface="+mn-lt"/>
              </a:rPr>
            </a:br>
            <a:br>
              <a:rPr lang="en-US" dirty="0">
                <a:latin typeface="+mn-lt"/>
              </a:rPr>
            </a:br>
            <a:endParaRPr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CCEC03-C0B8-B53A-5FBD-67AB396AB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987" y="2714874"/>
            <a:ext cx="2121786" cy="1429137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3600" dirty="0">
                <a:effectLst/>
                <a:latin typeface="+mj-lt"/>
              </a:rPr>
              <a:t>The break Statement</a:t>
            </a:r>
            <a:endParaRPr lang="en-US" sz="3600" b="0" dirty="0">
              <a:effectLst/>
              <a:latin typeface="+mj-lt"/>
            </a:endParaRPr>
          </a:p>
        </p:txBody>
      </p:sp>
      <p:sp>
        <p:nvSpPr>
          <p:cNvPr id="110" name="Google Shape;110;p20"/>
          <p:cNvSpPr txBox="1">
            <a:spLocks noGrp="1"/>
          </p:cNvSpPr>
          <p:nvPr>
            <p:ph type="body" idx="1"/>
          </p:nvPr>
        </p:nvSpPr>
        <p:spPr>
          <a:xfrm>
            <a:off x="369875" y="940000"/>
            <a:ext cx="8281144" cy="578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+mn-lt"/>
              </a:rPr>
              <a:t>With the </a:t>
            </a:r>
            <a:r>
              <a:rPr lang="en-US" sz="2400" dirty="0">
                <a:solidFill>
                  <a:srgbClr val="FF0000"/>
                </a:solidFill>
                <a:latin typeface="+mn-lt"/>
              </a:rPr>
              <a:t>break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 statement, we can stop the loop before it has looped through all the items:</a:t>
            </a:r>
          </a:p>
          <a:p>
            <a:r>
              <a:rPr lang="en-US" sz="2400" dirty="0">
                <a:solidFill>
                  <a:srgbClr val="000000"/>
                </a:solidFill>
                <a:latin typeface="+mn-lt"/>
              </a:rPr>
              <a:t>Exit the loop when x is "banana":</a:t>
            </a:r>
          </a:p>
          <a:p>
            <a:pPr marL="82550" indent="0">
              <a:buNone/>
            </a:pPr>
            <a:br>
              <a:rPr lang="en-US" sz="1400" dirty="0">
                <a:latin typeface="+mn-lt"/>
              </a:rPr>
            </a:br>
            <a:endParaRPr sz="1800" dirty="0">
              <a:latin typeface="+mn-lt"/>
            </a:endParaRPr>
          </a:p>
        </p:txBody>
      </p:sp>
      <p:sp>
        <p:nvSpPr>
          <p:cNvPr id="111" name="Google Shape;111;p20"/>
          <p:cNvSpPr txBox="1"/>
          <p:nvPr/>
        </p:nvSpPr>
        <p:spPr>
          <a:xfrm>
            <a:off x="3992510" y="932200"/>
            <a:ext cx="3375000" cy="37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8"/>
              <a:buFont typeface="Arial"/>
              <a:buNone/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E2DB88-9D6B-E5DE-AC6C-2D931148A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9350" y="2304553"/>
            <a:ext cx="5537200" cy="17907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algn="l"/>
            <a:br>
              <a:rPr lang="en-US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br>
              <a:rPr lang="en-US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lang="en-US" sz="2700" b="0" dirty="0">
                <a:solidFill>
                  <a:srgbClr val="000000"/>
                </a:solidFill>
                <a:latin typeface="+mn-lt"/>
              </a:rPr>
              <a:t>Exit the loop when x is "banana", but this time the break comes before the print:</a:t>
            </a:r>
            <a:br>
              <a:rPr lang="en-US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AEDBF8-8D3F-E98E-44F0-9C384AFC3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472" y="1640776"/>
            <a:ext cx="5537200" cy="1651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The continue Statement</a:t>
            </a:r>
            <a:endParaRPr dirty="0"/>
          </a:p>
        </p:txBody>
      </p:sp>
      <p:sp>
        <p:nvSpPr>
          <p:cNvPr id="123" name="Google Shape;123;p22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>
                <a:effectLst/>
              </a:rPr>
              <a:t>With the </a:t>
            </a:r>
            <a:r>
              <a:rPr lang="en-US" dirty="0">
                <a:solidFill>
                  <a:srgbClr val="DC143C"/>
                </a:solidFill>
                <a:effectLst/>
                <a:latin typeface="Consolas" panose="020B0609020204030204" pitchFamily="49" charset="0"/>
              </a:rPr>
              <a:t>continue</a:t>
            </a:r>
            <a:r>
              <a:rPr lang="en-US" dirty="0">
                <a:effectLst/>
              </a:rPr>
              <a:t> statement we can stop the current iteration of the loop, and continue with the next</a:t>
            </a:r>
          </a:p>
          <a:p>
            <a:pPr algn="l"/>
            <a:r>
              <a:rPr lang="en-US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Do not print banana:</a:t>
            </a:r>
          </a:p>
          <a:p>
            <a:br>
              <a:rPr lang="en-US" dirty="0"/>
            </a:br>
            <a:endParaRPr lang="en-US" dirty="0">
              <a:effectLst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8702E1-2C90-C6F9-1984-0049A3D3C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8777" y="2838892"/>
            <a:ext cx="4413140" cy="1502796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>
                <a:effectLst/>
                <a:latin typeface="Segoe UI" panose="020B0502040204020203" pitchFamily="34" charset="0"/>
              </a:rPr>
              <a:t>The range() Function</a:t>
            </a:r>
          </a:p>
        </p:txBody>
      </p:sp>
      <p:sp>
        <p:nvSpPr>
          <p:cNvPr id="129" name="Google Shape;129;p23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sz="1600" dirty="0">
                <a:latin typeface="+mn-lt"/>
              </a:rPr>
              <a:t>To loop through a set of code a specified number of times, we can use the </a:t>
            </a:r>
            <a:r>
              <a:rPr lang="en-US" sz="1600" dirty="0">
                <a:solidFill>
                  <a:srgbClr val="DC143C"/>
                </a:solidFill>
                <a:effectLst/>
                <a:latin typeface="+mn-lt"/>
              </a:rPr>
              <a:t>range()</a:t>
            </a:r>
            <a:r>
              <a:rPr lang="en-US" sz="1600" dirty="0">
                <a:latin typeface="+mn-lt"/>
              </a:rPr>
              <a:t> function,</a:t>
            </a:r>
            <a:endParaRPr lang="en-US" sz="1600" dirty="0">
              <a:effectLst/>
              <a:latin typeface="+mn-lt"/>
            </a:endParaRPr>
          </a:p>
          <a:p>
            <a:r>
              <a:rPr lang="en-US" sz="1600" dirty="0">
                <a:effectLst/>
                <a:latin typeface="+mn-lt"/>
              </a:rPr>
              <a:t>The </a:t>
            </a:r>
            <a:r>
              <a:rPr lang="en-US" sz="1600" dirty="0">
                <a:solidFill>
                  <a:srgbClr val="DC143C"/>
                </a:solidFill>
                <a:effectLst/>
                <a:latin typeface="+mn-lt"/>
              </a:rPr>
              <a:t>range()</a:t>
            </a:r>
            <a:r>
              <a:rPr lang="en-US" sz="1600" dirty="0">
                <a:effectLst/>
                <a:latin typeface="+mn-lt"/>
              </a:rPr>
              <a:t> function returns a sequence of numbers, starting from 0 by default, and increments by 1 (by default), and ends at a specified number.</a:t>
            </a:r>
          </a:p>
          <a:p>
            <a:pPr algn="l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Using the range() function:</a:t>
            </a:r>
          </a:p>
          <a:p>
            <a:pPr algn="l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Note that </a:t>
            </a:r>
            <a:r>
              <a:rPr lang="en-US" sz="1600" b="0" i="0" u="none" strike="noStrike" dirty="0">
                <a:solidFill>
                  <a:srgbClr val="DC143C"/>
                </a:solidFill>
                <a:effectLst/>
                <a:latin typeface="+mn-lt"/>
              </a:rPr>
              <a:t>range(6)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 is not the values of 0 to 6, but the values 0 to 5.</a:t>
            </a:r>
          </a:p>
          <a:p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 </a:t>
            </a:r>
            <a:r>
              <a:rPr lang="en-US" sz="1600" b="0" i="0" u="none" strike="noStrike" dirty="0">
                <a:solidFill>
                  <a:srgbClr val="DC143C"/>
                </a:solidFill>
                <a:effectLst/>
                <a:latin typeface="+mn-lt"/>
              </a:rPr>
              <a:t>range()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 function defaults to 0 as a starting value, however it is possible to specify the starting value by adding a parameter: </a:t>
            </a:r>
            <a:r>
              <a:rPr lang="en-US" sz="1600" b="0" i="0" u="none" strike="noStrike" dirty="0">
                <a:solidFill>
                  <a:srgbClr val="DC143C"/>
                </a:solidFill>
                <a:effectLst/>
                <a:latin typeface="+mn-lt"/>
              </a:rPr>
              <a:t>range(2, 6)</a:t>
            </a: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, which means values from 2 to 6 (but not including 6):</a:t>
            </a:r>
            <a:br>
              <a:rPr lang="en-US" dirty="0"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endParaRPr lang="en-US" dirty="0">
              <a:effectLst/>
              <a:latin typeface="+mn-lt"/>
            </a:endParaRPr>
          </a:p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endParaRPr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C282E9-6FF6-5538-539E-15CCB780D4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0967" y="3577438"/>
            <a:ext cx="1717482" cy="1097842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Else in For Loop</a:t>
            </a:r>
            <a:endParaRPr dirty="0"/>
          </a:p>
        </p:txBody>
      </p:sp>
      <p:sp>
        <p:nvSpPr>
          <p:cNvPr id="150" name="Google Shape;150;p26"/>
          <p:cNvSpPr txBox="1">
            <a:spLocks noGrp="1"/>
          </p:cNvSpPr>
          <p:nvPr>
            <p:ph type="body" idx="1"/>
          </p:nvPr>
        </p:nvSpPr>
        <p:spPr>
          <a:xfrm>
            <a:off x="355826" y="959800"/>
            <a:ext cx="8326998" cy="35326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550" indent="0">
              <a:buNone/>
            </a:pPr>
            <a:r>
              <a:rPr lang="en-US" sz="1800" dirty="0">
                <a:effectLst/>
                <a:latin typeface="+mn-lt"/>
              </a:rPr>
              <a:t>The </a:t>
            </a:r>
            <a:r>
              <a:rPr lang="en-US" sz="1800" dirty="0">
                <a:solidFill>
                  <a:srgbClr val="FF0000"/>
                </a:solidFill>
                <a:effectLst/>
                <a:latin typeface="+mn-lt"/>
              </a:rPr>
              <a:t>else</a:t>
            </a:r>
            <a:r>
              <a:rPr lang="en-US" sz="1800" dirty="0">
                <a:effectLst/>
                <a:latin typeface="+mn-lt"/>
              </a:rPr>
              <a:t> keyword in a for loop specifies a block of code to be executed when the loop is finished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82550" indent="0" algn="l">
              <a:buNone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marL="82550" indent="0" algn="l"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+mn-lt"/>
              </a:rPr>
              <a:t>Print all numbers from 0 to 5, and print a message when the loop has ended:</a:t>
            </a:r>
          </a:p>
          <a:p>
            <a:pPr marL="82550" indent="0">
              <a:buNone/>
            </a:pPr>
            <a:br>
              <a:rPr lang="en-US" sz="1800" dirty="0">
                <a:latin typeface="+mn-lt"/>
              </a:rPr>
            </a:br>
            <a:br>
              <a:rPr lang="en-US" sz="1800" dirty="0">
                <a:effectLst/>
                <a:latin typeface="+mn-lt"/>
              </a:rPr>
            </a:br>
            <a:endParaRPr lang="en-US" sz="1800" dirty="0">
              <a:effectLst/>
              <a:latin typeface="+mn-lt"/>
            </a:endParaRPr>
          </a:p>
          <a:p>
            <a:pPr marL="0" lvl="0" indent="0" algn="l" rtl="0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1800" dirty="0">
              <a:latin typeface="+mn-lt"/>
            </a:endParaRPr>
          </a:p>
          <a:p>
            <a:pPr marL="0" lvl="0" indent="0" algn="l" rtl="0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1800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9676D4-B6D9-6F6E-C8A9-4D6FAE96D8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4903" y="2431665"/>
            <a:ext cx="3358323" cy="20607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dirty="0">
                <a:solidFill>
                  <a:srgbClr val="000000"/>
                </a:solidFill>
                <a:effectLst/>
                <a:latin typeface="+mj-lt"/>
              </a:rPr>
              <a:t>Indentation</a:t>
            </a:r>
            <a:endParaRPr dirty="0">
              <a:latin typeface="+mj-lt"/>
            </a:endParaRPr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Python relies on indentation (whitespace at the beginning of a line) to define scope in the code. Other programming languages often use curly-brackets for this purpose.</a:t>
            </a:r>
            <a:endParaRPr sz="2000" dirty="0"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Picture 2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1F99F082-FBA8-D91F-EDCD-3C8B9EBA0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6467" y="2160491"/>
            <a:ext cx="3844677" cy="158871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7"/>
          <p:cNvSpPr txBox="1">
            <a:spLocks noGrp="1"/>
          </p:cNvSpPr>
          <p:nvPr>
            <p:ph type="body" idx="1"/>
          </p:nvPr>
        </p:nvSpPr>
        <p:spPr>
          <a:xfrm>
            <a:off x="605325" y="959800"/>
            <a:ext cx="39666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1700" dirty="0"/>
          </a:p>
          <a:p>
            <a:pPr marL="0" lvl="0" indent="0" algn="l" rtl="0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A37088-331F-2C6B-D82B-6672D03173BB}"/>
              </a:ext>
            </a:extLst>
          </p:cNvPr>
          <p:cNvSpPr txBox="1"/>
          <p:nvPr/>
        </p:nvSpPr>
        <p:spPr>
          <a:xfrm>
            <a:off x="389613" y="365761"/>
            <a:ext cx="83727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Example</a:t>
            </a:r>
          </a:p>
          <a:p>
            <a:pPr algn="l"/>
            <a:endParaRPr lang="en-US" b="0" i="0" u="none" strike="noStrike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Break the loop when x is 3, and see what happens with the else block: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05A040-E114-FB22-7F1B-7101787765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777" y="1475814"/>
            <a:ext cx="4253947" cy="1923524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8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Nested Loops</a:t>
            </a:r>
            <a:endParaRPr dirty="0"/>
          </a:p>
        </p:txBody>
      </p:sp>
      <p:sp>
        <p:nvSpPr>
          <p:cNvPr id="168" name="Google Shape;168;p28"/>
          <p:cNvSpPr txBox="1">
            <a:spLocks noGrp="1"/>
          </p:cNvSpPr>
          <p:nvPr>
            <p:ph type="body" idx="1"/>
          </p:nvPr>
        </p:nvSpPr>
        <p:spPr>
          <a:xfrm>
            <a:off x="369875" y="959800"/>
            <a:ext cx="8404250" cy="380180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A nested loop is a loop inside a loop.</a:t>
            </a:r>
          </a:p>
          <a:p>
            <a:pPr algn="l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"inner loop" will be executed one time for each iteration of the "outer loop":</a:t>
            </a:r>
          </a:p>
          <a:p>
            <a:pPr algn="l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+mn-lt"/>
              </a:rPr>
              <a:t>Print each adjective for every fruit:</a:t>
            </a:r>
            <a:br>
              <a:rPr lang="en-US" sz="800" dirty="0">
                <a:latin typeface="+mn-lt"/>
              </a:rPr>
            </a:br>
            <a:endParaRPr lang="en-US" sz="1000" b="0" i="0" u="none" strike="noStrike" dirty="0">
              <a:solidFill>
                <a:srgbClr val="000000"/>
              </a:solidFill>
              <a:effectLst/>
              <a:latin typeface="+mn-lt"/>
            </a:endParaRPr>
          </a:p>
          <a:p>
            <a:pPr algn="l"/>
            <a:endParaRPr lang="en-US" sz="1600" b="0" i="0" u="none" strike="noStrike" dirty="0">
              <a:solidFill>
                <a:srgbClr val="000000"/>
              </a:solidFill>
              <a:effectLst/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AB928F-BA5F-52EE-4A4E-4857099DF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760" y="2201077"/>
            <a:ext cx="3794153" cy="2313508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The pass Statement</a:t>
            </a:r>
            <a:endParaRPr dirty="0"/>
          </a:p>
        </p:txBody>
      </p:sp>
      <p:sp>
        <p:nvSpPr>
          <p:cNvPr id="177" name="Google Shape;177;p29"/>
          <p:cNvSpPr txBox="1">
            <a:spLocks noGrp="1"/>
          </p:cNvSpPr>
          <p:nvPr>
            <p:ph type="body" idx="1"/>
          </p:nvPr>
        </p:nvSpPr>
        <p:spPr>
          <a:xfrm>
            <a:off x="369875" y="1025718"/>
            <a:ext cx="8265242" cy="322822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000" dirty="0">
                <a:latin typeface="+mn-lt"/>
              </a:rPr>
              <a:t>for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 loops cannot be empty, but if you for some reason have a </a:t>
            </a:r>
            <a:r>
              <a:rPr lang="en-US" sz="2000" dirty="0">
                <a:latin typeface="+mn-lt"/>
              </a:rPr>
              <a:t>for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 loop with no content, put in the </a:t>
            </a:r>
            <a:r>
              <a:rPr lang="en-US" sz="2000" dirty="0">
                <a:solidFill>
                  <a:srgbClr val="FF0000"/>
                </a:solidFill>
                <a:latin typeface="+mn-lt"/>
              </a:rPr>
              <a:t>pass</a:t>
            </a: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 statement to avoid getting an error.</a:t>
            </a:r>
            <a:endParaRPr sz="2000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C71186-47B9-E001-6229-160B136540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5051" y="1987550"/>
            <a:ext cx="3365500" cy="5842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0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r>
              <a:rPr lang="en-US" dirty="0">
                <a:effectLst/>
                <a:latin typeface="Segoe UI" panose="020B0502040204020203" pitchFamily="34" charset="0"/>
              </a:rPr>
              <a:t>Test Yourself With Exercises</a:t>
            </a:r>
            <a:endParaRPr lang="en-US" dirty="0">
              <a:solidFill>
                <a:srgbClr val="000000"/>
              </a:solidFill>
              <a:effectLst/>
            </a:endParaRPr>
          </a:p>
        </p:txBody>
      </p:sp>
      <p:sp>
        <p:nvSpPr>
          <p:cNvPr id="186" name="Google Shape;186;p30"/>
          <p:cNvSpPr txBox="1">
            <a:spLocks noGrp="1"/>
          </p:cNvSpPr>
          <p:nvPr>
            <p:ph type="body" idx="1"/>
          </p:nvPr>
        </p:nvSpPr>
        <p:spPr>
          <a:xfrm>
            <a:off x="605324" y="959800"/>
            <a:ext cx="8013889" cy="339749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2550" indent="0" algn="l">
              <a:buNone/>
            </a:pPr>
            <a:r>
              <a:rPr lang="en-US" sz="2000" b="1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Exercise: </a:t>
            </a:r>
            <a:r>
              <a:rPr lang="en-US" sz="1200" dirty="0">
                <a:effectLst/>
              </a:rPr>
              <a:t>Loop through the items in the list of fruits.</a:t>
            </a:r>
            <a:br>
              <a:rPr lang="en-US" sz="1200" dirty="0">
                <a:effectLst/>
                <a:latin typeface="Consolas" panose="020B0609020204030204" pitchFamily="49" charset="0"/>
              </a:rPr>
            </a:br>
            <a:endParaRPr lang="en-US" sz="1200" dirty="0">
              <a:effectLst/>
              <a:latin typeface="Consolas" panose="020B0609020204030204" pitchFamily="49" charset="0"/>
            </a:endParaRPr>
          </a:p>
          <a:p>
            <a:pPr marL="82550" indent="0">
              <a:buNone/>
            </a:pPr>
            <a:endParaRPr sz="1700" dirty="0"/>
          </a:p>
          <a:p>
            <a:pPr marL="0" lvl="0" indent="0" algn="l" rtl="0">
              <a:lnSpc>
                <a:spcPct val="7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E38AFC-15FD-C0F4-F666-BED95F6BDE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76" y="1797313"/>
            <a:ext cx="7772400" cy="15488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dirty="0" err="1">
                <a:solidFill>
                  <a:srgbClr val="000000"/>
                </a:solidFill>
                <a:effectLst/>
                <a:latin typeface="+mj-lt"/>
              </a:rPr>
              <a:t>Elif</a:t>
            </a:r>
            <a:endParaRPr lang="en-US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02" name="Google Shape;102;p19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The </a:t>
            </a:r>
            <a:r>
              <a:rPr lang="en-US" sz="2000" b="0" i="0" dirty="0" err="1">
                <a:solidFill>
                  <a:srgbClr val="DC143C"/>
                </a:solidFill>
                <a:effectLst/>
                <a:latin typeface="+mn-lt"/>
              </a:rPr>
              <a:t>elif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 keyword is pythons' way of saying "if the previous conditions were not true, then try this condition".</a:t>
            </a:r>
          </a:p>
          <a:p>
            <a:pPr marL="82550" indent="0" algn="l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30C43E40-5D70-7D0C-E7B2-8C35DE07D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3503" y="1676400"/>
            <a:ext cx="3543300" cy="17907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C248AE-03F2-3DA5-4137-D770169DC333}"/>
              </a:ext>
            </a:extLst>
          </p:cNvPr>
          <p:cNvSpPr txBox="1"/>
          <p:nvPr/>
        </p:nvSpPr>
        <p:spPr>
          <a:xfrm>
            <a:off x="447826" y="3526390"/>
            <a:ext cx="82483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255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ts val="2300"/>
            </a:pPr>
            <a:r>
              <a:rPr lang="en-US" sz="2000" dirty="0">
                <a:latin typeface="+mn-lt"/>
              </a:rPr>
              <a:t>In this example </a:t>
            </a:r>
            <a:r>
              <a:rPr lang="en-US" sz="2000" dirty="0">
                <a:solidFill>
                  <a:srgbClr val="DC143C"/>
                </a:solidFill>
                <a:latin typeface="+mn-lt"/>
              </a:rPr>
              <a:t>a</a:t>
            </a:r>
            <a:r>
              <a:rPr lang="en-US" sz="2000" dirty="0">
                <a:latin typeface="+mn-lt"/>
              </a:rPr>
              <a:t> is equal to</a:t>
            </a:r>
            <a:r>
              <a:rPr lang="en-US" sz="2000" dirty="0">
                <a:solidFill>
                  <a:srgbClr val="DC143C"/>
                </a:solidFill>
                <a:latin typeface="+mn-lt"/>
              </a:rPr>
              <a:t> b</a:t>
            </a:r>
            <a:r>
              <a:rPr lang="en-US" sz="2000" dirty="0">
                <a:latin typeface="+mn-lt"/>
              </a:rPr>
              <a:t>, so the first condition is not true, but the </a:t>
            </a:r>
            <a:r>
              <a:rPr lang="en-US" sz="2000" dirty="0" err="1">
                <a:solidFill>
                  <a:srgbClr val="DC143C"/>
                </a:solidFill>
                <a:latin typeface="+mn-lt"/>
              </a:rPr>
              <a:t>elif</a:t>
            </a:r>
            <a:r>
              <a:rPr lang="en-US" sz="2000" dirty="0">
                <a:solidFill>
                  <a:srgbClr val="DC143C"/>
                </a:solidFill>
                <a:latin typeface="+mn-lt"/>
              </a:rPr>
              <a:t> </a:t>
            </a:r>
            <a:r>
              <a:rPr lang="en-US" sz="2000" dirty="0">
                <a:latin typeface="+mn-lt"/>
              </a:rPr>
              <a:t>condition is true, so we print to screen that "a and b are equal".</a:t>
            </a:r>
          </a:p>
          <a:p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dirty="0">
                <a:solidFill>
                  <a:srgbClr val="000000"/>
                </a:solidFill>
                <a:effectLst/>
                <a:latin typeface="+mj-lt"/>
              </a:rPr>
              <a:t>Else</a:t>
            </a:r>
          </a:p>
        </p:txBody>
      </p:sp>
      <p:sp>
        <p:nvSpPr>
          <p:cNvPr id="108" name="Google Shape;108;p20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The </a:t>
            </a:r>
            <a:r>
              <a:rPr lang="en-US" b="0" i="0" dirty="0">
                <a:solidFill>
                  <a:srgbClr val="DC143C"/>
                </a:solidFill>
                <a:effectLst/>
                <a:latin typeface="+mn-lt"/>
              </a:rPr>
              <a:t>else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keyword catches anything which isn't caught by the preceding conditions.</a:t>
            </a:r>
          </a:p>
          <a:p>
            <a:pPr marL="82550" indent="0" algn="l">
              <a:buNone/>
            </a:pPr>
            <a:br>
              <a:rPr lang="en-US" b="0" i="0" dirty="0">
                <a:solidFill>
                  <a:srgbClr val="000000"/>
                </a:solidFill>
                <a:effectLst/>
                <a:latin typeface="+mn-lt"/>
              </a:rPr>
            </a:br>
            <a:endParaRPr lang="en-US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None/>
            </a:pPr>
            <a:endParaRPr dirty="0">
              <a:latin typeface="+mn-lt"/>
            </a:endParaRPr>
          </a:p>
        </p:txBody>
      </p:sp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B7BD7175-07DF-8509-9222-E40C184977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6473" y="2107759"/>
            <a:ext cx="3352800" cy="22479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A3F52D99-883E-30EA-59A9-50AFE22EB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809" y="373712"/>
            <a:ext cx="8430591" cy="4328464"/>
          </a:xfrm>
        </p:spPr>
        <p:txBody>
          <a:bodyPr/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In this example </a:t>
            </a:r>
            <a:r>
              <a:rPr lang="en-US" b="0" i="0" dirty="0">
                <a:solidFill>
                  <a:srgbClr val="DC143C"/>
                </a:solidFill>
                <a:effectLst/>
                <a:latin typeface="+mn-lt"/>
              </a:rPr>
              <a:t>a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is greater than </a:t>
            </a:r>
            <a:r>
              <a:rPr lang="en-US" b="0" i="0" dirty="0">
                <a:solidFill>
                  <a:srgbClr val="DC143C"/>
                </a:solidFill>
                <a:effectLst/>
                <a:latin typeface="+mn-lt"/>
              </a:rPr>
              <a:t>b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, so the first condition is not true, also the </a:t>
            </a:r>
            <a:r>
              <a:rPr lang="en-US" b="0" i="0" dirty="0" err="1">
                <a:solidFill>
                  <a:srgbClr val="DC143C"/>
                </a:solidFill>
                <a:effectLst/>
                <a:latin typeface="+mn-lt"/>
              </a:rPr>
              <a:t>elif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condition is not true, so we go to the </a:t>
            </a:r>
            <a:r>
              <a:rPr lang="en-US" b="0" i="0" dirty="0">
                <a:solidFill>
                  <a:srgbClr val="DC143C"/>
                </a:solidFill>
                <a:effectLst/>
                <a:latin typeface="+mn-lt"/>
              </a:rPr>
              <a:t>else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condition and print to screen that "a is greater than b". You can also have an else without the 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+mn-lt"/>
              </a:rPr>
              <a:t>elif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:</a:t>
            </a:r>
          </a:p>
        </p:txBody>
      </p:sp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622399A-96F1-7C8D-BF50-65F5DA405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8404" y="2455627"/>
            <a:ext cx="3759200" cy="17907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dirty="0">
                <a:solidFill>
                  <a:srgbClr val="000000"/>
                </a:solidFill>
                <a:effectLst/>
                <a:latin typeface="+mn-lt"/>
              </a:rPr>
              <a:t>Shorthand If</a:t>
            </a:r>
            <a:endParaRPr dirty="0">
              <a:latin typeface="+mn-lt"/>
            </a:endParaRPr>
          </a:p>
        </p:txBody>
      </p:sp>
      <p:sp>
        <p:nvSpPr>
          <p:cNvPr id="120" name="Google Shape;120;p22"/>
          <p:cNvSpPr txBox="1">
            <a:spLocks noGrp="1"/>
          </p:cNvSpPr>
          <p:nvPr>
            <p:ph type="body" idx="1"/>
          </p:nvPr>
        </p:nvSpPr>
        <p:spPr>
          <a:xfrm>
            <a:off x="383925" y="819575"/>
            <a:ext cx="8404250" cy="184295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If you have only one statement to execute, one for if, and one for else, you can put it all on the same line:</a:t>
            </a:r>
          </a:p>
          <a:p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This technique is known as 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+mn-lt"/>
              </a:rPr>
              <a:t>Ternary Operators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 or </a:t>
            </a:r>
            <a:r>
              <a:rPr lang="en-US" sz="2000" b="1" i="0" dirty="0">
                <a:solidFill>
                  <a:srgbClr val="000000"/>
                </a:solidFill>
                <a:effectLst/>
                <a:latin typeface="+mn-lt"/>
              </a:rPr>
              <a:t>Conditional Expressions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.</a:t>
            </a:r>
          </a:p>
          <a:p>
            <a:pPr algn="l"/>
            <a:endParaRPr lang="en-US" sz="20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F310AC9C-4A0B-FA91-C8E9-2959FBA04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406" y="3627944"/>
            <a:ext cx="3016665" cy="107171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15C94C-FC21-6CD3-A75D-4C057DEF87F4}"/>
              </a:ext>
            </a:extLst>
          </p:cNvPr>
          <p:cNvSpPr txBox="1"/>
          <p:nvPr/>
        </p:nvSpPr>
        <p:spPr>
          <a:xfrm>
            <a:off x="652008" y="3872286"/>
            <a:ext cx="2091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endParaRPr lang="en-US" dirty="0"/>
          </a:p>
        </p:txBody>
      </p:sp>
      <p:pic>
        <p:nvPicPr>
          <p:cNvPr id="6" name="Picture 5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C0A8E899-1C0D-E6C8-10E9-B77DC06FF4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2602" y="2596118"/>
            <a:ext cx="4589429" cy="8792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+mj-lt"/>
              </a:rPr>
              <a:t>And</a:t>
            </a:r>
            <a:endParaRPr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F938EEF-84A1-B89E-7053-A4AFE4EFB06C}"/>
              </a:ext>
            </a:extLst>
          </p:cNvPr>
          <p:cNvSpPr txBox="1"/>
          <p:nvPr/>
        </p:nvSpPr>
        <p:spPr>
          <a:xfrm>
            <a:off x="369875" y="908587"/>
            <a:ext cx="8418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The </a:t>
            </a:r>
            <a:r>
              <a:rPr lang="en-US" b="0" i="0" dirty="0">
                <a:solidFill>
                  <a:srgbClr val="DC143C"/>
                </a:solidFill>
                <a:effectLst/>
                <a:latin typeface="+mn-lt"/>
              </a:rPr>
              <a:t>and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 keyword is a logical operator, and is used to combine conditional statements:</a:t>
            </a:r>
          </a:p>
          <a:p>
            <a:pPr algn="l"/>
            <a:b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156816F-18BF-900D-C751-DBD3F838B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914" y="1245221"/>
            <a:ext cx="4470221" cy="13265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89D9E5-F7AF-2481-6099-E7D4FD79A977}"/>
              </a:ext>
            </a:extLst>
          </p:cNvPr>
          <p:cNvSpPr txBox="1"/>
          <p:nvPr/>
        </p:nvSpPr>
        <p:spPr>
          <a:xfrm>
            <a:off x="362850" y="2436340"/>
            <a:ext cx="8418300" cy="1461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300" b="1" dirty="0">
                <a:solidFill>
                  <a:schemeClr val="dk1"/>
                </a:solidFill>
                <a:latin typeface="+mj-lt"/>
              </a:rPr>
              <a:t>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 or keyword is a logical operator, and is used to combine conditional statements:</a:t>
            </a:r>
          </a:p>
          <a:p>
            <a:pPr algn="l"/>
            <a:b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l"/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pic>
        <p:nvPicPr>
          <p:cNvPr id="11" name="Picture 1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1386037C-28CB-8450-2580-1F42610615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3279" y="3464445"/>
            <a:ext cx="4326304" cy="12907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>
            <a:spLocks noGrp="1"/>
          </p:cNvSpPr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l"/>
            <a:r>
              <a:rPr lang="en-US" i="0" dirty="0">
                <a:solidFill>
                  <a:srgbClr val="000000"/>
                </a:solidFill>
                <a:effectLst/>
                <a:latin typeface="+mj-lt"/>
              </a:rPr>
              <a:t>Nested If</a:t>
            </a:r>
            <a:endParaRPr dirty="0">
              <a:latin typeface="+mj-lt"/>
            </a:endParaRPr>
          </a:p>
        </p:txBody>
      </p:sp>
      <p:sp>
        <p:nvSpPr>
          <p:cNvPr id="132" name="Google Shape;132;p24"/>
          <p:cNvSpPr txBox="1">
            <a:spLocks noGrp="1"/>
          </p:cNvSpPr>
          <p:nvPr>
            <p:ph type="body" idx="1"/>
          </p:nvPr>
        </p:nvSpPr>
        <p:spPr>
          <a:xfrm>
            <a:off x="369875" y="940001"/>
            <a:ext cx="8418300" cy="131021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l"/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You can have if statements inside if statements, this is called </a:t>
            </a:r>
            <a:r>
              <a:rPr lang="en-US" sz="2000" b="0" i="1" dirty="0">
                <a:solidFill>
                  <a:srgbClr val="000000"/>
                </a:solidFill>
                <a:effectLst/>
                <a:latin typeface="+mn-lt"/>
              </a:rPr>
              <a:t>nested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+mn-lt"/>
              </a:rPr>
              <a:t> if statements.</a:t>
            </a:r>
          </a:p>
        </p:txBody>
      </p:sp>
      <p:pic>
        <p:nvPicPr>
          <p:cNvPr id="3" name="Picture 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9C1EA96-FD0C-F3DF-4F7B-C4ABBB152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0091" y="1778426"/>
            <a:ext cx="3492500" cy="2413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3514</TotalTime>
  <Words>1270</Words>
  <Application>Microsoft Macintosh PowerPoint</Application>
  <PresentationFormat>On-screen Show (16:9)</PresentationFormat>
  <Paragraphs>129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Consolas</vt:lpstr>
      <vt:lpstr>Segoe UI</vt:lpstr>
      <vt:lpstr>Verdana</vt:lpstr>
      <vt:lpstr>Office Theme</vt:lpstr>
      <vt:lpstr>PowerPoint Presentation</vt:lpstr>
      <vt:lpstr>Python Conditions and If statements</vt:lpstr>
      <vt:lpstr>Indentation</vt:lpstr>
      <vt:lpstr>Elif</vt:lpstr>
      <vt:lpstr>Else</vt:lpstr>
      <vt:lpstr>PowerPoint Presentation</vt:lpstr>
      <vt:lpstr>Shorthand If</vt:lpstr>
      <vt:lpstr>And</vt:lpstr>
      <vt:lpstr>Nested If</vt:lpstr>
      <vt:lpstr>The pass Statement</vt:lpstr>
      <vt:lpstr>Exercise</vt:lpstr>
      <vt:lpstr>Repetition</vt:lpstr>
      <vt:lpstr>Python Loops</vt:lpstr>
      <vt:lpstr>Loops</vt:lpstr>
      <vt:lpstr>Computer algorithms need to be precise</vt:lpstr>
      <vt:lpstr>Say Hello 3 times</vt:lpstr>
      <vt:lpstr>Repetition</vt:lpstr>
      <vt:lpstr>Types of loop:-</vt:lpstr>
      <vt:lpstr>While loop</vt:lpstr>
      <vt:lpstr>PowerPoint Presentation</vt:lpstr>
      <vt:lpstr>The continue Statement</vt:lpstr>
      <vt:lpstr>The else Statement</vt:lpstr>
      <vt:lpstr>For Loop</vt:lpstr>
      <vt:lpstr>PowerPoint Presentation</vt:lpstr>
      <vt:lpstr>The break Statement</vt:lpstr>
      <vt:lpstr>  Exit the loop when x is "banana", but this time the break comes before the print: </vt:lpstr>
      <vt:lpstr>The continue Statement</vt:lpstr>
      <vt:lpstr>The range() Function</vt:lpstr>
      <vt:lpstr>Else in For Loop</vt:lpstr>
      <vt:lpstr>PowerPoint Presentation</vt:lpstr>
      <vt:lpstr>Nested Loops</vt:lpstr>
      <vt:lpstr>The pass Statement</vt:lpstr>
      <vt:lpstr>Test Yourself With Exercises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Sets  and If… Else</dc:title>
  <cp:lastModifiedBy>Microsoft Office User</cp:lastModifiedBy>
  <cp:revision>3</cp:revision>
  <dcterms:modified xsi:type="dcterms:W3CDTF">2023-02-27T15:06:12Z</dcterms:modified>
</cp:coreProperties>
</file>