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3"/>
  </p:notesMasterIdLst>
  <p:handoutMasterIdLst>
    <p:handoutMasterId r:id="rId24"/>
  </p:handoutMasterIdLst>
  <p:sldIdLst>
    <p:sldId id="420" r:id="rId2"/>
    <p:sldId id="422" r:id="rId3"/>
    <p:sldId id="448" r:id="rId4"/>
    <p:sldId id="470" r:id="rId5"/>
    <p:sldId id="451" r:id="rId6"/>
    <p:sldId id="450" r:id="rId7"/>
    <p:sldId id="471" r:id="rId8"/>
    <p:sldId id="449" r:id="rId9"/>
    <p:sldId id="452" r:id="rId10"/>
    <p:sldId id="472" r:id="rId11"/>
    <p:sldId id="453" r:id="rId12"/>
    <p:sldId id="473" r:id="rId13"/>
    <p:sldId id="474" r:id="rId14"/>
    <p:sldId id="475" r:id="rId15"/>
    <p:sldId id="455" r:id="rId16"/>
    <p:sldId id="476" r:id="rId17"/>
    <p:sldId id="477" r:id="rId18"/>
    <p:sldId id="478" r:id="rId19"/>
    <p:sldId id="466" r:id="rId20"/>
    <p:sldId id="479" r:id="rId21"/>
    <p:sldId id="447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104" d="100"/>
          <a:sy n="104" d="100"/>
        </p:scale>
        <p:origin x="1962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5/17/2024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5/17/2024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4 – Part 3</a:t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 err="1"/>
              <a:t>Rects</a:t>
            </a:r>
            <a:r>
              <a:rPr lang="en-US" altLang="en-US" sz="3400" b="1" dirty="0"/>
              <a:t> and Movement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import </a:t>
            </a:r>
            <a:r>
              <a:rPr lang="en-US" sz="2800" dirty="0" err="1"/>
              <a:t>pygame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pygame.init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/>
              <a:t>screen = </a:t>
            </a:r>
            <a:r>
              <a:rPr lang="en-US" sz="2800" dirty="0" err="1"/>
              <a:t>pygame.display.set_mode</a:t>
            </a:r>
            <a:r>
              <a:rPr lang="en-US" sz="2800" dirty="0"/>
              <a:t>((500,500))</a:t>
            </a:r>
          </a:p>
          <a:p>
            <a:pPr marL="0" indent="0">
              <a:buNone/>
            </a:pPr>
            <a:r>
              <a:rPr lang="en-US" sz="2800" dirty="0"/>
              <a:t>rect1 = </a:t>
            </a:r>
            <a:r>
              <a:rPr lang="en-US" sz="2800" dirty="0" err="1"/>
              <a:t>pygame.Rect</a:t>
            </a:r>
            <a:r>
              <a:rPr lang="en-US" sz="2800" dirty="0"/>
              <a:t>(0, 0, 200, 200)</a:t>
            </a:r>
            <a:br>
              <a:rPr lang="en-US" sz="2800" dirty="0"/>
            </a:br>
            <a:r>
              <a:rPr lang="en-US" sz="2800" dirty="0"/>
              <a:t>surf = </a:t>
            </a:r>
            <a:r>
              <a:rPr lang="en-US" sz="2800" dirty="0" err="1"/>
              <a:t>pygame.Surface</a:t>
            </a:r>
            <a:r>
              <a:rPr lang="en-US" sz="2800" dirty="0"/>
              <a:t>((rect1.w, rect1.h))</a:t>
            </a:r>
            <a:br>
              <a:rPr lang="en-US" sz="2800" dirty="0"/>
            </a:br>
            <a:r>
              <a:rPr lang="en-US" sz="2800" dirty="0" err="1"/>
              <a:t>surf.fill</a:t>
            </a:r>
            <a:r>
              <a:rPr lang="en-US" sz="2800" dirty="0"/>
              <a:t>((255,0,0))</a:t>
            </a:r>
          </a:p>
          <a:p>
            <a:pPr marL="0" indent="0">
              <a:buNone/>
            </a:pPr>
            <a:r>
              <a:rPr lang="en-US" sz="2800" dirty="0"/>
              <a:t>running = True</a:t>
            </a:r>
          </a:p>
          <a:p>
            <a:pPr marL="0" indent="0">
              <a:buNone/>
            </a:pPr>
            <a:r>
              <a:rPr lang="en-US" sz="2800" dirty="0"/>
              <a:t>while running:</a:t>
            </a:r>
            <a:br>
              <a:rPr lang="en-US" sz="2800" dirty="0"/>
            </a:br>
            <a:r>
              <a:rPr lang="en-US" sz="2800" dirty="0"/>
              <a:t>    for event in </a:t>
            </a:r>
            <a:r>
              <a:rPr lang="en-US" sz="2800" dirty="0" err="1"/>
              <a:t>pygame.event.get</a:t>
            </a:r>
            <a:r>
              <a:rPr lang="en-US" sz="2800" dirty="0"/>
              <a:t>():</a:t>
            </a:r>
            <a:br>
              <a:rPr lang="en-US" sz="2800" dirty="0"/>
            </a:br>
            <a:r>
              <a:rPr lang="en-US" sz="2800" dirty="0"/>
              <a:t>        if </a:t>
            </a:r>
            <a:r>
              <a:rPr lang="en-US" sz="2800" dirty="0" err="1"/>
              <a:t>event.type</a:t>
            </a:r>
            <a:r>
              <a:rPr lang="en-US" sz="2800" dirty="0"/>
              <a:t> == </a:t>
            </a:r>
            <a:r>
              <a:rPr lang="en-US" sz="2800" dirty="0" err="1"/>
              <a:t>pygame.QUIT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            running = False</a:t>
            </a:r>
            <a:br>
              <a:rPr lang="en-US" sz="2800" dirty="0"/>
            </a:br>
            <a:r>
              <a:rPr lang="en-US" sz="2800" dirty="0">
                <a:solidFill>
                  <a:srgbClr val="0432FF"/>
                </a:solidFill>
              </a:rPr>
              <a:t>    rect1 = rect1.move(5,5)</a:t>
            </a:r>
            <a:br>
              <a:rPr lang="en-US" sz="2800" dirty="0">
                <a:solidFill>
                  <a:srgbClr val="0432FF"/>
                </a:solidFill>
              </a:rPr>
            </a:br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dirty="0" err="1">
                <a:solidFill>
                  <a:srgbClr val="0432FF"/>
                </a:solidFill>
              </a:rPr>
              <a:t>screen.blit</a:t>
            </a:r>
            <a:r>
              <a:rPr lang="en-US" sz="2800" dirty="0">
                <a:solidFill>
                  <a:srgbClr val="0432FF"/>
                </a:solidFill>
              </a:rPr>
              <a:t>(surf, (rect1.x,rect1.y))</a:t>
            </a:r>
            <a:br>
              <a:rPr lang="en-US" sz="2800" dirty="0">
                <a:solidFill>
                  <a:srgbClr val="0432FF"/>
                </a:solidFill>
              </a:rPr>
            </a:br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dirty="0" err="1">
                <a:solidFill>
                  <a:srgbClr val="0432FF"/>
                </a:solidFill>
              </a:rPr>
              <a:t>pygame.display.flip</a:t>
            </a:r>
            <a:r>
              <a:rPr lang="en-US" sz="2800" dirty="0">
                <a:solidFill>
                  <a:srgbClr val="0432FF"/>
                </a:solidFill>
              </a:rPr>
              <a:t>()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A3B49-5F1F-DB26-7243-371628E8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178177"/>
            <a:ext cx="2957512" cy="31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2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result is unexpected:</a:t>
            </a:r>
          </a:p>
          <a:p>
            <a:pPr lvl="1"/>
            <a:r>
              <a:rPr lang="en-US" sz="2500" dirty="0"/>
              <a:t>Was expecting a red square to move across the screen</a:t>
            </a:r>
          </a:p>
          <a:p>
            <a:pPr lvl="1"/>
            <a:r>
              <a:rPr lang="en-US" sz="2200" dirty="0"/>
              <a:t>Got a streak of red instead</a:t>
            </a:r>
          </a:p>
          <a:p>
            <a:r>
              <a:rPr lang="en-US" sz="2800" dirty="0"/>
              <a:t>We got what we got for 2 reasons:</a:t>
            </a:r>
          </a:p>
          <a:p>
            <a:pPr lvl="1"/>
            <a:r>
              <a:rPr lang="en-US" sz="2500" dirty="0"/>
              <a:t>We are updating our Display too often</a:t>
            </a:r>
          </a:p>
          <a:p>
            <a:pPr lvl="1"/>
            <a:r>
              <a:rPr lang="en-US" sz="2500" dirty="0"/>
              <a:t>We are not erasing where the </a:t>
            </a:r>
            <a:r>
              <a:rPr lang="en-US" sz="2500" dirty="0" err="1"/>
              <a:t>Rect</a:t>
            </a:r>
            <a:r>
              <a:rPr lang="en-US" sz="2500" dirty="0"/>
              <a:t> was previously</a:t>
            </a:r>
          </a:p>
          <a:p>
            <a:pPr marL="342900" lvl="1" indent="0">
              <a:buNone/>
            </a:pPr>
            <a:endParaRPr lang="en-US" sz="2500" dirty="0"/>
          </a:p>
          <a:p>
            <a:pPr marL="0" lvl="1" indent="0">
              <a:buNone/>
            </a:pPr>
            <a:r>
              <a:rPr lang="en-US" sz="2500" dirty="0"/>
              <a:t>We can fix the Display updating too often by using </a:t>
            </a:r>
            <a:r>
              <a:rPr lang="en-US" sz="2500" dirty="0" err="1"/>
              <a:t>pygame.Clock</a:t>
            </a:r>
            <a:endParaRPr lang="en-US" sz="2500" dirty="0"/>
          </a:p>
          <a:p>
            <a:pPr marL="685800" lvl="2" indent="-342900"/>
            <a:r>
              <a:rPr lang="en-US" sz="2200" dirty="0"/>
              <a:t>We’ll cover what it does later 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088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/>
              <a:t>import </a:t>
            </a:r>
            <a:r>
              <a:rPr lang="en-US" sz="2800" dirty="0" err="1"/>
              <a:t>pygame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pygame.init</a:t>
            </a:r>
            <a:r>
              <a:rPr lang="en-US" sz="2800" dirty="0"/>
              <a:t>()</a:t>
            </a:r>
            <a:br>
              <a:rPr lang="en-US" sz="2800" dirty="0"/>
            </a:br>
            <a:r>
              <a:rPr lang="en-US" sz="2800" dirty="0">
                <a:solidFill>
                  <a:srgbClr val="0432FF"/>
                </a:solidFill>
              </a:rPr>
              <a:t>clock = </a:t>
            </a:r>
            <a:r>
              <a:rPr lang="en-US" sz="2800" dirty="0" err="1">
                <a:solidFill>
                  <a:srgbClr val="0432FF"/>
                </a:solidFill>
              </a:rPr>
              <a:t>pygame.time.Clock</a:t>
            </a:r>
            <a:r>
              <a:rPr lang="en-US" sz="2800" dirty="0">
                <a:solidFill>
                  <a:srgbClr val="0432FF"/>
                </a:solidFill>
              </a:rPr>
              <a:t>()</a:t>
            </a:r>
          </a:p>
          <a:p>
            <a:pPr marL="0" indent="0">
              <a:buNone/>
            </a:pPr>
            <a:r>
              <a:rPr lang="en-US" sz="2800" dirty="0"/>
              <a:t>screen = </a:t>
            </a:r>
            <a:r>
              <a:rPr lang="en-US" sz="2800" dirty="0" err="1"/>
              <a:t>pygame.display.set_mode</a:t>
            </a:r>
            <a:r>
              <a:rPr lang="en-US" sz="2800" dirty="0"/>
              <a:t>((500,500))</a:t>
            </a:r>
          </a:p>
          <a:p>
            <a:pPr marL="0" indent="0">
              <a:buNone/>
            </a:pPr>
            <a:r>
              <a:rPr lang="en-US" sz="2800" dirty="0"/>
              <a:t>rect1 = </a:t>
            </a:r>
            <a:r>
              <a:rPr lang="en-US" sz="2800" dirty="0" err="1"/>
              <a:t>pygame.Rect</a:t>
            </a:r>
            <a:r>
              <a:rPr lang="en-US" sz="2800" dirty="0"/>
              <a:t>(0, 0, 200, 200)</a:t>
            </a:r>
            <a:br>
              <a:rPr lang="en-US" sz="2800" dirty="0"/>
            </a:br>
            <a:r>
              <a:rPr lang="en-US" sz="2800" dirty="0"/>
              <a:t>surf = </a:t>
            </a:r>
            <a:r>
              <a:rPr lang="en-US" sz="2800" dirty="0" err="1"/>
              <a:t>pygame.Surface</a:t>
            </a:r>
            <a:r>
              <a:rPr lang="en-US" sz="2800" dirty="0"/>
              <a:t>((rect1.w, rect1.h))</a:t>
            </a:r>
            <a:br>
              <a:rPr lang="en-US" sz="2800" dirty="0"/>
            </a:br>
            <a:r>
              <a:rPr lang="en-US" sz="2800" dirty="0" err="1"/>
              <a:t>surf.fill</a:t>
            </a:r>
            <a:r>
              <a:rPr lang="en-US" sz="2800" dirty="0"/>
              <a:t>((255,0,0))</a:t>
            </a:r>
          </a:p>
          <a:p>
            <a:pPr marL="0" indent="0">
              <a:buNone/>
            </a:pPr>
            <a:r>
              <a:rPr lang="en-US" sz="2800" dirty="0"/>
              <a:t>running = True</a:t>
            </a:r>
          </a:p>
          <a:p>
            <a:pPr marL="0" indent="0">
              <a:buNone/>
            </a:pPr>
            <a:r>
              <a:rPr lang="en-US" sz="2800" dirty="0"/>
              <a:t>while running:</a:t>
            </a:r>
            <a:br>
              <a:rPr lang="en-US" sz="2800" dirty="0"/>
            </a:br>
            <a:r>
              <a:rPr lang="en-US" sz="2800" dirty="0"/>
              <a:t>    for event in </a:t>
            </a:r>
            <a:r>
              <a:rPr lang="en-US" sz="2800" dirty="0" err="1"/>
              <a:t>pygame.event.get</a:t>
            </a:r>
            <a:r>
              <a:rPr lang="en-US" sz="2800" dirty="0"/>
              <a:t>():</a:t>
            </a:r>
            <a:br>
              <a:rPr lang="en-US" sz="2800" dirty="0"/>
            </a:br>
            <a:r>
              <a:rPr lang="en-US" sz="2800" dirty="0"/>
              <a:t>        if </a:t>
            </a:r>
            <a:r>
              <a:rPr lang="en-US" sz="2800" dirty="0" err="1"/>
              <a:t>event.type</a:t>
            </a:r>
            <a:r>
              <a:rPr lang="en-US" sz="2800" dirty="0"/>
              <a:t> == </a:t>
            </a:r>
            <a:r>
              <a:rPr lang="en-US" sz="2800" dirty="0" err="1"/>
              <a:t>pygame.QUIT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            running = False</a:t>
            </a:r>
            <a:br>
              <a:rPr lang="en-US" sz="2800" dirty="0"/>
            </a:br>
            <a:r>
              <a:rPr lang="en-US" sz="2800" dirty="0"/>
              <a:t>    rect1 = rect1.move(5,5)</a:t>
            </a:r>
            <a:br>
              <a:rPr lang="en-US" sz="2800" dirty="0"/>
            </a:br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dirty="0" err="1"/>
              <a:t>screen.blit</a:t>
            </a:r>
            <a:r>
              <a:rPr lang="en-US" sz="2800" dirty="0"/>
              <a:t>(surf, (rect1.x,rect1.y))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pygame.display.flip</a:t>
            </a:r>
            <a:r>
              <a:rPr lang="en-US" sz="2800" dirty="0"/>
              <a:t>()</a:t>
            </a:r>
            <a:br>
              <a:rPr lang="en-US" sz="2800" dirty="0"/>
            </a:br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dirty="0" err="1">
                <a:solidFill>
                  <a:srgbClr val="0432FF"/>
                </a:solidFill>
              </a:rPr>
              <a:t>clock.tick</a:t>
            </a:r>
            <a:r>
              <a:rPr lang="en-US" sz="2800" dirty="0">
                <a:solidFill>
                  <a:srgbClr val="0432FF"/>
                </a:solidFill>
              </a:rPr>
              <a:t>(60)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BCFE7-DD84-1FA4-765C-555F4435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73978"/>
            <a:ext cx="3243720" cy="34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square is now moving across the screen</a:t>
            </a:r>
          </a:p>
          <a:p>
            <a:pPr lvl="1"/>
            <a:r>
              <a:rPr lang="en-US" sz="2500" dirty="0"/>
              <a:t>It was already moving before, but it was moving so fast that we could not perceive it</a:t>
            </a:r>
          </a:p>
          <a:p>
            <a:r>
              <a:rPr lang="en-US" sz="2800" dirty="0"/>
              <a:t>However, it’s still leaving a streak behind</a:t>
            </a:r>
          </a:p>
          <a:p>
            <a:r>
              <a:rPr lang="en-US" sz="2800" dirty="0"/>
              <a:t>That is because the Display’s </a:t>
            </a:r>
            <a:r>
              <a:rPr lang="en-US" sz="2800" dirty="0" err="1"/>
              <a:t>blit</a:t>
            </a:r>
            <a:r>
              <a:rPr lang="en-US" sz="2800" dirty="0"/>
              <a:t>() is only updating the coordinates we are giving it</a:t>
            </a:r>
          </a:p>
          <a:p>
            <a:r>
              <a:rPr lang="en-US" sz="2800" u="sng" dirty="0"/>
              <a:t>We are drawing a new square at the new position, but we aren’t erasing the old square!</a:t>
            </a:r>
            <a:endParaRPr lang="en-US" sz="22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597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import </a:t>
            </a:r>
            <a:r>
              <a:rPr lang="en-US" sz="2800" dirty="0" err="1"/>
              <a:t>pygame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pygame.init</a:t>
            </a:r>
            <a:r>
              <a:rPr lang="en-US" sz="2800" dirty="0"/>
              <a:t>()</a:t>
            </a:r>
            <a:br>
              <a:rPr lang="en-US" sz="2800" dirty="0"/>
            </a:br>
            <a:r>
              <a:rPr lang="en-US" sz="2800" dirty="0"/>
              <a:t>clock = </a:t>
            </a:r>
            <a:r>
              <a:rPr lang="en-US" sz="2800" dirty="0" err="1"/>
              <a:t>pygame.time.Clock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/>
              <a:t>screen = </a:t>
            </a:r>
            <a:r>
              <a:rPr lang="en-US" sz="2800" dirty="0" err="1"/>
              <a:t>pygame.display.set_mode</a:t>
            </a:r>
            <a:r>
              <a:rPr lang="en-US" sz="2800" dirty="0"/>
              <a:t>((500,500))</a:t>
            </a:r>
          </a:p>
          <a:p>
            <a:pPr marL="0" indent="0">
              <a:buNone/>
            </a:pPr>
            <a:r>
              <a:rPr lang="en-US" sz="2800" dirty="0"/>
              <a:t>rect1 = </a:t>
            </a:r>
            <a:r>
              <a:rPr lang="en-US" sz="2800" dirty="0" err="1"/>
              <a:t>pygame.Rect</a:t>
            </a:r>
            <a:r>
              <a:rPr lang="en-US" sz="2800" dirty="0"/>
              <a:t>(0, 0, 200, 200)</a:t>
            </a:r>
            <a:br>
              <a:rPr lang="en-US" sz="2800" dirty="0"/>
            </a:br>
            <a:r>
              <a:rPr lang="en-US" sz="2800" dirty="0"/>
              <a:t>surf = </a:t>
            </a:r>
            <a:r>
              <a:rPr lang="en-US" sz="2800" dirty="0" err="1"/>
              <a:t>pygame.Surface</a:t>
            </a:r>
            <a:r>
              <a:rPr lang="en-US" sz="2800" dirty="0"/>
              <a:t>((rect1.w, rect1.h))</a:t>
            </a:r>
            <a:br>
              <a:rPr lang="en-US" sz="2800" dirty="0"/>
            </a:br>
            <a:r>
              <a:rPr lang="en-US" sz="2800" dirty="0" err="1"/>
              <a:t>surf.fill</a:t>
            </a:r>
            <a:r>
              <a:rPr lang="en-US" sz="2800" dirty="0"/>
              <a:t>((255,0,0))</a:t>
            </a:r>
          </a:p>
          <a:p>
            <a:pPr marL="0" indent="0">
              <a:buNone/>
            </a:pPr>
            <a:r>
              <a:rPr lang="en-US" sz="2800" dirty="0"/>
              <a:t>running = True</a:t>
            </a:r>
          </a:p>
          <a:p>
            <a:pPr marL="0" indent="0">
              <a:buNone/>
            </a:pPr>
            <a:r>
              <a:rPr lang="en-US" sz="2800" dirty="0"/>
              <a:t>while running:</a:t>
            </a:r>
            <a:br>
              <a:rPr lang="en-US" sz="2800" dirty="0"/>
            </a:br>
            <a:r>
              <a:rPr lang="en-US" sz="2800" dirty="0"/>
              <a:t>    for event in </a:t>
            </a:r>
            <a:r>
              <a:rPr lang="en-US" sz="2800" dirty="0" err="1"/>
              <a:t>pygame.event.get</a:t>
            </a:r>
            <a:r>
              <a:rPr lang="en-US" sz="2800" dirty="0"/>
              <a:t>():</a:t>
            </a:r>
            <a:br>
              <a:rPr lang="en-US" sz="2800" dirty="0"/>
            </a:br>
            <a:r>
              <a:rPr lang="en-US" sz="2800" dirty="0"/>
              <a:t>        if </a:t>
            </a:r>
            <a:r>
              <a:rPr lang="en-US" sz="2800" dirty="0" err="1"/>
              <a:t>event.type</a:t>
            </a:r>
            <a:r>
              <a:rPr lang="en-US" sz="2800" dirty="0"/>
              <a:t> == </a:t>
            </a:r>
            <a:r>
              <a:rPr lang="en-US" sz="2800" dirty="0" err="1"/>
              <a:t>pygame.QUIT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            running = False</a:t>
            </a:r>
            <a:br>
              <a:rPr lang="en-US" sz="2800" dirty="0"/>
            </a:br>
            <a:r>
              <a:rPr lang="en-US" sz="2800" dirty="0"/>
              <a:t>    rect1 = rect1.move(5,5)</a:t>
            </a:r>
            <a:br>
              <a:rPr lang="en-US" sz="2800" dirty="0"/>
            </a:br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dirty="0" err="1">
                <a:solidFill>
                  <a:srgbClr val="0432FF"/>
                </a:solidFill>
              </a:rPr>
              <a:t>screen.fill</a:t>
            </a:r>
            <a:r>
              <a:rPr lang="en-US" sz="2800" dirty="0">
                <a:solidFill>
                  <a:srgbClr val="0432FF"/>
                </a:solidFill>
              </a:rPr>
              <a:t>(color=(0,0,0))</a:t>
            </a:r>
            <a:br>
              <a:rPr lang="en-US" sz="2800" dirty="0"/>
            </a:br>
            <a:r>
              <a:rPr lang="en-US" sz="2800" dirty="0">
                <a:solidFill>
                  <a:srgbClr val="0432FF"/>
                </a:solidFill>
              </a:rPr>
              <a:t>    </a:t>
            </a:r>
            <a:r>
              <a:rPr lang="en-US" sz="2800" dirty="0" err="1"/>
              <a:t>screen.blit</a:t>
            </a:r>
            <a:r>
              <a:rPr lang="en-US" sz="2800" dirty="0"/>
              <a:t>(surf, (</a:t>
            </a:r>
            <a:r>
              <a:rPr lang="en-US" sz="2800" dirty="0" err="1"/>
              <a:t>rect.x,rect.y</a:t>
            </a:r>
            <a:r>
              <a:rPr lang="en-US" sz="2800" dirty="0"/>
              <a:t>))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pygame.display.flip</a:t>
            </a:r>
            <a:r>
              <a:rPr lang="en-US" sz="2800" dirty="0"/>
              <a:t>()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clock.tick</a:t>
            </a:r>
            <a:r>
              <a:rPr lang="en-US" sz="2800" dirty="0"/>
              <a:t>(60)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8FDF2-193C-ECC8-1F0D-2B0243E2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00699"/>
            <a:ext cx="3615722" cy="38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reiterate what happened in the last slide, inside the main loop, right after the for loop:</a:t>
            </a:r>
          </a:p>
          <a:p>
            <a:r>
              <a:rPr lang="en-US" sz="2800" dirty="0"/>
              <a:t>We updated the </a:t>
            </a:r>
            <a:r>
              <a:rPr lang="en-US" sz="2800" dirty="0" err="1"/>
              <a:t>Rect’s</a:t>
            </a:r>
            <a:r>
              <a:rPr lang="en-US" sz="2800" dirty="0"/>
              <a:t> coordinates down by 5 and right by 5</a:t>
            </a:r>
          </a:p>
          <a:p>
            <a:r>
              <a:rPr lang="en-US" sz="2800" dirty="0"/>
              <a:t>We filled the Display with the color black</a:t>
            </a:r>
          </a:p>
          <a:p>
            <a:pPr lvl="1"/>
            <a:r>
              <a:rPr lang="en-US" sz="2500" dirty="0"/>
              <a:t>If we drew the Display at this point, there would be no red square</a:t>
            </a:r>
          </a:p>
          <a:p>
            <a:r>
              <a:rPr lang="en-US" sz="2800" dirty="0"/>
              <a:t>We </a:t>
            </a:r>
            <a:r>
              <a:rPr lang="en-US" sz="2800" dirty="0" err="1"/>
              <a:t>blitted</a:t>
            </a:r>
            <a:r>
              <a:rPr lang="en-US" sz="2800" dirty="0"/>
              <a:t> the red square Surface onto the Display using the </a:t>
            </a:r>
            <a:r>
              <a:rPr lang="en-US" sz="2800" dirty="0" err="1"/>
              <a:t>Rect’s</a:t>
            </a:r>
            <a:r>
              <a:rPr lang="en-US" sz="2800" dirty="0"/>
              <a:t> coordinates</a:t>
            </a:r>
          </a:p>
          <a:p>
            <a:r>
              <a:rPr lang="en-US" sz="2800" dirty="0"/>
              <a:t>We updated the Display with flip()</a:t>
            </a:r>
          </a:p>
          <a:p>
            <a:pPr marL="0" indent="0">
              <a:buNone/>
            </a:pPr>
            <a:r>
              <a:rPr lang="en-US" sz="2800" dirty="0"/>
              <a:t>These are the basics of movement!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659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Staying in-bounds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You may have noticed that our red square disappeared at the bottom right of the screen</a:t>
            </a:r>
          </a:p>
          <a:p>
            <a:r>
              <a:rPr lang="en-US" sz="2800" dirty="0"/>
              <a:t>Its position is still being updated, but it’s being drawn outside of the Display’s Surface</a:t>
            </a:r>
          </a:p>
          <a:p>
            <a:r>
              <a:rPr lang="en-US" sz="2800" dirty="0"/>
              <a:t>Sometimes, you may want to move things outside of a Surface</a:t>
            </a:r>
          </a:p>
          <a:p>
            <a:r>
              <a:rPr lang="en-US" sz="2800" dirty="0"/>
              <a:t>But not always: How do we keep our square in the screen?</a:t>
            </a:r>
          </a:p>
          <a:p>
            <a:r>
              <a:rPr lang="en-US" sz="2800" u="sng" dirty="0"/>
              <a:t>We check if the square’s new position would make it go off-screen!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229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Staying in-bounds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8053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dirty="0"/>
              <a:t>import </a:t>
            </a:r>
            <a:r>
              <a:rPr lang="en-US" sz="2800" dirty="0" err="1"/>
              <a:t>pygame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pygame.init</a:t>
            </a:r>
            <a:r>
              <a:rPr lang="en-US" sz="2800" dirty="0"/>
              <a:t>()</a:t>
            </a:r>
            <a:br>
              <a:rPr lang="en-US" sz="2800" dirty="0"/>
            </a:br>
            <a:r>
              <a:rPr lang="en-US" sz="2800" dirty="0"/>
              <a:t>clock = </a:t>
            </a:r>
            <a:r>
              <a:rPr lang="en-US" sz="2800" dirty="0" err="1"/>
              <a:t>pygame.time.Clock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/>
              <a:t>screen = </a:t>
            </a:r>
            <a:r>
              <a:rPr lang="en-US" sz="2800" dirty="0" err="1"/>
              <a:t>pygame.display.set_mode</a:t>
            </a:r>
            <a:r>
              <a:rPr lang="en-US" sz="2800" dirty="0"/>
              <a:t>((500,500))</a:t>
            </a:r>
          </a:p>
          <a:p>
            <a:pPr marL="0" indent="0">
              <a:buNone/>
            </a:pPr>
            <a:r>
              <a:rPr lang="en-US" sz="2800" dirty="0"/>
              <a:t>rect1 = </a:t>
            </a:r>
            <a:r>
              <a:rPr lang="en-US" sz="2800" dirty="0" err="1"/>
              <a:t>pygame.Rect</a:t>
            </a:r>
            <a:r>
              <a:rPr lang="en-US" sz="2800" dirty="0"/>
              <a:t>(0, 0, 200, 200)</a:t>
            </a:r>
            <a:br>
              <a:rPr lang="en-US" sz="2800" dirty="0"/>
            </a:br>
            <a:r>
              <a:rPr lang="en-US" sz="2800" dirty="0">
                <a:solidFill>
                  <a:srgbClr val="0432FF"/>
                </a:solidFill>
              </a:rPr>
              <a:t>rect1_speed = [5,5]</a:t>
            </a:r>
          </a:p>
          <a:p>
            <a:pPr marL="0" indent="0">
              <a:buNone/>
            </a:pPr>
            <a:r>
              <a:rPr lang="en-US" sz="2800" dirty="0"/>
              <a:t>surf = </a:t>
            </a:r>
            <a:r>
              <a:rPr lang="en-US" sz="2800" dirty="0" err="1"/>
              <a:t>pygame.Surface</a:t>
            </a:r>
            <a:r>
              <a:rPr lang="en-US" sz="2800" dirty="0"/>
              <a:t>((rect1.w, rect1.h))</a:t>
            </a:r>
            <a:br>
              <a:rPr lang="en-US" sz="2800" dirty="0"/>
            </a:br>
            <a:r>
              <a:rPr lang="en-US" sz="2800" dirty="0" err="1"/>
              <a:t>surf.fill</a:t>
            </a:r>
            <a:r>
              <a:rPr lang="en-US" sz="2800" dirty="0"/>
              <a:t>((255,0,0))</a:t>
            </a:r>
          </a:p>
          <a:p>
            <a:pPr marL="0" indent="0">
              <a:buNone/>
            </a:pPr>
            <a:r>
              <a:rPr lang="en-US" sz="2800" dirty="0"/>
              <a:t>running = True</a:t>
            </a:r>
          </a:p>
          <a:p>
            <a:pPr marL="0" indent="0">
              <a:buNone/>
            </a:pPr>
            <a:r>
              <a:rPr lang="en-US" sz="2800" dirty="0"/>
              <a:t>while running:</a:t>
            </a:r>
            <a:br>
              <a:rPr lang="en-US" sz="2800" dirty="0"/>
            </a:br>
            <a:r>
              <a:rPr lang="en-US" sz="2800" dirty="0"/>
              <a:t>    for event in </a:t>
            </a:r>
            <a:r>
              <a:rPr lang="en-US" sz="2800" dirty="0" err="1"/>
              <a:t>pygame.event.get</a:t>
            </a:r>
            <a:r>
              <a:rPr lang="en-US" sz="2800" dirty="0"/>
              <a:t>():</a:t>
            </a:r>
            <a:br>
              <a:rPr lang="en-US" sz="2800" dirty="0"/>
            </a:br>
            <a:r>
              <a:rPr lang="en-US" sz="2800" dirty="0"/>
              <a:t>        if </a:t>
            </a:r>
            <a:r>
              <a:rPr lang="en-US" sz="2800" dirty="0" err="1"/>
              <a:t>event.type</a:t>
            </a:r>
            <a:r>
              <a:rPr lang="en-US" sz="2800" dirty="0"/>
              <a:t> == </a:t>
            </a:r>
            <a:r>
              <a:rPr lang="en-US" sz="2800" dirty="0" err="1"/>
              <a:t>pygame.QUIT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            running = False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    if (rect1.x &lt; 0 or rect1.x &gt; 300) and (rect1.y &lt; 0 or rect1.y &gt; 300):</a:t>
            </a:r>
            <a:br>
              <a:rPr lang="en-US" sz="2800" dirty="0">
                <a:solidFill>
                  <a:srgbClr val="0432FF"/>
                </a:solidFill>
              </a:rPr>
            </a:br>
            <a:r>
              <a:rPr lang="en-US" sz="2800" dirty="0">
                <a:solidFill>
                  <a:srgbClr val="0432FF"/>
                </a:solidFill>
              </a:rPr>
              <a:t>        rect1_speed[0] = -rect1_speed[0]</a:t>
            </a:r>
            <a:br>
              <a:rPr lang="en-US" sz="2800" dirty="0">
                <a:solidFill>
                  <a:srgbClr val="0432FF"/>
                </a:solidFill>
              </a:rPr>
            </a:br>
            <a:r>
              <a:rPr lang="en-US" sz="2800" dirty="0">
                <a:solidFill>
                  <a:srgbClr val="0432FF"/>
                </a:solidFill>
              </a:rPr>
              <a:t>        rect1_speed[1] = -rect1_speed[1]</a:t>
            </a:r>
          </a:p>
          <a:p>
            <a:pPr marL="0" indent="0">
              <a:buNone/>
            </a:pPr>
            <a:r>
              <a:rPr lang="en-US" sz="2800" dirty="0"/>
              <a:t>    rect1 = rect1.move(rect1_speed)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/>
              <a:t>screen.fill</a:t>
            </a:r>
            <a:r>
              <a:rPr lang="en-US" sz="2800" dirty="0"/>
              <a:t>(color=(0,0,0))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screen.blit</a:t>
            </a:r>
            <a:r>
              <a:rPr lang="en-US" sz="2800" dirty="0"/>
              <a:t>(surf, (rect1.x,rect1.y))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pygame.display.flip</a:t>
            </a:r>
            <a:r>
              <a:rPr lang="en-US" sz="2800" dirty="0"/>
              <a:t>()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clock.tick</a:t>
            </a:r>
            <a:r>
              <a:rPr lang="en-US" sz="2800" dirty="0"/>
              <a:t>(60)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8FDF2-193C-ECC8-1F0D-2B0243E2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2728768" cy="29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Staying in-bounds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We’ve added a variable to keep track of the </a:t>
            </a:r>
            <a:r>
              <a:rPr lang="en-US" sz="2800" dirty="0" err="1"/>
              <a:t>Rect’s</a:t>
            </a:r>
            <a:r>
              <a:rPr lang="en-US" sz="2800" dirty="0"/>
              <a:t> speed (i.e.: how many pixels it moves every time the main loop runs)</a:t>
            </a:r>
          </a:p>
          <a:p>
            <a:r>
              <a:rPr lang="en-US" sz="2800" dirty="0"/>
              <a:t>We’ve also added an IF statement to check if the </a:t>
            </a:r>
            <a:r>
              <a:rPr lang="en-US" sz="2800" dirty="0" err="1"/>
              <a:t>Rect</a:t>
            </a:r>
            <a:r>
              <a:rPr lang="en-US" sz="2800" dirty="0"/>
              <a:t> is outside the bounds of the screen</a:t>
            </a:r>
          </a:p>
          <a:p>
            <a:r>
              <a:rPr lang="en-US" sz="2800" dirty="0"/>
              <a:t>If it is, we invert its speed</a:t>
            </a:r>
          </a:p>
          <a:p>
            <a:r>
              <a:rPr lang="en-US" sz="2800" dirty="0"/>
              <a:t>If our screen were larger (e.g.: 600x600), our IF statement would have to check against 400, instead of 300.</a:t>
            </a:r>
          </a:p>
        </p:txBody>
      </p:sp>
    </p:spTree>
    <p:extLst>
      <p:ext uri="{BB962C8B-B14F-4D97-AF65-F5344CB8AC3E}">
        <p14:creationId xmlns:p14="http://schemas.microsoft.com/office/powerpoint/2010/main" val="217622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800" b="1" dirty="0"/>
              <a:t>See if you can get the square to do this</a:t>
            </a:r>
            <a:br>
              <a:rPr lang="en-US" altLang="en-US" sz="3800" b="1" dirty="0"/>
            </a:br>
            <a:r>
              <a:rPr lang="en-US" altLang="en-US" sz="2800" b="1" dirty="0"/>
              <a:t>(go in circles around the screen)</a:t>
            </a:r>
          </a:p>
        </p:txBody>
      </p:sp>
      <p:pic>
        <p:nvPicPr>
          <p:cNvPr id="6" name="Content Placeholder 5" descr="A red square on a black background&#10;&#10;Description automatically generated">
            <a:extLst>
              <a:ext uri="{FF2B5EF4-FFF2-40B4-BE49-F238E27FC236}">
                <a16:creationId xmlns:a16="http://schemas.microsoft.com/office/drawing/2014/main" id="{32EC146A-6052-875E-E7D2-43031BE2C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7324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Topics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err="1"/>
              <a:t>Rects</a:t>
            </a:r>
            <a:endParaRPr lang="en-US" altLang="en-US" sz="3200" dirty="0"/>
          </a:p>
          <a:p>
            <a:pPr lvl="1"/>
            <a:r>
              <a:rPr lang="en-US" altLang="en-US" sz="3200" dirty="0"/>
              <a:t>What is a </a:t>
            </a:r>
            <a:r>
              <a:rPr lang="en-US" altLang="en-US" sz="3200" dirty="0" err="1"/>
              <a:t>Rect</a:t>
            </a:r>
            <a:endParaRPr lang="en-US" altLang="en-US" sz="3200" dirty="0"/>
          </a:p>
          <a:p>
            <a:pPr lvl="1"/>
            <a:r>
              <a:rPr lang="en-US" altLang="en-US" sz="3200" dirty="0"/>
              <a:t>Creating </a:t>
            </a:r>
            <a:r>
              <a:rPr lang="en-US" altLang="en-US" sz="3200" dirty="0" err="1"/>
              <a:t>Rects</a:t>
            </a:r>
            <a:endParaRPr lang="en-US" altLang="en-US" sz="3200" dirty="0"/>
          </a:p>
          <a:p>
            <a:pPr lvl="1"/>
            <a:r>
              <a:rPr lang="en-US" altLang="en-US" sz="3200" dirty="0"/>
              <a:t>Associating </a:t>
            </a:r>
            <a:r>
              <a:rPr lang="en-US" altLang="en-US" sz="3200" dirty="0" err="1"/>
              <a:t>Rects</a:t>
            </a:r>
            <a:r>
              <a:rPr lang="en-US" altLang="en-US" sz="3200" dirty="0"/>
              <a:t> and Surfaces</a:t>
            </a:r>
          </a:p>
          <a:p>
            <a:pPr lvl="1"/>
            <a:r>
              <a:rPr lang="en-US" altLang="en-US" sz="3200" dirty="0"/>
              <a:t>Moving </a:t>
            </a:r>
            <a:r>
              <a:rPr lang="en-US" altLang="en-US" sz="3200" dirty="0" err="1"/>
              <a:t>Rects</a:t>
            </a:r>
            <a:endParaRPr lang="en-US" altLang="en-US" sz="32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377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1F6C3-FC17-166C-EB0B-0FEFFA93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if rect1.x == 0:</a:t>
            </a:r>
            <a:br>
              <a:rPr lang="en-US" dirty="0"/>
            </a:br>
            <a:r>
              <a:rPr lang="en-US" dirty="0"/>
              <a:t>    if rect1.y == 0:</a:t>
            </a:r>
            <a:br>
              <a:rPr lang="en-US" dirty="0"/>
            </a:br>
            <a:r>
              <a:rPr lang="en-US" dirty="0"/>
              <a:t>        rect1_speed = [0, 5]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elif</a:t>
            </a:r>
            <a:r>
              <a:rPr lang="en-US" dirty="0"/>
              <a:t> rect1.y == 300:</a:t>
            </a:r>
            <a:br>
              <a:rPr lang="en-US" dirty="0"/>
            </a:br>
            <a:r>
              <a:rPr lang="en-US" dirty="0"/>
              <a:t>        rect1_speed = [5, 0]</a:t>
            </a:r>
            <a:br>
              <a:rPr lang="en-US" dirty="0"/>
            </a:br>
            <a:r>
              <a:rPr lang="en-US" dirty="0" err="1"/>
              <a:t>elif</a:t>
            </a:r>
            <a:r>
              <a:rPr lang="en-US" dirty="0"/>
              <a:t> rect1.x == 300:</a:t>
            </a:r>
            <a:br>
              <a:rPr lang="en-US" dirty="0"/>
            </a:br>
            <a:r>
              <a:rPr lang="en-US" dirty="0"/>
              <a:t>    if rect1.y == 0:</a:t>
            </a:r>
            <a:br>
              <a:rPr lang="en-US" dirty="0"/>
            </a:br>
            <a:r>
              <a:rPr lang="en-US" dirty="0"/>
              <a:t>        rect1_speed = [-5, 0]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elif</a:t>
            </a:r>
            <a:r>
              <a:rPr lang="en-US" dirty="0"/>
              <a:t> rect1.y == 300:</a:t>
            </a:r>
            <a:br>
              <a:rPr lang="en-US" dirty="0"/>
            </a:br>
            <a:r>
              <a:rPr lang="en-US" dirty="0"/>
              <a:t>        rect1_speed = [0, -5]</a:t>
            </a:r>
          </a:p>
        </p:txBody>
      </p:sp>
    </p:spTree>
    <p:extLst>
      <p:ext uri="{BB962C8B-B14F-4D97-AF65-F5344CB8AC3E}">
        <p14:creationId xmlns:p14="http://schemas.microsoft.com/office/powerpoint/2010/main" val="55917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/>
        <p:txBody>
          <a:bodyPr lIns="0" tIns="199135" rIns="0" bIns="0"/>
          <a:lstStyle/>
          <a:p>
            <a:pPr marL="12700" eaLnBrk="1" hangingPunct="1">
              <a:lnSpc>
                <a:spcPct val="100000"/>
              </a:lnSpc>
            </a:pPr>
            <a:r>
              <a:rPr lang="en-US" altLang="en-US" sz="3600" dirty="0"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1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 err="1"/>
              <a:t>Rects</a:t>
            </a:r>
            <a:r>
              <a:rPr lang="en-US" altLang="en-US" sz="2400" dirty="0"/>
              <a:t> are objects which store area and coordinate information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Use it in conjunction with Surfaces to keep track of where a Surface should be drawn on another Surface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 err="1"/>
              <a:t>Rects</a:t>
            </a:r>
            <a:r>
              <a:rPr lang="en-US" altLang="en-US" sz="2400" dirty="0"/>
              <a:t> are more convenient to use as they have fields which help determine some of their useful points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Use move() to update a </a:t>
            </a:r>
            <a:r>
              <a:rPr lang="en-US" altLang="en-US" sz="2400" dirty="0" err="1"/>
              <a:t>Rect’s</a:t>
            </a:r>
            <a:r>
              <a:rPr lang="en-US" altLang="en-US" sz="2400" dirty="0"/>
              <a:t> position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The </a:t>
            </a:r>
            <a:r>
              <a:rPr lang="en-US" altLang="en-US" sz="2400" dirty="0" err="1"/>
              <a:t>Rect’s</a:t>
            </a:r>
            <a:r>
              <a:rPr lang="en-US" altLang="en-US" sz="2400" dirty="0"/>
              <a:t> new position must be </a:t>
            </a:r>
            <a:r>
              <a:rPr lang="en-US" altLang="en-US" sz="2400" dirty="0" err="1"/>
              <a:t>blitted</a:t>
            </a:r>
            <a:r>
              <a:rPr lang="en-US" altLang="en-US" sz="2400" dirty="0"/>
              <a:t> onto the screen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 err="1"/>
              <a:t>Pygame’s</a:t>
            </a:r>
            <a:r>
              <a:rPr lang="en-US" altLang="en-US" sz="2400" dirty="0"/>
              <a:t> Clock should be used </a:t>
            </a:r>
            <a:r>
              <a:rPr lang="en-US" altLang="en-US" sz="2400"/>
              <a:t>to slow down the game</a:t>
            </a: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57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Creating a </a:t>
            </a:r>
            <a:r>
              <a:rPr lang="en-US" altLang="en-US" sz="4000" b="1" dirty="0" err="1"/>
              <a:t>Rect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Rects</a:t>
            </a:r>
            <a:r>
              <a:rPr lang="en-US" sz="2800" dirty="0"/>
              <a:t> are objects used to store spatial information</a:t>
            </a:r>
          </a:p>
          <a:p>
            <a:r>
              <a:rPr lang="en-US" sz="2800" dirty="0"/>
              <a:t>Specifically, a </a:t>
            </a:r>
            <a:r>
              <a:rPr lang="en-US" sz="2800" dirty="0" err="1"/>
              <a:t>Rect</a:t>
            </a:r>
            <a:r>
              <a:rPr lang="en-US" sz="2800" dirty="0"/>
              <a:t> is a rectangular area</a:t>
            </a:r>
          </a:p>
          <a:p>
            <a:r>
              <a:rPr lang="en-US" sz="2800" dirty="0"/>
              <a:t>It has x and y coordinates, as well as a width and height</a:t>
            </a:r>
          </a:p>
          <a:p>
            <a:r>
              <a:rPr lang="en-US" sz="2800" dirty="0"/>
              <a:t>To create a </a:t>
            </a:r>
            <a:r>
              <a:rPr lang="en-US" sz="2800" dirty="0" err="1"/>
              <a:t>Rect</a:t>
            </a:r>
            <a:r>
              <a:rPr lang="en-US" sz="2800" dirty="0"/>
              <a:t>, use the following constructor:</a:t>
            </a:r>
          </a:p>
          <a:p>
            <a:pPr marL="342900" lvl="1" indent="0">
              <a:buNone/>
            </a:pPr>
            <a:r>
              <a:rPr lang="en-US" sz="2500" dirty="0" err="1">
                <a:solidFill>
                  <a:srgbClr val="0432FF"/>
                </a:solidFill>
              </a:rPr>
              <a:t>rect</a:t>
            </a:r>
            <a:r>
              <a:rPr lang="en-US" sz="2500" dirty="0">
                <a:solidFill>
                  <a:srgbClr val="0432FF"/>
                </a:solidFill>
              </a:rPr>
              <a:t> = </a:t>
            </a:r>
            <a:r>
              <a:rPr lang="en-US" sz="2500" dirty="0" err="1">
                <a:solidFill>
                  <a:srgbClr val="0432FF"/>
                </a:solidFill>
              </a:rPr>
              <a:t>pygame.Rect</a:t>
            </a:r>
            <a:r>
              <a:rPr lang="en-US" sz="2500" dirty="0">
                <a:solidFill>
                  <a:srgbClr val="0432FF"/>
                </a:solidFill>
              </a:rPr>
              <a:t>(x, y, width, height)</a:t>
            </a:r>
          </a:p>
          <a:p>
            <a:r>
              <a:rPr lang="en-US" sz="2800" u="sng" dirty="0"/>
              <a:t>Remember: In computer graphics, the origin of anything is at the top left!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65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Using </a:t>
            </a:r>
            <a:r>
              <a:rPr lang="en-US" altLang="en-US" sz="4000" b="1" dirty="0" err="1"/>
              <a:t>Rects</a:t>
            </a:r>
            <a:r>
              <a:rPr lang="en-US" altLang="en-US" sz="4000" b="1" dirty="0"/>
              <a:t> and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that a </a:t>
            </a:r>
            <a:r>
              <a:rPr lang="en-US" sz="2800" dirty="0" err="1"/>
              <a:t>Rect</a:t>
            </a:r>
            <a:r>
              <a:rPr lang="en-US" sz="2800" dirty="0"/>
              <a:t> is a set of coordinates, plus an area, we can use the </a:t>
            </a:r>
            <a:r>
              <a:rPr lang="en-US" sz="2800" dirty="0" err="1"/>
              <a:t>Rect</a:t>
            </a:r>
            <a:r>
              <a:rPr lang="en-US" sz="2800" dirty="0"/>
              <a:t> when building our Surfaces.</a:t>
            </a:r>
          </a:p>
          <a:p>
            <a:pPr marL="342900" lvl="1" indent="0">
              <a:buNone/>
            </a:pPr>
            <a:r>
              <a:rPr lang="en-US" sz="2500" dirty="0" err="1">
                <a:solidFill>
                  <a:srgbClr val="0432FF"/>
                </a:solidFill>
              </a:rPr>
              <a:t>rect</a:t>
            </a:r>
            <a:r>
              <a:rPr lang="en-US" sz="2500" dirty="0">
                <a:solidFill>
                  <a:srgbClr val="0432FF"/>
                </a:solidFill>
              </a:rPr>
              <a:t> = </a:t>
            </a:r>
            <a:r>
              <a:rPr lang="en-US" sz="2500" dirty="0" err="1">
                <a:solidFill>
                  <a:srgbClr val="0432FF"/>
                </a:solidFill>
              </a:rPr>
              <a:t>pygame.Rect</a:t>
            </a:r>
            <a:r>
              <a:rPr lang="en-US" sz="2500" dirty="0">
                <a:solidFill>
                  <a:srgbClr val="0432FF"/>
                </a:solidFill>
              </a:rPr>
              <a:t>(x, y, width, height)</a:t>
            </a:r>
          </a:p>
          <a:p>
            <a:pPr marL="342900" lvl="1" indent="0">
              <a:buNone/>
            </a:pPr>
            <a:r>
              <a:rPr lang="en-US" sz="2500" dirty="0">
                <a:solidFill>
                  <a:srgbClr val="0432FF"/>
                </a:solidFill>
              </a:rPr>
              <a:t>surf = </a:t>
            </a:r>
            <a:r>
              <a:rPr lang="en-US" sz="2500" dirty="0" err="1">
                <a:solidFill>
                  <a:srgbClr val="0432FF"/>
                </a:solidFill>
              </a:rPr>
              <a:t>pygame.Surface</a:t>
            </a:r>
            <a:r>
              <a:rPr lang="en-US" sz="2500" dirty="0">
                <a:solidFill>
                  <a:srgbClr val="0432FF"/>
                </a:solidFill>
              </a:rPr>
              <a:t>((</a:t>
            </a:r>
            <a:r>
              <a:rPr lang="en-US" sz="2500" dirty="0" err="1">
                <a:solidFill>
                  <a:srgbClr val="0432FF"/>
                </a:solidFill>
              </a:rPr>
              <a:t>rect.w</a:t>
            </a:r>
            <a:r>
              <a:rPr lang="en-US" sz="2500" dirty="0">
                <a:solidFill>
                  <a:srgbClr val="0432FF"/>
                </a:solidFill>
              </a:rPr>
              <a:t>, </a:t>
            </a:r>
            <a:r>
              <a:rPr lang="en-US" sz="2500" dirty="0" err="1">
                <a:solidFill>
                  <a:srgbClr val="0432FF"/>
                </a:solidFill>
              </a:rPr>
              <a:t>rect.h</a:t>
            </a:r>
            <a:r>
              <a:rPr lang="en-US" sz="2500" dirty="0">
                <a:solidFill>
                  <a:srgbClr val="0432FF"/>
                </a:solidFill>
              </a:rPr>
              <a:t>))</a:t>
            </a:r>
          </a:p>
          <a:p>
            <a:r>
              <a:rPr lang="en-US" sz="2800" dirty="0"/>
              <a:t>The Surface above now has the width and the height of our Rect.</a:t>
            </a:r>
          </a:p>
          <a:p>
            <a:pPr lvl="1"/>
            <a:r>
              <a:rPr lang="en-US" sz="2500" dirty="0"/>
              <a:t>Notice we still have to enclose the width and the height in a tuple.</a:t>
            </a:r>
          </a:p>
        </p:txBody>
      </p:sp>
    </p:spTree>
    <p:extLst>
      <p:ext uri="{BB962C8B-B14F-4D97-AF65-F5344CB8AC3E}">
        <p14:creationId xmlns:p14="http://schemas.microsoft.com/office/powerpoint/2010/main" val="11180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E3479-E37E-473B-C3B3-388A60373227}"/>
              </a:ext>
            </a:extLst>
          </p:cNvPr>
          <p:cNvSpPr/>
          <p:nvPr/>
        </p:nvSpPr>
        <p:spPr>
          <a:xfrm>
            <a:off x="6629400" y="556260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Using </a:t>
            </a:r>
            <a:r>
              <a:rPr lang="en-US" altLang="en-US" sz="4000" b="1" dirty="0" err="1"/>
              <a:t>Rects</a:t>
            </a:r>
            <a:r>
              <a:rPr lang="en-US" altLang="en-US" sz="4000" b="1" dirty="0"/>
              <a:t> and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8461"/>
            <a:ext cx="7886700" cy="43513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import </a:t>
            </a:r>
            <a:r>
              <a:rPr lang="en-US" sz="2800" dirty="0" err="1"/>
              <a:t>pygame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pygame.init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/>
              <a:t>screen = </a:t>
            </a:r>
            <a:r>
              <a:rPr lang="en-US" sz="2800" dirty="0" err="1"/>
              <a:t>pygame.display.set_mode</a:t>
            </a:r>
            <a:r>
              <a:rPr lang="en-US" sz="2800" dirty="0"/>
              <a:t>((500,500))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rect1 = </a:t>
            </a:r>
            <a:r>
              <a:rPr lang="en-US" sz="2800" dirty="0" err="1">
                <a:solidFill>
                  <a:srgbClr val="0432FF"/>
                </a:solidFill>
              </a:rPr>
              <a:t>pygame.Rect</a:t>
            </a:r>
            <a:r>
              <a:rPr lang="en-US" sz="2800" dirty="0">
                <a:solidFill>
                  <a:srgbClr val="0432FF"/>
                </a:solidFill>
              </a:rPr>
              <a:t>(0, 0, 200, 200)</a:t>
            </a:r>
            <a:br>
              <a:rPr lang="en-US" sz="2800" dirty="0">
                <a:solidFill>
                  <a:srgbClr val="0432FF"/>
                </a:solidFill>
              </a:rPr>
            </a:br>
            <a:r>
              <a:rPr lang="en-US" sz="2800" dirty="0">
                <a:solidFill>
                  <a:srgbClr val="0432FF"/>
                </a:solidFill>
              </a:rPr>
              <a:t>surf = </a:t>
            </a:r>
            <a:r>
              <a:rPr lang="en-US" sz="2800" dirty="0" err="1">
                <a:solidFill>
                  <a:srgbClr val="0432FF"/>
                </a:solidFill>
              </a:rPr>
              <a:t>pygame.Surface</a:t>
            </a:r>
            <a:r>
              <a:rPr lang="en-US" sz="2800" dirty="0">
                <a:solidFill>
                  <a:srgbClr val="0432FF"/>
                </a:solidFill>
              </a:rPr>
              <a:t>((rect1.w, rect1.h))</a:t>
            </a:r>
            <a:br>
              <a:rPr lang="en-US" sz="2800" dirty="0"/>
            </a:br>
            <a:r>
              <a:rPr lang="en-US" sz="2800" dirty="0" err="1"/>
              <a:t>surf.fill</a:t>
            </a:r>
            <a:r>
              <a:rPr lang="en-US" sz="2800" dirty="0"/>
              <a:t>((255,0,0))</a:t>
            </a:r>
          </a:p>
          <a:p>
            <a:pPr marL="0" indent="0">
              <a:buNone/>
            </a:pPr>
            <a:r>
              <a:rPr lang="en-US" sz="2800" dirty="0" err="1"/>
              <a:t>screen.blit</a:t>
            </a:r>
            <a:r>
              <a:rPr lang="en-US" sz="2800" dirty="0"/>
              <a:t>(surf, </a:t>
            </a:r>
            <a:r>
              <a:rPr lang="en-US" sz="2800" dirty="0">
                <a:solidFill>
                  <a:srgbClr val="0432FF"/>
                </a:solidFill>
              </a:rPr>
              <a:t>(rect1.x, rect1.y)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 err="1"/>
              <a:t>pygame.display.flip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/>
              <a:t>running = True</a:t>
            </a:r>
          </a:p>
          <a:p>
            <a:pPr marL="0" indent="0">
              <a:buNone/>
            </a:pPr>
            <a:r>
              <a:rPr lang="en-US" sz="2800" dirty="0"/>
              <a:t>while running:</a:t>
            </a:r>
            <a:br>
              <a:rPr lang="en-US" sz="2800" dirty="0"/>
            </a:br>
            <a:r>
              <a:rPr lang="en-US" sz="2800" dirty="0"/>
              <a:t>    for event in </a:t>
            </a:r>
            <a:r>
              <a:rPr lang="en-US" sz="2800" dirty="0" err="1"/>
              <a:t>pygame.event.get</a:t>
            </a:r>
            <a:r>
              <a:rPr lang="en-US" sz="2800" dirty="0"/>
              <a:t>():</a:t>
            </a:r>
            <a:br>
              <a:rPr lang="en-US" sz="2800" dirty="0"/>
            </a:br>
            <a:r>
              <a:rPr lang="en-US" sz="2800" dirty="0"/>
              <a:t>        if </a:t>
            </a:r>
            <a:r>
              <a:rPr lang="en-US" sz="2800" dirty="0" err="1"/>
              <a:t>event.type</a:t>
            </a:r>
            <a:r>
              <a:rPr lang="en-US" sz="2800" dirty="0"/>
              <a:t> == </a:t>
            </a:r>
            <a:r>
              <a:rPr lang="en-US" sz="2800" dirty="0" err="1"/>
              <a:t>pygame.QUIT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            running = False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09469-AB3A-1010-28BB-B3984AAE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506" y="2912949"/>
            <a:ext cx="3034844" cy="32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0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5B7D36-B449-7E02-2725-8133086C5982}"/>
              </a:ext>
            </a:extLst>
          </p:cNvPr>
          <p:cNvSpPr/>
          <p:nvPr/>
        </p:nvSpPr>
        <p:spPr>
          <a:xfrm>
            <a:off x="6629400" y="556260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Why use </a:t>
            </a:r>
            <a:r>
              <a:rPr lang="en-US" altLang="en-US" sz="4000" b="1" dirty="0" err="1"/>
              <a:t>Rects</a:t>
            </a:r>
            <a:r>
              <a:rPr lang="en-US" altLang="en-US" sz="40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599"/>
            <a:ext cx="78867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Why go through the extra work of creating a Surface based on a </a:t>
            </a:r>
            <a:r>
              <a:rPr lang="en-US" sz="2800" dirty="0" err="1"/>
              <a:t>Rect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Rects</a:t>
            </a:r>
            <a:r>
              <a:rPr lang="en-US" sz="2800" dirty="0"/>
              <a:t> have lots of helpful fields:</a:t>
            </a:r>
          </a:p>
          <a:p>
            <a:pPr marL="0" indent="0">
              <a:buNone/>
            </a:pPr>
            <a:r>
              <a:rPr lang="en-US" sz="2800" dirty="0"/>
              <a:t>Helpful Fields: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>
                <a:solidFill>
                  <a:srgbClr val="0432FF"/>
                </a:solidFill>
              </a:rPr>
              <a:t>x,y</a:t>
            </a:r>
            <a:endParaRPr lang="en-US" sz="28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	top, left, bottom, right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	</a:t>
            </a:r>
            <a:r>
              <a:rPr lang="en-US" sz="2800" dirty="0" err="1">
                <a:solidFill>
                  <a:srgbClr val="0432FF"/>
                </a:solidFill>
              </a:rPr>
              <a:t>topleft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bottomleft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topright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bottomright</a:t>
            </a:r>
            <a:endParaRPr lang="en-US" sz="28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	</a:t>
            </a:r>
            <a:r>
              <a:rPr lang="en-US" sz="2800" dirty="0" err="1">
                <a:solidFill>
                  <a:srgbClr val="0432FF"/>
                </a:solidFill>
              </a:rPr>
              <a:t>midtop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midleft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midbottom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midright</a:t>
            </a:r>
            <a:endParaRPr lang="en-US" sz="28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	center, </a:t>
            </a:r>
            <a:r>
              <a:rPr lang="en-US" sz="2800" dirty="0" err="1">
                <a:solidFill>
                  <a:srgbClr val="0432FF"/>
                </a:solidFill>
              </a:rPr>
              <a:t>centerx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centery</a:t>
            </a:r>
            <a:endParaRPr lang="en-US" sz="28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	size, width, height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	</a:t>
            </a:r>
            <a:r>
              <a:rPr lang="en-US" sz="2800" dirty="0" err="1">
                <a:solidFill>
                  <a:srgbClr val="0432FF"/>
                </a:solidFill>
              </a:rPr>
              <a:t>w,h</a:t>
            </a:r>
            <a:endParaRPr lang="en-US" sz="2800" dirty="0">
              <a:solidFill>
                <a:srgbClr val="0432FF"/>
              </a:solidFill>
            </a:endParaRPr>
          </a:p>
          <a:p>
            <a:r>
              <a:rPr lang="en-US" sz="2800" dirty="0"/>
              <a:t>Instead of having to calculate the coordinates of the bottom right corner of a </a:t>
            </a:r>
            <a:r>
              <a:rPr lang="en-US" sz="2800" dirty="0" err="1"/>
              <a:t>Rect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432FF"/>
                </a:solidFill>
              </a:rPr>
              <a:t>coordinates = (</a:t>
            </a:r>
            <a:r>
              <a:rPr lang="en-US" sz="2800" dirty="0" err="1">
                <a:solidFill>
                  <a:srgbClr val="0432FF"/>
                </a:solidFill>
              </a:rPr>
              <a:t>rect.x</a:t>
            </a:r>
            <a:r>
              <a:rPr lang="en-US" sz="2800" dirty="0">
                <a:solidFill>
                  <a:srgbClr val="0432FF"/>
                </a:solidFill>
              </a:rPr>
              <a:t> + </a:t>
            </a:r>
            <a:r>
              <a:rPr lang="en-US" sz="2800" dirty="0" err="1">
                <a:solidFill>
                  <a:srgbClr val="0432FF"/>
                </a:solidFill>
              </a:rPr>
              <a:t>rect.width</a:t>
            </a:r>
            <a:r>
              <a:rPr lang="en-US" sz="2800" dirty="0">
                <a:solidFill>
                  <a:srgbClr val="0432FF"/>
                </a:solidFill>
              </a:rPr>
              <a:t> , </a:t>
            </a:r>
            <a:r>
              <a:rPr lang="en-US" sz="2800" dirty="0" err="1">
                <a:solidFill>
                  <a:srgbClr val="0432FF"/>
                </a:solidFill>
              </a:rPr>
              <a:t>rect.y</a:t>
            </a:r>
            <a:r>
              <a:rPr lang="en-US" sz="2800" dirty="0">
                <a:solidFill>
                  <a:srgbClr val="0432FF"/>
                </a:solidFill>
              </a:rPr>
              <a:t> + </a:t>
            </a:r>
            <a:r>
              <a:rPr lang="en-US" sz="2800" dirty="0" err="1">
                <a:solidFill>
                  <a:srgbClr val="0432FF"/>
                </a:solidFill>
              </a:rPr>
              <a:t>rect.height</a:t>
            </a:r>
            <a:r>
              <a:rPr lang="en-US" sz="2800" dirty="0">
                <a:solidFill>
                  <a:srgbClr val="0432FF"/>
                </a:solidFill>
              </a:rPr>
              <a:t>)</a:t>
            </a:r>
          </a:p>
          <a:p>
            <a:r>
              <a:rPr lang="en-US" sz="2800" dirty="0"/>
              <a:t>We can simply access the appropriate field:</a:t>
            </a:r>
            <a:endParaRPr lang="en-US" sz="2500" dirty="0"/>
          </a:p>
          <a:p>
            <a:pPr marL="0" indent="0">
              <a:buNone/>
            </a:pPr>
            <a:r>
              <a:rPr lang="en-US" sz="2500" dirty="0">
                <a:solidFill>
                  <a:srgbClr val="0432FF"/>
                </a:solidFill>
              </a:rPr>
              <a:t>	coordinates = </a:t>
            </a:r>
            <a:r>
              <a:rPr lang="en-US" sz="2500" dirty="0" err="1">
                <a:solidFill>
                  <a:srgbClr val="0432FF"/>
                </a:solidFill>
              </a:rPr>
              <a:t>rect.bottomright</a:t>
            </a:r>
            <a:endParaRPr lang="en-US" sz="25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500" b="1" u="sng" dirty="0"/>
              <a:t>Any updates top one of the fields will update the other fields as appropriate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80809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5B7D36-B449-7E02-2725-8133086C5982}"/>
              </a:ext>
            </a:extLst>
          </p:cNvPr>
          <p:cNvSpPr/>
          <p:nvPr/>
        </p:nvSpPr>
        <p:spPr>
          <a:xfrm>
            <a:off x="6629400" y="556260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599"/>
            <a:ext cx="7886700" cy="5121275"/>
          </a:xfrm>
        </p:spPr>
        <p:txBody>
          <a:bodyPr>
            <a:normAutofit/>
          </a:bodyPr>
          <a:lstStyle/>
          <a:p>
            <a:r>
              <a:rPr lang="en-US" sz="2800" dirty="0"/>
              <a:t>Perhaps the most useful method of a </a:t>
            </a:r>
            <a:r>
              <a:rPr lang="en-US" sz="2800" dirty="0" err="1"/>
              <a:t>Rect</a:t>
            </a:r>
            <a:r>
              <a:rPr lang="en-US" sz="2800" dirty="0"/>
              <a:t> is move()</a:t>
            </a:r>
          </a:p>
          <a:p>
            <a:r>
              <a:rPr lang="en-US" sz="2800" dirty="0"/>
              <a:t>It takes in two integers, and uses them to increment the </a:t>
            </a:r>
            <a:r>
              <a:rPr lang="en-US" sz="2800" dirty="0" err="1"/>
              <a:t>Rect’s</a:t>
            </a:r>
            <a:r>
              <a:rPr lang="en-US" sz="2800" dirty="0"/>
              <a:t> x and y coordinates</a:t>
            </a:r>
          </a:p>
          <a:p>
            <a:r>
              <a:rPr lang="en-US" sz="2800" dirty="0"/>
              <a:t>The move() method returns a </a:t>
            </a:r>
            <a:r>
              <a:rPr lang="en-US" sz="2800" dirty="0" err="1"/>
              <a:t>Rect</a:t>
            </a:r>
            <a:r>
              <a:rPr lang="en-US" sz="2800" dirty="0"/>
              <a:t>, so make sure to store it!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	</a:t>
            </a:r>
            <a:r>
              <a:rPr lang="en-US" sz="2800" dirty="0" err="1">
                <a:solidFill>
                  <a:srgbClr val="0432FF"/>
                </a:solidFill>
              </a:rPr>
              <a:t>rect</a:t>
            </a:r>
            <a:r>
              <a:rPr lang="en-US" sz="2800" dirty="0">
                <a:solidFill>
                  <a:srgbClr val="0432FF"/>
                </a:solidFill>
              </a:rPr>
              <a:t> = </a:t>
            </a:r>
            <a:r>
              <a:rPr lang="en-US" sz="2800" dirty="0" err="1">
                <a:solidFill>
                  <a:srgbClr val="0432FF"/>
                </a:solidFill>
              </a:rPr>
              <a:t>pygame.Rect</a:t>
            </a:r>
            <a:r>
              <a:rPr lang="en-US" sz="2800" dirty="0">
                <a:solidFill>
                  <a:srgbClr val="0432FF"/>
                </a:solidFill>
              </a:rPr>
              <a:t>(0, 0, 50, 50)</a:t>
            </a:r>
            <a:br>
              <a:rPr lang="en-US" sz="2800" dirty="0">
                <a:solidFill>
                  <a:srgbClr val="0432FF"/>
                </a:solidFill>
              </a:rPr>
            </a:br>
            <a:r>
              <a:rPr lang="en-US" sz="2800" dirty="0">
                <a:solidFill>
                  <a:srgbClr val="0432FF"/>
                </a:solidFill>
              </a:rPr>
              <a:t>	</a:t>
            </a:r>
            <a:r>
              <a:rPr lang="en-US" sz="2800" dirty="0" err="1">
                <a:solidFill>
                  <a:srgbClr val="0432FF"/>
                </a:solidFill>
              </a:rPr>
              <a:t>rect</a:t>
            </a:r>
            <a:r>
              <a:rPr lang="en-US" sz="2800" dirty="0">
                <a:solidFill>
                  <a:srgbClr val="0432FF"/>
                </a:solidFill>
              </a:rPr>
              <a:t> = </a:t>
            </a:r>
            <a:r>
              <a:rPr lang="en-US" sz="2800" dirty="0" err="1">
                <a:solidFill>
                  <a:srgbClr val="0432FF"/>
                </a:solidFill>
              </a:rPr>
              <a:t>rect.move</a:t>
            </a:r>
            <a:r>
              <a:rPr lang="en-US" sz="2800" dirty="0">
                <a:solidFill>
                  <a:srgbClr val="0432FF"/>
                </a:solidFill>
              </a:rPr>
              <a:t>(5,5)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Rect</a:t>
            </a:r>
            <a:r>
              <a:rPr lang="en-US" sz="2800" dirty="0"/>
              <a:t> above was created at coordinates (0,0).</a:t>
            </a:r>
          </a:p>
          <a:p>
            <a:r>
              <a:rPr lang="en-US" sz="2800" dirty="0"/>
              <a:t>The new </a:t>
            </a:r>
            <a:r>
              <a:rPr lang="en-US" sz="2800" dirty="0" err="1"/>
              <a:t>Rect</a:t>
            </a:r>
            <a:r>
              <a:rPr lang="en-US" sz="2800" dirty="0"/>
              <a:t> was moved to (5,5)</a:t>
            </a:r>
          </a:p>
          <a:p>
            <a:r>
              <a:rPr lang="en-US" sz="2800" dirty="0"/>
              <a:t>Calling move(5,5) again creates a new </a:t>
            </a:r>
            <a:r>
              <a:rPr lang="en-US" sz="2800" dirty="0" err="1"/>
              <a:t>Rect</a:t>
            </a:r>
            <a:r>
              <a:rPr lang="en-US" sz="2800" dirty="0"/>
              <a:t> with coordinates (10,10)</a:t>
            </a:r>
          </a:p>
        </p:txBody>
      </p:sp>
    </p:spTree>
    <p:extLst>
      <p:ext uri="{BB962C8B-B14F-4D97-AF65-F5344CB8AC3E}">
        <p14:creationId xmlns:p14="http://schemas.microsoft.com/office/powerpoint/2010/main" val="158125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import </a:t>
            </a:r>
            <a:r>
              <a:rPr lang="en-US" sz="2800" dirty="0" err="1"/>
              <a:t>pygame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pygame.init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/>
              <a:t>screen = </a:t>
            </a:r>
            <a:r>
              <a:rPr lang="en-US" sz="2800" dirty="0" err="1"/>
              <a:t>pygame.display.set_mode</a:t>
            </a:r>
            <a:r>
              <a:rPr lang="en-US" sz="2800" dirty="0"/>
              <a:t>((500,500))</a:t>
            </a:r>
          </a:p>
          <a:p>
            <a:pPr marL="0" indent="0">
              <a:buNone/>
            </a:pPr>
            <a:r>
              <a:rPr lang="en-US" sz="2800" dirty="0"/>
              <a:t>rect1 = </a:t>
            </a:r>
            <a:r>
              <a:rPr lang="en-US" sz="2800" dirty="0" err="1"/>
              <a:t>pygame.Rect</a:t>
            </a:r>
            <a:r>
              <a:rPr lang="en-US" sz="2800" dirty="0"/>
              <a:t>(0, 0, 200, 200)</a:t>
            </a:r>
            <a:br>
              <a:rPr lang="en-US" sz="2800" dirty="0"/>
            </a:br>
            <a:r>
              <a:rPr lang="en-US" sz="2800" dirty="0"/>
              <a:t>surf = </a:t>
            </a:r>
            <a:r>
              <a:rPr lang="en-US" sz="2800" dirty="0" err="1"/>
              <a:t>pygame.Surface</a:t>
            </a:r>
            <a:r>
              <a:rPr lang="en-US" sz="2800" dirty="0"/>
              <a:t>((rect1.w, rect1.h))</a:t>
            </a:r>
            <a:br>
              <a:rPr lang="en-US" sz="2800" dirty="0"/>
            </a:br>
            <a:r>
              <a:rPr lang="en-US" sz="2800" dirty="0" err="1"/>
              <a:t>surf.fill</a:t>
            </a:r>
            <a:r>
              <a:rPr lang="en-US" sz="2800" dirty="0"/>
              <a:t>((255,0,0))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</a:rPr>
              <a:t>rect1 = rect1.move(5,5)</a:t>
            </a:r>
            <a:br>
              <a:rPr lang="en-US" sz="2800" dirty="0">
                <a:solidFill>
                  <a:srgbClr val="0432FF"/>
                </a:solidFill>
              </a:rPr>
            </a:br>
            <a:r>
              <a:rPr lang="en-US" sz="2800" dirty="0" err="1"/>
              <a:t>screen.blit</a:t>
            </a:r>
            <a:r>
              <a:rPr lang="en-US" sz="2800" dirty="0"/>
              <a:t>(surf, (rect1.x,rect1.y))</a:t>
            </a:r>
            <a:br>
              <a:rPr lang="en-US" sz="2800" dirty="0"/>
            </a:br>
            <a:r>
              <a:rPr lang="en-US" sz="2800" dirty="0" err="1"/>
              <a:t>pygame.display.flip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/>
              <a:t>running = True</a:t>
            </a:r>
          </a:p>
          <a:p>
            <a:pPr marL="0" indent="0">
              <a:buNone/>
            </a:pPr>
            <a:r>
              <a:rPr lang="en-US" sz="2800" dirty="0"/>
              <a:t>while running:</a:t>
            </a:r>
            <a:br>
              <a:rPr lang="en-US" sz="2800" dirty="0"/>
            </a:br>
            <a:r>
              <a:rPr lang="en-US" sz="2800" dirty="0"/>
              <a:t>    for event in </a:t>
            </a:r>
            <a:r>
              <a:rPr lang="en-US" sz="2800" dirty="0" err="1"/>
              <a:t>pygame.event.get</a:t>
            </a:r>
            <a:r>
              <a:rPr lang="en-US" sz="2800" dirty="0"/>
              <a:t>():</a:t>
            </a:r>
            <a:br>
              <a:rPr lang="en-US" sz="2800" dirty="0"/>
            </a:br>
            <a:r>
              <a:rPr lang="en-US" sz="2800" dirty="0"/>
              <a:t>        if </a:t>
            </a:r>
            <a:r>
              <a:rPr lang="en-US" sz="2800" dirty="0" err="1"/>
              <a:t>event.type</a:t>
            </a:r>
            <a:r>
              <a:rPr lang="en-US" sz="2800" dirty="0"/>
              <a:t> == </a:t>
            </a:r>
            <a:r>
              <a:rPr lang="en-US" sz="2800" dirty="0" err="1"/>
              <a:t>pygame.QUIT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            running = False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54886-2498-9715-6C83-846B042D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92420"/>
            <a:ext cx="3028950" cy="32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/>
              <a:t>Rects</a:t>
            </a:r>
            <a:r>
              <a:rPr lang="en-US" altLang="en-US" sz="4000" b="1" dirty="0"/>
              <a:t> – Moving </a:t>
            </a:r>
            <a:r>
              <a:rPr lang="en-US" altLang="en-US" sz="4000" b="1" dirty="0" err="1"/>
              <a:t>Rects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781C-5846-B9A4-B916-BBF1A29F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</a:t>
            </a:r>
            <a:r>
              <a:rPr lang="en-US" sz="2800" dirty="0" err="1"/>
              <a:t>Rect</a:t>
            </a:r>
            <a:r>
              <a:rPr lang="en-US" sz="2800" dirty="0"/>
              <a:t> has moved 5 pixels to the right and 5 pixels down.</a:t>
            </a:r>
          </a:p>
          <a:p>
            <a:r>
              <a:rPr lang="en-US" sz="2800" dirty="0"/>
              <a:t>However, we want it to keep moving instead of just move it once.</a:t>
            </a:r>
          </a:p>
          <a:p>
            <a:r>
              <a:rPr lang="en-US" sz="2800" dirty="0"/>
              <a:t>As such, we need call move() inside the main loop.</a:t>
            </a:r>
          </a:p>
          <a:p>
            <a:r>
              <a:rPr lang="en-US" sz="2800" dirty="0"/>
              <a:t>We also need to call the Display’s </a:t>
            </a:r>
            <a:r>
              <a:rPr lang="en-US" sz="2800" dirty="0" err="1"/>
              <a:t>blit</a:t>
            </a:r>
            <a:r>
              <a:rPr lang="en-US" sz="2800" dirty="0"/>
              <a:t>() and flip() inside the loop</a:t>
            </a:r>
          </a:p>
          <a:p>
            <a:pPr lvl="1"/>
            <a:r>
              <a:rPr lang="en-US" sz="2500" dirty="0"/>
              <a:t>If we don’t, the </a:t>
            </a:r>
            <a:r>
              <a:rPr lang="en-US" sz="2500" dirty="0" err="1"/>
              <a:t>Rect</a:t>
            </a:r>
            <a:r>
              <a:rPr lang="en-US" sz="2500" dirty="0"/>
              <a:t> will move, but the screen will not draw the </a:t>
            </a:r>
            <a:r>
              <a:rPr lang="en-US" sz="2500" dirty="0" err="1"/>
              <a:t>Rect’s</a:t>
            </a:r>
            <a:r>
              <a:rPr lang="en-US" sz="2500" dirty="0"/>
              <a:t> new position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953077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1899</TotalTime>
  <Words>1969</Words>
  <Application>Microsoft Office PowerPoint</Application>
  <PresentationFormat>On-screen Show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PPT2_16to9</vt:lpstr>
      <vt:lpstr>Module 4 – Part 3 </vt:lpstr>
      <vt:lpstr>Topics</vt:lpstr>
      <vt:lpstr>Rects – Creating a Rect</vt:lpstr>
      <vt:lpstr>Rects – Using Rects and Surfaces</vt:lpstr>
      <vt:lpstr>Rects – Using Rects and Surfaces</vt:lpstr>
      <vt:lpstr>Rects – Why use Rects?</vt:lpstr>
      <vt:lpstr>Rects – Moving Rects</vt:lpstr>
      <vt:lpstr>Rects – Moving Rects</vt:lpstr>
      <vt:lpstr>Rects – Moving Rects</vt:lpstr>
      <vt:lpstr>Rects – Moving Rects</vt:lpstr>
      <vt:lpstr>Rects – Moving Rects</vt:lpstr>
      <vt:lpstr>Rects – Moving Rects</vt:lpstr>
      <vt:lpstr>Rects – Moving Rects</vt:lpstr>
      <vt:lpstr>Rects – Moving Rects</vt:lpstr>
      <vt:lpstr>Rects – Moving Rects</vt:lpstr>
      <vt:lpstr>Rects – Staying in-bounds</vt:lpstr>
      <vt:lpstr>Rects – Staying in-bounds</vt:lpstr>
      <vt:lpstr>Rects – Staying in-bounds</vt:lpstr>
      <vt:lpstr>See if you can get the square to do this (go in circles around the screen)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Dmitri Nunes Dias Fernandes</cp:lastModifiedBy>
  <cp:revision>204</cp:revision>
  <dcterms:created xsi:type="dcterms:W3CDTF">2019-09-20T18:08:48Z</dcterms:created>
  <dcterms:modified xsi:type="dcterms:W3CDTF">2024-05-18T02:45:10Z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