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7" r:id="rId2"/>
    <p:sldId id="258" r:id="rId3"/>
    <p:sldId id="259" r:id="rId4"/>
    <p:sldId id="264" r:id="rId5"/>
    <p:sldId id="392" r:id="rId6"/>
    <p:sldId id="401" r:id="rId7"/>
    <p:sldId id="394" r:id="rId8"/>
    <p:sldId id="397" r:id="rId9"/>
    <p:sldId id="262" r:id="rId10"/>
    <p:sldId id="265" r:id="rId11"/>
    <p:sldId id="406" r:id="rId12"/>
    <p:sldId id="403" r:id="rId13"/>
    <p:sldId id="303" r:id="rId14"/>
    <p:sldId id="395" r:id="rId15"/>
    <p:sldId id="396" r:id="rId16"/>
    <p:sldId id="402" r:id="rId17"/>
    <p:sldId id="270" r:id="rId18"/>
    <p:sldId id="399" r:id="rId19"/>
    <p:sldId id="266" r:id="rId20"/>
    <p:sldId id="398" r:id="rId21"/>
    <p:sldId id="302" r:id="rId22"/>
    <p:sldId id="404" r:id="rId23"/>
    <p:sldId id="288" r:id="rId24"/>
    <p:sldId id="378" r:id="rId25"/>
    <p:sldId id="38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92" autoAdjust="0"/>
    <p:restoredTop sz="80846" autoAdjust="0"/>
  </p:normalViewPr>
  <p:slideViewPr>
    <p:cSldViewPr snapToGrid="0">
      <p:cViewPr varScale="1">
        <p:scale>
          <a:sx n="88" d="100"/>
          <a:sy n="88" d="100"/>
        </p:scale>
        <p:origin x="594" y="96"/>
      </p:cViewPr>
      <p:guideLst/>
    </p:cSldViewPr>
  </p:slideViewPr>
  <p:notesTextViewPr>
    <p:cViewPr>
      <p:scale>
        <a:sx n="1" d="1"/>
        <a:sy n="1" d="1"/>
      </p:scale>
      <p:origin x="0" y="0"/>
    </p:cViewPr>
  </p:notesTextViewPr>
  <p:notesViewPr>
    <p:cSldViewPr snapToGrid="0">
      <p:cViewPr varScale="1">
        <p:scale>
          <a:sx n="120" d="100"/>
          <a:sy n="120" d="100"/>
        </p:scale>
        <p:origin x="4104"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le Stiver" userId="e24aecc3-992c-4443-9122-901588b4d9f9" providerId="ADAL" clId="{B2350E18-D361-4DA8-9DE3-137214CF0051}"/>
    <pc:docChg chg="custSel modSld">
      <pc:chgData name="Rachelle Stiver" userId="e24aecc3-992c-4443-9122-901588b4d9f9" providerId="ADAL" clId="{B2350E18-D361-4DA8-9DE3-137214CF0051}" dt="2023-02-24T15:04:02.960" v="0" actId="478"/>
      <pc:docMkLst>
        <pc:docMk/>
      </pc:docMkLst>
      <pc:sldChg chg="delSp mod">
        <pc:chgData name="Rachelle Stiver" userId="e24aecc3-992c-4443-9122-901588b4d9f9" providerId="ADAL" clId="{B2350E18-D361-4DA8-9DE3-137214CF0051}" dt="2023-02-24T15:04:02.960" v="0" actId="478"/>
        <pc:sldMkLst>
          <pc:docMk/>
          <pc:sldMk cId="932498405" sldId="270"/>
        </pc:sldMkLst>
        <pc:spChg chg="del">
          <ac:chgData name="Rachelle Stiver" userId="e24aecc3-992c-4443-9122-901588b4d9f9" providerId="ADAL" clId="{B2350E18-D361-4DA8-9DE3-137214CF0051}" dt="2023-02-24T15:04:02.960" v="0" actId="478"/>
          <ac:spMkLst>
            <pc:docMk/>
            <pc:sldMk cId="932498405" sldId="270"/>
            <ac:spMk id="4" creationId="{15609A49-0ECD-48C6-9492-362B7B47197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_rels/drawing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12096-6097-4CA2-ABF6-2BE16D639110}"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3F0E00B2-7ECE-436A-9A01-77FF047BCC1B}">
      <dgm:prSet/>
      <dgm:spPr/>
      <dgm:t>
        <a:bodyPr/>
        <a:lstStyle/>
        <a:p>
          <a:pPr>
            <a:spcAft>
              <a:spcPts val="0"/>
            </a:spcAft>
          </a:pPr>
          <a:r>
            <a:rPr lang="en-US" dirty="0"/>
            <a:t>KSU Goals &amp; Initiatives</a:t>
          </a:r>
        </a:p>
      </dgm:t>
    </dgm:pt>
    <dgm:pt modelId="{68F54623-E2CE-438D-985E-D459AEC6F66A}" type="parTrans" cxnId="{030D35B7-AD00-46AD-92E5-67CFA8E8EAF8}">
      <dgm:prSet/>
      <dgm:spPr/>
      <dgm:t>
        <a:bodyPr/>
        <a:lstStyle/>
        <a:p>
          <a:endParaRPr lang="en-US"/>
        </a:p>
      </dgm:t>
    </dgm:pt>
    <dgm:pt modelId="{9426DFC9-05BB-4466-8D48-0799F5350C36}" type="sibTrans" cxnId="{030D35B7-AD00-46AD-92E5-67CFA8E8EAF8}">
      <dgm:prSet/>
      <dgm:spPr/>
      <dgm:t>
        <a:bodyPr/>
        <a:lstStyle/>
        <a:p>
          <a:endParaRPr lang="en-US"/>
        </a:p>
      </dgm:t>
    </dgm:pt>
    <dgm:pt modelId="{A4A46ADE-3857-4892-9BE4-EF0D4E7A7BFA}">
      <dgm:prSet/>
      <dgm:spPr/>
      <dgm:t>
        <a:bodyPr/>
        <a:lstStyle/>
        <a:p>
          <a:r>
            <a:rPr lang="en-US" dirty="0"/>
            <a:t>Timeline &amp; Distributions</a:t>
          </a:r>
        </a:p>
      </dgm:t>
    </dgm:pt>
    <dgm:pt modelId="{6596D736-9276-40A2-BC9B-7BC0880E5D22}" type="parTrans" cxnId="{E43E82AD-9216-4A4D-A710-23844A33750F}">
      <dgm:prSet/>
      <dgm:spPr/>
      <dgm:t>
        <a:bodyPr/>
        <a:lstStyle/>
        <a:p>
          <a:endParaRPr lang="en-US"/>
        </a:p>
      </dgm:t>
    </dgm:pt>
    <dgm:pt modelId="{39357E89-48AA-4352-B1C5-DE0A5205E97E}" type="sibTrans" cxnId="{E43E82AD-9216-4A4D-A710-23844A33750F}">
      <dgm:prSet/>
      <dgm:spPr/>
      <dgm:t>
        <a:bodyPr/>
        <a:lstStyle/>
        <a:p>
          <a:endParaRPr lang="en-US"/>
        </a:p>
      </dgm:t>
    </dgm:pt>
    <dgm:pt modelId="{92B1A913-E6D5-4D42-A6EB-2765E92B2647}">
      <dgm:prSet/>
      <dgm:spPr/>
      <dgm:t>
        <a:bodyPr/>
        <a:lstStyle/>
        <a:p>
          <a:pPr>
            <a:spcAft>
              <a:spcPts val="0"/>
            </a:spcAft>
          </a:pPr>
          <a:r>
            <a:rPr lang="en-US" dirty="0"/>
            <a:t>Creating a Movement</a:t>
          </a:r>
        </a:p>
      </dgm:t>
    </dgm:pt>
    <dgm:pt modelId="{469D9E01-AA2B-417E-A907-605AC40B8D86}" type="parTrans" cxnId="{F0F2B014-2C48-470A-9BF3-F7F197304602}">
      <dgm:prSet/>
      <dgm:spPr/>
      <dgm:t>
        <a:bodyPr/>
        <a:lstStyle/>
        <a:p>
          <a:endParaRPr lang="en-US"/>
        </a:p>
      </dgm:t>
    </dgm:pt>
    <dgm:pt modelId="{FCCD1B0F-305A-4B48-8437-6B940C40BD31}" type="sibTrans" cxnId="{F0F2B014-2C48-470A-9BF3-F7F197304602}">
      <dgm:prSet/>
      <dgm:spPr/>
      <dgm:t>
        <a:bodyPr/>
        <a:lstStyle/>
        <a:p>
          <a:endParaRPr lang="en-US"/>
        </a:p>
      </dgm:t>
    </dgm:pt>
    <dgm:pt modelId="{0C88B197-8151-451D-83AF-32CE9AD65226}">
      <dgm:prSet/>
      <dgm:spPr/>
      <dgm:t>
        <a:bodyPr/>
        <a:lstStyle/>
        <a:p>
          <a:pPr>
            <a:spcAft>
              <a:spcPts val="0"/>
            </a:spcAft>
          </a:pPr>
          <a:r>
            <a:rPr lang="en-US" dirty="0"/>
            <a:t>Are we SMART?</a:t>
          </a:r>
        </a:p>
      </dgm:t>
    </dgm:pt>
    <dgm:pt modelId="{31375D0E-A2E0-4C4A-8FC5-EC895BBBE15C}" type="parTrans" cxnId="{178FA8A2-4FC6-4745-AFB6-6CEDE5825996}">
      <dgm:prSet/>
      <dgm:spPr/>
      <dgm:t>
        <a:bodyPr/>
        <a:lstStyle/>
        <a:p>
          <a:endParaRPr lang="en-US"/>
        </a:p>
      </dgm:t>
    </dgm:pt>
    <dgm:pt modelId="{94E44BC4-6626-4765-A947-CDA651089A8B}" type="sibTrans" cxnId="{178FA8A2-4FC6-4745-AFB6-6CEDE5825996}">
      <dgm:prSet/>
      <dgm:spPr/>
      <dgm:t>
        <a:bodyPr/>
        <a:lstStyle/>
        <a:p>
          <a:endParaRPr lang="en-US"/>
        </a:p>
      </dgm:t>
    </dgm:pt>
    <dgm:pt modelId="{67BD4F50-EF73-43ED-9056-D1581521DC9E}">
      <dgm:prSet/>
      <dgm:spPr/>
      <dgm:t>
        <a:bodyPr/>
        <a:lstStyle/>
        <a:p>
          <a:pPr>
            <a:spcAft>
              <a:spcPts val="0"/>
            </a:spcAft>
          </a:pPr>
          <a:r>
            <a:rPr lang="en-US" dirty="0"/>
            <a:t>Aligning Goals Upward</a:t>
          </a:r>
        </a:p>
      </dgm:t>
    </dgm:pt>
    <dgm:pt modelId="{7CBDA341-E489-4993-927A-45401D2829D2}" type="parTrans" cxnId="{B6658DE5-AA80-4D57-8DED-84FA413992EB}">
      <dgm:prSet/>
      <dgm:spPr/>
      <dgm:t>
        <a:bodyPr/>
        <a:lstStyle/>
        <a:p>
          <a:endParaRPr lang="en-US"/>
        </a:p>
      </dgm:t>
    </dgm:pt>
    <dgm:pt modelId="{4ED2F5E2-5D6B-4FCD-B001-2186AE644D23}" type="sibTrans" cxnId="{B6658DE5-AA80-4D57-8DED-84FA413992EB}">
      <dgm:prSet/>
      <dgm:spPr/>
      <dgm:t>
        <a:bodyPr/>
        <a:lstStyle/>
        <a:p>
          <a:endParaRPr lang="en-US"/>
        </a:p>
      </dgm:t>
    </dgm:pt>
    <dgm:pt modelId="{56FC63C1-6CA8-4147-8CED-227F6C4DD7E9}">
      <dgm:prSet/>
      <dgm:spPr/>
      <dgm:t>
        <a:bodyPr/>
        <a:lstStyle/>
        <a:p>
          <a:pPr>
            <a:spcAft>
              <a:spcPts val="0"/>
            </a:spcAft>
          </a:pPr>
          <a:r>
            <a:rPr lang="en-US" dirty="0"/>
            <a:t>Tools for Your Team</a:t>
          </a:r>
        </a:p>
      </dgm:t>
    </dgm:pt>
    <dgm:pt modelId="{08F2B08F-A6D0-41DD-BCC1-4F80C155F00F}" type="parTrans" cxnId="{CE5B6424-1CDA-4E10-A1B0-C5480242B258}">
      <dgm:prSet/>
      <dgm:spPr/>
      <dgm:t>
        <a:bodyPr/>
        <a:lstStyle/>
        <a:p>
          <a:endParaRPr lang="en-US"/>
        </a:p>
      </dgm:t>
    </dgm:pt>
    <dgm:pt modelId="{76E4FD12-0225-45AB-ABF7-953B4FFC6E9E}" type="sibTrans" cxnId="{CE5B6424-1CDA-4E10-A1B0-C5480242B258}">
      <dgm:prSet/>
      <dgm:spPr/>
      <dgm:t>
        <a:bodyPr/>
        <a:lstStyle/>
        <a:p>
          <a:endParaRPr lang="en-US"/>
        </a:p>
      </dgm:t>
    </dgm:pt>
    <dgm:pt modelId="{CA639EB9-A6E2-476F-A539-E5ABD2D7AA92}">
      <dgm:prSet/>
      <dgm:spPr/>
      <dgm:t>
        <a:bodyPr/>
        <a:lstStyle/>
        <a:p>
          <a:r>
            <a:rPr lang="en-US" dirty="0"/>
            <a:t>Resources</a:t>
          </a:r>
        </a:p>
      </dgm:t>
    </dgm:pt>
    <dgm:pt modelId="{0A621A66-3851-4F88-B2B0-C32C59EDD6B2}" type="parTrans" cxnId="{4012D284-FCC8-4946-B32B-74D3AF796C4B}">
      <dgm:prSet/>
      <dgm:spPr/>
      <dgm:t>
        <a:bodyPr/>
        <a:lstStyle/>
        <a:p>
          <a:endParaRPr lang="en-US"/>
        </a:p>
      </dgm:t>
    </dgm:pt>
    <dgm:pt modelId="{DC3E368D-86E1-4E4A-A10B-FF13B59C9E3A}" type="sibTrans" cxnId="{4012D284-FCC8-4946-B32B-74D3AF796C4B}">
      <dgm:prSet/>
      <dgm:spPr/>
      <dgm:t>
        <a:bodyPr/>
        <a:lstStyle/>
        <a:p>
          <a:endParaRPr lang="en-US"/>
        </a:p>
      </dgm:t>
    </dgm:pt>
    <dgm:pt modelId="{9AD8670A-CE07-4D64-8792-1966580B1E64}">
      <dgm:prSet/>
      <dgm:spPr/>
      <dgm:t>
        <a:bodyPr/>
        <a:lstStyle/>
        <a:p>
          <a:r>
            <a:rPr lang="en-US" dirty="0"/>
            <a:t>E-Performance Job Aids</a:t>
          </a:r>
        </a:p>
      </dgm:t>
    </dgm:pt>
    <dgm:pt modelId="{724A0ADE-A4F3-43DE-AFB5-86BB9F91C9B1}" type="parTrans" cxnId="{9B63DBA7-B043-470D-B4F8-8FDD95AB8A52}">
      <dgm:prSet/>
      <dgm:spPr/>
      <dgm:t>
        <a:bodyPr/>
        <a:lstStyle/>
        <a:p>
          <a:endParaRPr lang="en-US"/>
        </a:p>
      </dgm:t>
    </dgm:pt>
    <dgm:pt modelId="{762ABDC6-616E-4B23-9521-D1F9967939F0}" type="sibTrans" cxnId="{9B63DBA7-B043-470D-B4F8-8FDD95AB8A52}">
      <dgm:prSet/>
      <dgm:spPr/>
      <dgm:t>
        <a:bodyPr/>
        <a:lstStyle/>
        <a:p>
          <a:endParaRPr lang="en-US"/>
        </a:p>
      </dgm:t>
    </dgm:pt>
    <dgm:pt modelId="{DB04BE08-16B3-4B90-A8A9-F7E807465AB0}" type="pres">
      <dgm:prSet presAssocID="{B9C12096-6097-4CA2-ABF6-2BE16D639110}" presName="vert0" presStyleCnt="0">
        <dgm:presLayoutVars>
          <dgm:dir/>
          <dgm:animOne val="branch"/>
          <dgm:animLvl val="lvl"/>
        </dgm:presLayoutVars>
      </dgm:prSet>
      <dgm:spPr/>
    </dgm:pt>
    <dgm:pt modelId="{ADDE4844-DF18-4DF7-8B2C-B02477709F0C}" type="pres">
      <dgm:prSet presAssocID="{3F0E00B2-7ECE-436A-9A01-77FF047BCC1B}" presName="thickLine" presStyleLbl="alignNode1" presStyleIdx="0" presStyleCnt="8"/>
      <dgm:spPr/>
    </dgm:pt>
    <dgm:pt modelId="{4909002E-5C43-4B77-94F4-8218DED858BD}" type="pres">
      <dgm:prSet presAssocID="{3F0E00B2-7ECE-436A-9A01-77FF047BCC1B}" presName="horz1" presStyleCnt="0"/>
      <dgm:spPr/>
    </dgm:pt>
    <dgm:pt modelId="{260F2870-06F0-4BFB-B940-82BA7511894B}" type="pres">
      <dgm:prSet presAssocID="{3F0E00B2-7ECE-436A-9A01-77FF047BCC1B}" presName="tx1" presStyleLbl="revTx" presStyleIdx="0" presStyleCnt="8"/>
      <dgm:spPr/>
    </dgm:pt>
    <dgm:pt modelId="{21C4B34C-805B-4726-9EF6-28D635F11FDA}" type="pres">
      <dgm:prSet presAssocID="{3F0E00B2-7ECE-436A-9A01-77FF047BCC1B}" presName="vert1" presStyleCnt="0"/>
      <dgm:spPr/>
    </dgm:pt>
    <dgm:pt modelId="{64C51B85-BA63-443C-92A5-E55C31B04D06}" type="pres">
      <dgm:prSet presAssocID="{0C88B197-8151-451D-83AF-32CE9AD65226}" presName="thickLine" presStyleLbl="alignNode1" presStyleIdx="1" presStyleCnt="8"/>
      <dgm:spPr/>
    </dgm:pt>
    <dgm:pt modelId="{27E61266-D411-4BE6-BDFD-EF045C479F50}" type="pres">
      <dgm:prSet presAssocID="{0C88B197-8151-451D-83AF-32CE9AD65226}" presName="horz1" presStyleCnt="0"/>
      <dgm:spPr/>
    </dgm:pt>
    <dgm:pt modelId="{8C822C38-DF6D-45EC-B922-C4AFB6DA4168}" type="pres">
      <dgm:prSet presAssocID="{0C88B197-8151-451D-83AF-32CE9AD65226}" presName="tx1" presStyleLbl="revTx" presStyleIdx="1" presStyleCnt="8"/>
      <dgm:spPr/>
    </dgm:pt>
    <dgm:pt modelId="{94658D84-6F3A-436D-952F-F418E6715BC0}" type="pres">
      <dgm:prSet presAssocID="{0C88B197-8151-451D-83AF-32CE9AD65226}" presName="vert1" presStyleCnt="0"/>
      <dgm:spPr/>
    </dgm:pt>
    <dgm:pt modelId="{8B552D94-9CF5-4FAA-82E6-192DCF6124F2}" type="pres">
      <dgm:prSet presAssocID="{92B1A913-E6D5-4D42-A6EB-2765E92B2647}" presName="thickLine" presStyleLbl="alignNode1" presStyleIdx="2" presStyleCnt="8"/>
      <dgm:spPr/>
    </dgm:pt>
    <dgm:pt modelId="{51C9800F-CC84-4336-A68B-002A321C2352}" type="pres">
      <dgm:prSet presAssocID="{92B1A913-E6D5-4D42-A6EB-2765E92B2647}" presName="horz1" presStyleCnt="0"/>
      <dgm:spPr/>
    </dgm:pt>
    <dgm:pt modelId="{F426A31E-714A-4C69-BBCD-4F51EB68EFF8}" type="pres">
      <dgm:prSet presAssocID="{92B1A913-E6D5-4D42-A6EB-2765E92B2647}" presName="tx1" presStyleLbl="revTx" presStyleIdx="2" presStyleCnt="8"/>
      <dgm:spPr/>
    </dgm:pt>
    <dgm:pt modelId="{665E5FEA-2B8E-4591-8C3C-7C97891A05D9}" type="pres">
      <dgm:prSet presAssocID="{92B1A913-E6D5-4D42-A6EB-2765E92B2647}" presName="vert1" presStyleCnt="0"/>
      <dgm:spPr/>
    </dgm:pt>
    <dgm:pt modelId="{FD5FE2CB-0AF8-4877-BD8E-22A972F2B4EB}" type="pres">
      <dgm:prSet presAssocID="{67BD4F50-EF73-43ED-9056-D1581521DC9E}" presName="thickLine" presStyleLbl="alignNode1" presStyleIdx="3" presStyleCnt="8"/>
      <dgm:spPr/>
    </dgm:pt>
    <dgm:pt modelId="{D4E26364-00D3-419C-BBE2-86C5609FEC87}" type="pres">
      <dgm:prSet presAssocID="{67BD4F50-EF73-43ED-9056-D1581521DC9E}" presName="horz1" presStyleCnt="0"/>
      <dgm:spPr/>
    </dgm:pt>
    <dgm:pt modelId="{0C1FB953-A6B7-472F-9D96-2F76C9FC3242}" type="pres">
      <dgm:prSet presAssocID="{67BD4F50-EF73-43ED-9056-D1581521DC9E}" presName="tx1" presStyleLbl="revTx" presStyleIdx="3" presStyleCnt="8"/>
      <dgm:spPr/>
    </dgm:pt>
    <dgm:pt modelId="{14897988-5245-4928-8948-4845CE7A0655}" type="pres">
      <dgm:prSet presAssocID="{67BD4F50-EF73-43ED-9056-D1581521DC9E}" presName="vert1" presStyleCnt="0"/>
      <dgm:spPr/>
    </dgm:pt>
    <dgm:pt modelId="{D6513538-A95D-4672-9A5E-B88FA7441A33}" type="pres">
      <dgm:prSet presAssocID="{56FC63C1-6CA8-4147-8CED-227F6C4DD7E9}" presName="thickLine" presStyleLbl="alignNode1" presStyleIdx="4" presStyleCnt="8"/>
      <dgm:spPr/>
    </dgm:pt>
    <dgm:pt modelId="{8E88A90B-7742-4AE4-8D1D-FDCC782A084F}" type="pres">
      <dgm:prSet presAssocID="{56FC63C1-6CA8-4147-8CED-227F6C4DD7E9}" presName="horz1" presStyleCnt="0"/>
      <dgm:spPr/>
    </dgm:pt>
    <dgm:pt modelId="{56BA4B90-D0B8-42C7-8557-6FACBA46F9C8}" type="pres">
      <dgm:prSet presAssocID="{56FC63C1-6CA8-4147-8CED-227F6C4DD7E9}" presName="tx1" presStyleLbl="revTx" presStyleIdx="4" presStyleCnt="8"/>
      <dgm:spPr/>
    </dgm:pt>
    <dgm:pt modelId="{9B39F5DE-8C92-416C-9D34-0D0D3FF48B83}" type="pres">
      <dgm:prSet presAssocID="{56FC63C1-6CA8-4147-8CED-227F6C4DD7E9}" presName="vert1" presStyleCnt="0"/>
      <dgm:spPr/>
    </dgm:pt>
    <dgm:pt modelId="{10EB72B7-A2A4-458F-9769-0F77E384CC9F}" type="pres">
      <dgm:prSet presAssocID="{A4A46ADE-3857-4892-9BE4-EF0D4E7A7BFA}" presName="thickLine" presStyleLbl="alignNode1" presStyleIdx="5" presStyleCnt="8"/>
      <dgm:spPr/>
    </dgm:pt>
    <dgm:pt modelId="{1F401A4F-BC74-476A-9CFB-0AE27217B081}" type="pres">
      <dgm:prSet presAssocID="{A4A46ADE-3857-4892-9BE4-EF0D4E7A7BFA}" presName="horz1" presStyleCnt="0"/>
      <dgm:spPr/>
    </dgm:pt>
    <dgm:pt modelId="{C55167BE-A65E-4D80-970D-9CA4B02E3A0C}" type="pres">
      <dgm:prSet presAssocID="{A4A46ADE-3857-4892-9BE4-EF0D4E7A7BFA}" presName="tx1" presStyleLbl="revTx" presStyleIdx="5" presStyleCnt="8"/>
      <dgm:spPr/>
    </dgm:pt>
    <dgm:pt modelId="{8B1D1DBC-129A-4095-A713-A25A30C23758}" type="pres">
      <dgm:prSet presAssocID="{A4A46ADE-3857-4892-9BE4-EF0D4E7A7BFA}" presName="vert1" presStyleCnt="0"/>
      <dgm:spPr/>
    </dgm:pt>
    <dgm:pt modelId="{92DE6144-0190-4C55-B831-8982BDB56BBB}" type="pres">
      <dgm:prSet presAssocID="{9AD8670A-CE07-4D64-8792-1966580B1E64}" presName="thickLine" presStyleLbl="alignNode1" presStyleIdx="6" presStyleCnt="8"/>
      <dgm:spPr/>
    </dgm:pt>
    <dgm:pt modelId="{B4401540-09DB-4810-A1ED-35A6B9946691}" type="pres">
      <dgm:prSet presAssocID="{9AD8670A-CE07-4D64-8792-1966580B1E64}" presName="horz1" presStyleCnt="0"/>
      <dgm:spPr/>
    </dgm:pt>
    <dgm:pt modelId="{F3FB9D55-6CC0-4757-B2FE-007011841E37}" type="pres">
      <dgm:prSet presAssocID="{9AD8670A-CE07-4D64-8792-1966580B1E64}" presName="tx1" presStyleLbl="revTx" presStyleIdx="6" presStyleCnt="8"/>
      <dgm:spPr/>
    </dgm:pt>
    <dgm:pt modelId="{3B9BF9D4-A24A-4D8A-92E2-B1ED29101059}" type="pres">
      <dgm:prSet presAssocID="{9AD8670A-CE07-4D64-8792-1966580B1E64}" presName="vert1" presStyleCnt="0"/>
      <dgm:spPr/>
    </dgm:pt>
    <dgm:pt modelId="{B55AC5D1-7041-4737-A86D-529BFAEE8CB0}" type="pres">
      <dgm:prSet presAssocID="{CA639EB9-A6E2-476F-A539-E5ABD2D7AA92}" presName="thickLine" presStyleLbl="alignNode1" presStyleIdx="7" presStyleCnt="8"/>
      <dgm:spPr/>
    </dgm:pt>
    <dgm:pt modelId="{383272C6-1932-47ED-9560-D822438D8F69}" type="pres">
      <dgm:prSet presAssocID="{CA639EB9-A6E2-476F-A539-E5ABD2D7AA92}" presName="horz1" presStyleCnt="0"/>
      <dgm:spPr/>
    </dgm:pt>
    <dgm:pt modelId="{1FC1D27E-0A46-4C9C-8ECE-79271E1C141E}" type="pres">
      <dgm:prSet presAssocID="{CA639EB9-A6E2-476F-A539-E5ABD2D7AA92}" presName="tx1" presStyleLbl="revTx" presStyleIdx="7" presStyleCnt="8"/>
      <dgm:spPr/>
    </dgm:pt>
    <dgm:pt modelId="{87068ADF-3602-4A8D-A8D0-331A23B1D585}" type="pres">
      <dgm:prSet presAssocID="{CA639EB9-A6E2-476F-A539-E5ABD2D7AA92}" presName="vert1" presStyleCnt="0"/>
      <dgm:spPr/>
    </dgm:pt>
  </dgm:ptLst>
  <dgm:cxnLst>
    <dgm:cxn modelId="{73214C00-E6C5-4E94-999F-EBD490A813FF}" type="presOf" srcId="{9AD8670A-CE07-4D64-8792-1966580B1E64}" destId="{F3FB9D55-6CC0-4757-B2FE-007011841E37}" srcOrd="0" destOrd="0" presId="urn:microsoft.com/office/officeart/2008/layout/LinedList"/>
    <dgm:cxn modelId="{ADD38212-D823-4FAA-B2C5-77ED6928B15D}" type="presOf" srcId="{92B1A913-E6D5-4D42-A6EB-2765E92B2647}" destId="{F426A31E-714A-4C69-BBCD-4F51EB68EFF8}" srcOrd="0" destOrd="0" presId="urn:microsoft.com/office/officeart/2008/layout/LinedList"/>
    <dgm:cxn modelId="{F0F2B014-2C48-470A-9BF3-F7F197304602}" srcId="{B9C12096-6097-4CA2-ABF6-2BE16D639110}" destId="{92B1A913-E6D5-4D42-A6EB-2765E92B2647}" srcOrd="2" destOrd="0" parTransId="{469D9E01-AA2B-417E-A907-605AC40B8D86}" sibTransId="{FCCD1B0F-305A-4B48-8437-6B940C40BD31}"/>
    <dgm:cxn modelId="{CE5B6424-1CDA-4E10-A1B0-C5480242B258}" srcId="{B9C12096-6097-4CA2-ABF6-2BE16D639110}" destId="{56FC63C1-6CA8-4147-8CED-227F6C4DD7E9}" srcOrd="4" destOrd="0" parTransId="{08F2B08F-A6D0-41DD-BCC1-4F80C155F00F}" sibTransId="{76E4FD12-0225-45AB-ABF7-953B4FFC6E9E}"/>
    <dgm:cxn modelId="{DF710F3B-7000-45B2-BB7C-0B8D14BCACDC}" type="presOf" srcId="{67BD4F50-EF73-43ED-9056-D1581521DC9E}" destId="{0C1FB953-A6B7-472F-9D96-2F76C9FC3242}" srcOrd="0" destOrd="0" presId="urn:microsoft.com/office/officeart/2008/layout/LinedList"/>
    <dgm:cxn modelId="{FA5F8658-22B8-44C6-BF5F-433BC60AAD96}" type="presOf" srcId="{A4A46ADE-3857-4892-9BE4-EF0D4E7A7BFA}" destId="{C55167BE-A65E-4D80-970D-9CA4B02E3A0C}" srcOrd="0" destOrd="0" presId="urn:microsoft.com/office/officeart/2008/layout/LinedList"/>
    <dgm:cxn modelId="{4B166A7B-37B2-4101-87FB-5456F8A64516}" type="presOf" srcId="{3F0E00B2-7ECE-436A-9A01-77FF047BCC1B}" destId="{260F2870-06F0-4BFB-B940-82BA7511894B}" srcOrd="0" destOrd="0" presId="urn:microsoft.com/office/officeart/2008/layout/LinedList"/>
    <dgm:cxn modelId="{90644484-6C22-4C68-8A4F-1F98076F8B4F}" type="presOf" srcId="{B9C12096-6097-4CA2-ABF6-2BE16D639110}" destId="{DB04BE08-16B3-4B90-A8A9-F7E807465AB0}" srcOrd="0" destOrd="0" presId="urn:microsoft.com/office/officeart/2008/layout/LinedList"/>
    <dgm:cxn modelId="{4012D284-FCC8-4946-B32B-74D3AF796C4B}" srcId="{B9C12096-6097-4CA2-ABF6-2BE16D639110}" destId="{CA639EB9-A6E2-476F-A539-E5ABD2D7AA92}" srcOrd="7" destOrd="0" parTransId="{0A621A66-3851-4F88-B2B0-C32C59EDD6B2}" sibTransId="{DC3E368D-86E1-4E4A-A10B-FF13B59C9E3A}"/>
    <dgm:cxn modelId="{178FA8A2-4FC6-4745-AFB6-6CEDE5825996}" srcId="{B9C12096-6097-4CA2-ABF6-2BE16D639110}" destId="{0C88B197-8151-451D-83AF-32CE9AD65226}" srcOrd="1" destOrd="0" parTransId="{31375D0E-A2E0-4C4A-8FC5-EC895BBBE15C}" sibTransId="{94E44BC4-6626-4765-A947-CDA651089A8B}"/>
    <dgm:cxn modelId="{9B63DBA7-B043-470D-B4F8-8FDD95AB8A52}" srcId="{B9C12096-6097-4CA2-ABF6-2BE16D639110}" destId="{9AD8670A-CE07-4D64-8792-1966580B1E64}" srcOrd="6" destOrd="0" parTransId="{724A0ADE-A4F3-43DE-AFB5-86BB9F91C9B1}" sibTransId="{762ABDC6-616E-4B23-9521-D1F9967939F0}"/>
    <dgm:cxn modelId="{E43E82AD-9216-4A4D-A710-23844A33750F}" srcId="{B9C12096-6097-4CA2-ABF6-2BE16D639110}" destId="{A4A46ADE-3857-4892-9BE4-EF0D4E7A7BFA}" srcOrd="5" destOrd="0" parTransId="{6596D736-9276-40A2-BC9B-7BC0880E5D22}" sibTransId="{39357E89-48AA-4352-B1C5-DE0A5205E97E}"/>
    <dgm:cxn modelId="{030D35B7-AD00-46AD-92E5-67CFA8E8EAF8}" srcId="{B9C12096-6097-4CA2-ABF6-2BE16D639110}" destId="{3F0E00B2-7ECE-436A-9A01-77FF047BCC1B}" srcOrd="0" destOrd="0" parTransId="{68F54623-E2CE-438D-985E-D459AEC6F66A}" sibTransId="{9426DFC9-05BB-4466-8D48-0799F5350C36}"/>
    <dgm:cxn modelId="{F21E91B7-8149-464B-9D93-D6732EDF9B69}" type="presOf" srcId="{CA639EB9-A6E2-476F-A539-E5ABD2D7AA92}" destId="{1FC1D27E-0A46-4C9C-8ECE-79271E1C141E}" srcOrd="0" destOrd="0" presId="urn:microsoft.com/office/officeart/2008/layout/LinedList"/>
    <dgm:cxn modelId="{CFAA84C6-F5F2-40F7-8A5D-53392958D107}" type="presOf" srcId="{0C88B197-8151-451D-83AF-32CE9AD65226}" destId="{8C822C38-DF6D-45EC-B922-C4AFB6DA4168}" srcOrd="0" destOrd="0" presId="urn:microsoft.com/office/officeart/2008/layout/LinedList"/>
    <dgm:cxn modelId="{B6658DE5-AA80-4D57-8DED-84FA413992EB}" srcId="{B9C12096-6097-4CA2-ABF6-2BE16D639110}" destId="{67BD4F50-EF73-43ED-9056-D1581521DC9E}" srcOrd="3" destOrd="0" parTransId="{7CBDA341-E489-4993-927A-45401D2829D2}" sibTransId="{4ED2F5E2-5D6B-4FCD-B001-2186AE644D23}"/>
    <dgm:cxn modelId="{90A194F3-3041-4084-9845-511F55D224D8}" type="presOf" srcId="{56FC63C1-6CA8-4147-8CED-227F6C4DD7E9}" destId="{56BA4B90-D0B8-42C7-8557-6FACBA46F9C8}" srcOrd="0" destOrd="0" presId="urn:microsoft.com/office/officeart/2008/layout/LinedList"/>
    <dgm:cxn modelId="{A3E832E6-BF5C-43FE-969E-EAF4AE65655D}" type="presParOf" srcId="{DB04BE08-16B3-4B90-A8A9-F7E807465AB0}" destId="{ADDE4844-DF18-4DF7-8B2C-B02477709F0C}" srcOrd="0" destOrd="0" presId="urn:microsoft.com/office/officeart/2008/layout/LinedList"/>
    <dgm:cxn modelId="{CCB71147-A61E-4345-A386-F88389E4E58D}" type="presParOf" srcId="{DB04BE08-16B3-4B90-A8A9-F7E807465AB0}" destId="{4909002E-5C43-4B77-94F4-8218DED858BD}" srcOrd="1" destOrd="0" presId="urn:microsoft.com/office/officeart/2008/layout/LinedList"/>
    <dgm:cxn modelId="{B5D9BD5D-7A8A-46FF-9ED8-889B8A1CCF14}" type="presParOf" srcId="{4909002E-5C43-4B77-94F4-8218DED858BD}" destId="{260F2870-06F0-4BFB-B940-82BA7511894B}" srcOrd="0" destOrd="0" presId="urn:microsoft.com/office/officeart/2008/layout/LinedList"/>
    <dgm:cxn modelId="{F6CBC38D-565E-4870-A411-8E9F99A66176}" type="presParOf" srcId="{4909002E-5C43-4B77-94F4-8218DED858BD}" destId="{21C4B34C-805B-4726-9EF6-28D635F11FDA}" srcOrd="1" destOrd="0" presId="urn:microsoft.com/office/officeart/2008/layout/LinedList"/>
    <dgm:cxn modelId="{8C9A41F2-532D-438E-AC16-13669F1DAF25}" type="presParOf" srcId="{DB04BE08-16B3-4B90-A8A9-F7E807465AB0}" destId="{64C51B85-BA63-443C-92A5-E55C31B04D06}" srcOrd="2" destOrd="0" presId="urn:microsoft.com/office/officeart/2008/layout/LinedList"/>
    <dgm:cxn modelId="{005140C0-FB68-4C7D-A861-17D8FC5F69DE}" type="presParOf" srcId="{DB04BE08-16B3-4B90-A8A9-F7E807465AB0}" destId="{27E61266-D411-4BE6-BDFD-EF045C479F50}" srcOrd="3" destOrd="0" presId="urn:microsoft.com/office/officeart/2008/layout/LinedList"/>
    <dgm:cxn modelId="{190450F3-8BF3-4ACB-9050-1EB807AF94D5}" type="presParOf" srcId="{27E61266-D411-4BE6-BDFD-EF045C479F50}" destId="{8C822C38-DF6D-45EC-B922-C4AFB6DA4168}" srcOrd="0" destOrd="0" presId="urn:microsoft.com/office/officeart/2008/layout/LinedList"/>
    <dgm:cxn modelId="{C82B38B9-8293-471A-A875-9ACAFD5A1264}" type="presParOf" srcId="{27E61266-D411-4BE6-BDFD-EF045C479F50}" destId="{94658D84-6F3A-436D-952F-F418E6715BC0}" srcOrd="1" destOrd="0" presId="urn:microsoft.com/office/officeart/2008/layout/LinedList"/>
    <dgm:cxn modelId="{DA784CAD-D747-4EA1-B9AD-F15F1EEB8DA5}" type="presParOf" srcId="{DB04BE08-16B3-4B90-A8A9-F7E807465AB0}" destId="{8B552D94-9CF5-4FAA-82E6-192DCF6124F2}" srcOrd="4" destOrd="0" presId="urn:microsoft.com/office/officeart/2008/layout/LinedList"/>
    <dgm:cxn modelId="{BF797D8A-6CEC-4CB1-A2D8-BC194319AADD}" type="presParOf" srcId="{DB04BE08-16B3-4B90-A8A9-F7E807465AB0}" destId="{51C9800F-CC84-4336-A68B-002A321C2352}" srcOrd="5" destOrd="0" presId="urn:microsoft.com/office/officeart/2008/layout/LinedList"/>
    <dgm:cxn modelId="{4E52F4C9-CE09-41ED-8B96-32CD4F011F91}" type="presParOf" srcId="{51C9800F-CC84-4336-A68B-002A321C2352}" destId="{F426A31E-714A-4C69-BBCD-4F51EB68EFF8}" srcOrd="0" destOrd="0" presId="urn:microsoft.com/office/officeart/2008/layout/LinedList"/>
    <dgm:cxn modelId="{0EF0969B-4D6B-41CD-AB99-37B3BA05BCAB}" type="presParOf" srcId="{51C9800F-CC84-4336-A68B-002A321C2352}" destId="{665E5FEA-2B8E-4591-8C3C-7C97891A05D9}" srcOrd="1" destOrd="0" presId="urn:microsoft.com/office/officeart/2008/layout/LinedList"/>
    <dgm:cxn modelId="{8677AD11-4890-4B8B-8D38-65EFE031CA6F}" type="presParOf" srcId="{DB04BE08-16B3-4B90-A8A9-F7E807465AB0}" destId="{FD5FE2CB-0AF8-4877-BD8E-22A972F2B4EB}" srcOrd="6" destOrd="0" presId="urn:microsoft.com/office/officeart/2008/layout/LinedList"/>
    <dgm:cxn modelId="{A54A40BE-3900-4344-8C83-F76446A07AB7}" type="presParOf" srcId="{DB04BE08-16B3-4B90-A8A9-F7E807465AB0}" destId="{D4E26364-00D3-419C-BBE2-86C5609FEC87}" srcOrd="7" destOrd="0" presId="urn:microsoft.com/office/officeart/2008/layout/LinedList"/>
    <dgm:cxn modelId="{27D61A0D-EE03-4F57-8394-739F2D4CBFB1}" type="presParOf" srcId="{D4E26364-00D3-419C-BBE2-86C5609FEC87}" destId="{0C1FB953-A6B7-472F-9D96-2F76C9FC3242}" srcOrd="0" destOrd="0" presId="urn:microsoft.com/office/officeart/2008/layout/LinedList"/>
    <dgm:cxn modelId="{A0E4B376-5FAE-44D6-954E-9FE063016C08}" type="presParOf" srcId="{D4E26364-00D3-419C-BBE2-86C5609FEC87}" destId="{14897988-5245-4928-8948-4845CE7A0655}" srcOrd="1" destOrd="0" presId="urn:microsoft.com/office/officeart/2008/layout/LinedList"/>
    <dgm:cxn modelId="{7ADC9396-242F-4A3F-B086-CF8FE83EF62F}" type="presParOf" srcId="{DB04BE08-16B3-4B90-A8A9-F7E807465AB0}" destId="{D6513538-A95D-4672-9A5E-B88FA7441A33}" srcOrd="8" destOrd="0" presId="urn:microsoft.com/office/officeart/2008/layout/LinedList"/>
    <dgm:cxn modelId="{E214773C-C512-4889-9412-49A404EDAEF0}" type="presParOf" srcId="{DB04BE08-16B3-4B90-A8A9-F7E807465AB0}" destId="{8E88A90B-7742-4AE4-8D1D-FDCC782A084F}" srcOrd="9" destOrd="0" presId="urn:microsoft.com/office/officeart/2008/layout/LinedList"/>
    <dgm:cxn modelId="{DE6C7531-0041-46D2-A9CB-2E4046CAC69C}" type="presParOf" srcId="{8E88A90B-7742-4AE4-8D1D-FDCC782A084F}" destId="{56BA4B90-D0B8-42C7-8557-6FACBA46F9C8}" srcOrd="0" destOrd="0" presId="urn:microsoft.com/office/officeart/2008/layout/LinedList"/>
    <dgm:cxn modelId="{2973025F-F6D8-47EB-BB17-C9282104838C}" type="presParOf" srcId="{8E88A90B-7742-4AE4-8D1D-FDCC782A084F}" destId="{9B39F5DE-8C92-416C-9D34-0D0D3FF48B83}" srcOrd="1" destOrd="0" presId="urn:microsoft.com/office/officeart/2008/layout/LinedList"/>
    <dgm:cxn modelId="{0AFC8FA8-7008-43EC-9B64-CD22F51ACAE4}" type="presParOf" srcId="{DB04BE08-16B3-4B90-A8A9-F7E807465AB0}" destId="{10EB72B7-A2A4-458F-9769-0F77E384CC9F}" srcOrd="10" destOrd="0" presId="urn:microsoft.com/office/officeart/2008/layout/LinedList"/>
    <dgm:cxn modelId="{5025A89B-1224-4A8B-915A-87A8D0703DFC}" type="presParOf" srcId="{DB04BE08-16B3-4B90-A8A9-F7E807465AB0}" destId="{1F401A4F-BC74-476A-9CFB-0AE27217B081}" srcOrd="11" destOrd="0" presId="urn:microsoft.com/office/officeart/2008/layout/LinedList"/>
    <dgm:cxn modelId="{4E70948C-FD99-437B-BC65-34944065E76D}" type="presParOf" srcId="{1F401A4F-BC74-476A-9CFB-0AE27217B081}" destId="{C55167BE-A65E-4D80-970D-9CA4B02E3A0C}" srcOrd="0" destOrd="0" presId="urn:microsoft.com/office/officeart/2008/layout/LinedList"/>
    <dgm:cxn modelId="{EF96A869-7818-4B5F-BFB2-B0E820C7E8F5}" type="presParOf" srcId="{1F401A4F-BC74-476A-9CFB-0AE27217B081}" destId="{8B1D1DBC-129A-4095-A713-A25A30C23758}" srcOrd="1" destOrd="0" presId="urn:microsoft.com/office/officeart/2008/layout/LinedList"/>
    <dgm:cxn modelId="{36A34CF2-2961-421C-8251-A690579BFC4D}" type="presParOf" srcId="{DB04BE08-16B3-4B90-A8A9-F7E807465AB0}" destId="{92DE6144-0190-4C55-B831-8982BDB56BBB}" srcOrd="12" destOrd="0" presId="urn:microsoft.com/office/officeart/2008/layout/LinedList"/>
    <dgm:cxn modelId="{35560F80-E730-4360-A304-CE32E6AC124A}" type="presParOf" srcId="{DB04BE08-16B3-4B90-A8A9-F7E807465AB0}" destId="{B4401540-09DB-4810-A1ED-35A6B9946691}" srcOrd="13" destOrd="0" presId="urn:microsoft.com/office/officeart/2008/layout/LinedList"/>
    <dgm:cxn modelId="{D48BFB5D-4206-486E-86C8-BC4F4074259B}" type="presParOf" srcId="{B4401540-09DB-4810-A1ED-35A6B9946691}" destId="{F3FB9D55-6CC0-4757-B2FE-007011841E37}" srcOrd="0" destOrd="0" presId="urn:microsoft.com/office/officeart/2008/layout/LinedList"/>
    <dgm:cxn modelId="{B88B4A41-135A-4F10-8699-BCF8EAE1AA1F}" type="presParOf" srcId="{B4401540-09DB-4810-A1ED-35A6B9946691}" destId="{3B9BF9D4-A24A-4D8A-92E2-B1ED29101059}" srcOrd="1" destOrd="0" presId="urn:microsoft.com/office/officeart/2008/layout/LinedList"/>
    <dgm:cxn modelId="{800A8E91-DCDF-4305-B168-DCF68C1EDA68}" type="presParOf" srcId="{DB04BE08-16B3-4B90-A8A9-F7E807465AB0}" destId="{B55AC5D1-7041-4737-A86D-529BFAEE8CB0}" srcOrd="14" destOrd="0" presId="urn:microsoft.com/office/officeart/2008/layout/LinedList"/>
    <dgm:cxn modelId="{5EC6F435-97AF-4C83-95EE-143B9AF0CBA1}" type="presParOf" srcId="{DB04BE08-16B3-4B90-A8A9-F7E807465AB0}" destId="{383272C6-1932-47ED-9560-D822438D8F69}" srcOrd="15" destOrd="0" presId="urn:microsoft.com/office/officeart/2008/layout/LinedList"/>
    <dgm:cxn modelId="{07194DBA-A01F-4F2B-8B39-36D6A7BED8D4}" type="presParOf" srcId="{383272C6-1932-47ED-9560-D822438D8F69}" destId="{1FC1D27E-0A46-4C9C-8ECE-79271E1C141E}" srcOrd="0" destOrd="0" presId="urn:microsoft.com/office/officeart/2008/layout/LinedList"/>
    <dgm:cxn modelId="{DFC4E13B-BBBE-4559-BCCB-534C487C843C}" type="presParOf" srcId="{383272C6-1932-47ED-9560-D822438D8F69}" destId="{87068ADF-3602-4A8D-A8D0-331A23B1D58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21EC23-FE6F-41A0-9565-C081A6E68FFB}" type="doc">
      <dgm:prSet loTypeId="urn:microsoft.com/office/officeart/2005/8/layout/default" loCatId="list" qsTypeId="urn:microsoft.com/office/officeart/2005/8/quickstyle/simple2" qsCatId="simple" csTypeId="urn:microsoft.com/office/officeart/2005/8/colors/accent1_2" csCatId="accent1"/>
      <dgm:spPr/>
      <dgm:t>
        <a:bodyPr/>
        <a:lstStyle/>
        <a:p>
          <a:endParaRPr lang="en-US"/>
        </a:p>
      </dgm:t>
    </dgm:pt>
    <dgm:pt modelId="{FA5A0B78-D505-45D7-996F-86D248DA1058}" type="pres">
      <dgm:prSet presAssocID="{DF21EC23-FE6F-41A0-9565-C081A6E68FFB}" presName="diagram" presStyleCnt="0">
        <dgm:presLayoutVars>
          <dgm:dir/>
          <dgm:resizeHandles val="exact"/>
        </dgm:presLayoutVars>
      </dgm:prSet>
      <dgm:spPr/>
    </dgm:pt>
  </dgm:ptLst>
  <dgm:cxnLst>
    <dgm:cxn modelId="{4496D9A9-10AB-4008-AAFB-7AEE62DB2015}" type="presOf" srcId="{DF21EC23-FE6F-41A0-9565-C081A6E68FFB}" destId="{FA5A0B78-D505-45D7-996F-86D248DA1058}"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A55C49-2AD4-4372-AF98-66364EEC6761}" type="doc">
      <dgm:prSet loTypeId="urn:microsoft.com/office/officeart/2011/layout/CircleProcess" loCatId="process" qsTypeId="urn:microsoft.com/office/officeart/2005/8/quickstyle/simple1" qsCatId="simple" csTypeId="urn:microsoft.com/office/officeart/2005/8/colors/accent1_2" csCatId="accent1" phldr="1"/>
      <dgm:spPr/>
    </dgm:pt>
    <dgm:pt modelId="{C1209435-D58E-41F8-BABC-42943B81C137}">
      <dgm:prSet phldrT="[Text]"/>
      <dgm:spPr/>
      <dgm:t>
        <a:bodyPr/>
        <a:lstStyle/>
        <a:p>
          <a:r>
            <a:rPr lang="en-US" b="1" dirty="0"/>
            <a:t>Advance Community &amp; Culture</a:t>
          </a:r>
        </a:p>
      </dgm:t>
    </dgm:pt>
    <dgm:pt modelId="{1E3598AB-565A-4C0E-A006-E49671AAB72B}" type="parTrans" cxnId="{E4503715-0374-4DAD-8CB7-B7E28C315885}">
      <dgm:prSet/>
      <dgm:spPr/>
      <dgm:t>
        <a:bodyPr/>
        <a:lstStyle/>
        <a:p>
          <a:endParaRPr lang="en-US"/>
        </a:p>
      </dgm:t>
    </dgm:pt>
    <dgm:pt modelId="{711E996B-1E68-48C9-A5CD-D6EAB1222321}" type="sibTrans" cxnId="{E4503715-0374-4DAD-8CB7-B7E28C315885}">
      <dgm:prSet/>
      <dgm:spPr/>
      <dgm:t>
        <a:bodyPr/>
        <a:lstStyle/>
        <a:p>
          <a:endParaRPr lang="en-US"/>
        </a:p>
      </dgm:t>
    </dgm:pt>
    <dgm:pt modelId="{9847EDB5-43A8-4F15-9BDB-6E2009D87CCC}">
      <dgm:prSet phldrT="[Text]"/>
      <dgm:spPr/>
      <dgm:t>
        <a:bodyPr/>
        <a:lstStyle/>
        <a:p>
          <a:r>
            <a:rPr lang="en-US" b="1"/>
            <a:t>Grow Graduate Programs &amp; Enrollment</a:t>
          </a:r>
        </a:p>
      </dgm:t>
    </dgm:pt>
    <dgm:pt modelId="{5804CD4B-9B06-42D5-99C8-56802EB057FA}" type="parTrans" cxnId="{94BE9567-1A46-4E7A-9756-7BED3A1F1F2E}">
      <dgm:prSet/>
      <dgm:spPr/>
      <dgm:t>
        <a:bodyPr/>
        <a:lstStyle/>
        <a:p>
          <a:endParaRPr lang="en-US"/>
        </a:p>
      </dgm:t>
    </dgm:pt>
    <dgm:pt modelId="{313243EE-4456-490D-B517-7D80EDBD1953}" type="sibTrans" cxnId="{94BE9567-1A46-4E7A-9756-7BED3A1F1F2E}">
      <dgm:prSet/>
      <dgm:spPr/>
      <dgm:t>
        <a:bodyPr/>
        <a:lstStyle/>
        <a:p>
          <a:endParaRPr lang="en-US"/>
        </a:p>
      </dgm:t>
    </dgm:pt>
    <dgm:pt modelId="{F0E63DA3-C563-4563-96C1-477F8D71A27A}">
      <dgm:prSet phldrT="[Text]"/>
      <dgm:spPr/>
      <dgm:t>
        <a:bodyPr/>
        <a:lstStyle/>
        <a:p>
          <a:r>
            <a:rPr lang="en-US" b="1" dirty="0"/>
            <a:t>Promote Interdisciplinary Research with Relevance</a:t>
          </a:r>
        </a:p>
      </dgm:t>
    </dgm:pt>
    <dgm:pt modelId="{DC742153-F947-4A53-AA72-3ADED63D4FE3}" type="parTrans" cxnId="{FA95372F-0733-4D28-AB18-97A224128EEC}">
      <dgm:prSet/>
      <dgm:spPr/>
      <dgm:t>
        <a:bodyPr/>
        <a:lstStyle/>
        <a:p>
          <a:endParaRPr lang="en-US"/>
        </a:p>
      </dgm:t>
    </dgm:pt>
    <dgm:pt modelId="{7EA23DD8-FBFE-474A-917C-DDCBC8F7BB63}" type="sibTrans" cxnId="{FA95372F-0733-4D28-AB18-97A224128EEC}">
      <dgm:prSet/>
      <dgm:spPr/>
      <dgm:t>
        <a:bodyPr/>
        <a:lstStyle/>
        <a:p>
          <a:endParaRPr lang="en-US"/>
        </a:p>
      </dgm:t>
    </dgm:pt>
    <dgm:pt modelId="{17461D6D-19F0-4A81-9E42-29AA8FB9EC6F}">
      <dgm:prSet phldrT="[Text]"/>
      <dgm:spPr/>
      <dgm:t>
        <a:bodyPr/>
        <a:lstStyle/>
        <a:p>
          <a:r>
            <a:rPr lang="en-US" b="1" dirty="0"/>
            <a:t>Enhance Undergraduate Educational Experiences</a:t>
          </a:r>
        </a:p>
      </dgm:t>
    </dgm:pt>
    <dgm:pt modelId="{C92F1B3E-239A-4111-BFC1-571DC93E869C}" type="parTrans" cxnId="{CB7BA213-4948-4ACE-9C6D-CEBF3B51C25E}">
      <dgm:prSet/>
      <dgm:spPr/>
      <dgm:t>
        <a:bodyPr/>
        <a:lstStyle/>
        <a:p>
          <a:endParaRPr lang="en-US"/>
        </a:p>
      </dgm:t>
    </dgm:pt>
    <dgm:pt modelId="{CC700FBD-60E6-403B-A60A-AC77497104ED}" type="sibTrans" cxnId="{CB7BA213-4948-4ACE-9C6D-CEBF3B51C25E}">
      <dgm:prSet/>
      <dgm:spPr/>
      <dgm:t>
        <a:bodyPr/>
        <a:lstStyle/>
        <a:p>
          <a:endParaRPr lang="en-US"/>
        </a:p>
      </dgm:t>
    </dgm:pt>
    <dgm:pt modelId="{FAA0ABD7-74DD-4C81-A439-EC9BDDBE1B22}" type="pres">
      <dgm:prSet presAssocID="{E8A55C49-2AD4-4372-AF98-66364EEC6761}" presName="Name0" presStyleCnt="0">
        <dgm:presLayoutVars>
          <dgm:chMax val="11"/>
          <dgm:chPref val="11"/>
          <dgm:dir/>
          <dgm:resizeHandles/>
        </dgm:presLayoutVars>
      </dgm:prSet>
      <dgm:spPr/>
    </dgm:pt>
    <dgm:pt modelId="{BA4D7D87-BC6A-493D-9DF6-D42DE70F402E}" type="pres">
      <dgm:prSet presAssocID="{F0E63DA3-C563-4563-96C1-477F8D71A27A}" presName="Accent4" presStyleCnt="0"/>
      <dgm:spPr/>
    </dgm:pt>
    <dgm:pt modelId="{621B9E6E-AF82-48AA-BEC0-79AA7D362FE3}" type="pres">
      <dgm:prSet presAssocID="{F0E63DA3-C563-4563-96C1-477F8D71A27A}" presName="Accent" presStyleLbl="node1" presStyleIdx="0" presStyleCnt="4"/>
      <dgm:spPr/>
    </dgm:pt>
    <dgm:pt modelId="{C343B5A8-D608-4648-AD8D-90E7E3353FA1}" type="pres">
      <dgm:prSet presAssocID="{F0E63DA3-C563-4563-96C1-477F8D71A27A}" presName="ParentBackground4" presStyleCnt="0"/>
      <dgm:spPr/>
    </dgm:pt>
    <dgm:pt modelId="{365A861D-2E8E-4E85-8823-3439223D72DD}" type="pres">
      <dgm:prSet presAssocID="{F0E63DA3-C563-4563-96C1-477F8D71A27A}" presName="ParentBackground" presStyleLbl="fgAcc1" presStyleIdx="0" presStyleCnt="4" custLinFactNeighborX="-144" custLinFactNeighborY="1170"/>
      <dgm:spPr/>
    </dgm:pt>
    <dgm:pt modelId="{D4E2018D-7620-431D-96EC-2D0210EC6164}" type="pres">
      <dgm:prSet presAssocID="{F0E63DA3-C563-4563-96C1-477F8D71A27A}" presName="Parent4" presStyleLbl="revTx" presStyleIdx="0" presStyleCnt="0">
        <dgm:presLayoutVars>
          <dgm:chMax val="1"/>
          <dgm:chPref val="1"/>
          <dgm:bulletEnabled val="1"/>
        </dgm:presLayoutVars>
      </dgm:prSet>
      <dgm:spPr/>
    </dgm:pt>
    <dgm:pt modelId="{771714B4-A3FA-4D20-901F-62372737A598}" type="pres">
      <dgm:prSet presAssocID="{9847EDB5-43A8-4F15-9BDB-6E2009D87CCC}" presName="Accent3" presStyleCnt="0"/>
      <dgm:spPr/>
    </dgm:pt>
    <dgm:pt modelId="{41CBBADF-A7FA-437F-AC0C-572273D4DF59}" type="pres">
      <dgm:prSet presAssocID="{9847EDB5-43A8-4F15-9BDB-6E2009D87CCC}" presName="Accent" presStyleLbl="node1" presStyleIdx="1" presStyleCnt="4"/>
      <dgm:spPr/>
    </dgm:pt>
    <dgm:pt modelId="{AF4A4143-AB77-4A26-93DA-2845571AC76C}" type="pres">
      <dgm:prSet presAssocID="{9847EDB5-43A8-4F15-9BDB-6E2009D87CCC}" presName="ParentBackground3" presStyleCnt="0"/>
      <dgm:spPr/>
    </dgm:pt>
    <dgm:pt modelId="{45F10E59-D0A3-489A-93DD-CF1DDE4ED42E}" type="pres">
      <dgm:prSet presAssocID="{9847EDB5-43A8-4F15-9BDB-6E2009D87CCC}" presName="ParentBackground" presStyleLbl="fgAcc1" presStyleIdx="1" presStyleCnt="4" custLinFactNeighborY="982"/>
      <dgm:spPr/>
    </dgm:pt>
    <dgm:pt modelId="{A4FF63D6-BC64-49BD-AEDF-334B0CAE1B1C}" type="pres">
      <dgm:prSet presAssocID="{9847EDB5-43A8-4F15-9BDB-6E2009D87CCC}" presName="Parent3" presStyleLbl="revTx" presStyleIdx="0" presStyleCnt="0">
        <dgm:presLayoutVars>
          <dgm:chMax val="1"/>
          <dgm:chPref val="1"/>
          <dgm:bulletEnabled val="1"/>
        </dgm:presLayoutVars>
      </dgm:prSet>
      <dgm:spPr/>
    </dgm:pt>
    <dgm:pt modelId="{8FB089F9-908C-44D3-99A1-5EAD518CB1F0}" type="pres">
      <dgm:prSet presAssocID="{17461D6D-19F0-4A81-9E42-29AA8FB9EC6F}" presName="Accent2" presStyleCnt="0"/>
      <dgm:spPr/>
    </dgm:pt>
    <dgm:pt modelId="{925D45F4-3A2E-4BEE-9827-26071C53F80B}" type="pres">
      <dgm:prSet presAssocID="{17461D6D-19F0-4A81-9E42-29AA8FB9EC6F}" presName="Accent" presStyleLbl="node1" presStyleIdx="2" presStyleCnt="4"/>
      <dgm:spPr/>
    </dgm:pt>
    <dgm:pt modelId="{1AAAA634-D5E6-4262-AA43-9F8A3285C1DD}" type="pres">
      <dgm:prSet presAssocID="{17461D6D-19F0-4A81-9E42-29AA8FB9EC6F}" presName="ParentBackground2" presStyleCnt="0"/>
      <dgm:spPr/>
    </dgm:pt>
    <dgm:pt modelId="{2BFEEB25-2D99-4419-86F6-705F2AC983AB}" type="pres">
      <dgm:prSet presAssocID="{17461D6D-19F0-4A81-9E42-29AA8FB9EC6F}" presName="ParentBackground" presStyleLbl="fgAcc1" presStyleIdx="2" presStyleCnt="4"/>
      <dgm:spPr/>
    </dgm:pt>
    <dgm:pt modelId="{3707C201-A57F-4874-AC84-CE627018DA9B}" type="pres">
      <dgm:prSet presAssocID="{17461D6D-19F0-4A81-9E42-29AA8FB9EC6F}" presName="Parent2" presStyleLbl="revTx" presStyleIdx="0" presStyleCnt="0">
        <dgm:presLayoutVars>
          <dgm:chMax val="1"/>
          <dgm:chPref val="1"/>
          <dgm:bulletEnabled val="1"/>
        </dgm:presLayoutVars>
      </dgm:prSet>
      <dgm:spPr/>
    </dgm:pt>
    <dgm:pt modelId="{7E95597C-357B-42D4-B53D-488688139EAC}" type="pres">
      <dgm:prSet presAssocID="{C1209435-D58E-41F8-BABC-42943B81C137}" presName="Accent1" presStyleCnt="0"/>
      <dgm:spPr/>
    </dgm:pt>
    <dgm:pt modelId="{4976779A-BF3F-4CEF-AB6D-9BBFE361A87A}" type="pres">
      <dgm:prSet presAssocID="{C1209435-D58E-41F8-BABC-42943B81C137}" presName="Accent" presStyleLbl="node1" presStyleIdx="3" presStyleCnt="4"/>
      <dgm:spPr/>
    </dgm:pt>
    <dgm:pt modelId="{D604241C-15A4-4FC0-9AE5-063EDA1E646A}" type="pres">
      <dgm:prSet presAssocID="{C1209435-D58E-41F8-BABC-42943B81C137}" presName="ParentBackground1" presStyleCnt="0"/>
      <dgm:spPr/>
    </dgm:pt>
    <dgm:pt modelId="{732C8989-90F0-47DA-9183-327FB4214523}" type="pres">
      <dgm:prSet presAssocID="{C1209435-D58E-41F8-BABC-42943B81C137}" presName="ParentBackground" presStyleLbl="fgAcc1" presStyleIdx="3" presStyleCnt="4"/>
      <dgm:spPr/>
    </dgm:pt>
    <dgm:pt modelId="{4F7087FA-DC66-4AFE-9F90-2832F95EF9F0}" type="pres">
      <dgm:prSet presAssocID="{C1209435-D58E-41F8-BABC-42943B81C137}" presName="Parent1" presStyleLbl="revTx" presStyleIdx="0" presStyleCnt="0">
        <dgm:presLayoutVars>
          <dgm:chMax val="1"/>
          <dgm:chPref val="1"/>
          <dgm:bulletEnabled val="1"/>
        </dgm:presLayoutVars>
      </dgm:prSet>
      <dgm:spPr/>
    </dgm:pt>
  </dgm:ptLst>
  <dgm:cxnLst>
    <dgm:cxn modelId="{521C6404-8D4A-4E87-B743-92AF588A5571}" type="presOf" srcId="{C1209435-D58E-41F8-BABC-42943B81C137}" destId="{4F7087FA-DC66-4AFE-9F90-2832F95EF9F0}" srcOrd="1" destOrd="0" presId="urn:microsoft.com/office/officeart/2011/layout/CircleProcess"/>
    <dgm:cxn modelId="{CB7BA213-4948-4ACE-9C6D-CEBF3B51C25E}" srcId="{E8A55C49-2AD4-4372-AF98-66364EEC6761}" destId="{17461D6D-19F0-4A81-9E42-29AA8FB9EC6F}" srcOrd="1" destOrd="0" parTransId="{C92F1B3E-239A-4111-BFC1-571DC93E869C}" sibTransId="{CC700FBD-60E6-403B-A60A-AC77497104ED}"/>
    <dgm:cxn modelId="{E4503715-0374-4DAD-8CB7-B7E28C315885}" srcId="{E8A55C49-2AD4-4372-AF98-66364EEC6761}" destId="{C1209435-D58E-41F8-BABC-42943B81C137}" srcOrd="0" destOrd="0" parTransId="{1E3598AB-565A-4C0E-A006-E49671AAB72B}" sibTransId="{711E996B-1E68-48C9-A5CD-D6EAB1222321}"/>
    <dgm:cxn modelId="{66086C2D-68EB-4DCC-9D34-361D72805282}" type="presOf" srcId="{F0E63DA3-C563-4563-96C1-477F8D71A27A}" destId="{365A861D-2E8E-4E85-8823-3439223D72DD}" srcOrd="0" destOrd="0" presId="urn:microsoft.com/office/officeart/2011/layout/CircleProcess"/>
    <dgm:cxn modelId="{FA95372F-0733-4D28-AB18-97A224128EEC}" srcId="{E8A55C49-2AD4-4372-AF98-66364EEC6761}" destId="{F0E63DA3-C563-4563-96C1-477F8D71A27A}" srcOrd="3" destOrd="0" parTransId="{DC742153-F947-4A53-AA72-3ADED63D4FE3}" sibTransId="{7EA23DD8-FBFE-474A-917C-DDCBC8F7BB63}"/>
    <dgm:cxn modelId="{3501DA46-5561-43D3-A6CC-FD81148365F0}" type="presOf" srcId="{9847EDB5-43A8-4F15-9BDB-6E2009D87CCC}" destId="{A4FF63D6-BC64-49BD-AEDF-334B0CAE1B1C}" srcOrd="1" destOrd="0" presId="urn:microsoft.com/office/officeart/2011/layout/CircleProcess"/>
    <dgm:cxn modelId="{94BE9567-1A46-4E7A-9756-7BED3A1F1F2E}" srcId="{E8A55C49-2AD4-4372-AF98-66364EEC6761}" destId="{9847EDB5-43A8-4F15-9BDB-6E2009D87CCC}" srcOrd="2" destOrd="0" parTransId="{5804CD4B-9B06-42D5-99C8-56802EB057FA}" sibTransId="{313243EE-4456-490D-B517-7D80EDBD1953}"/>
    <dgm:cxn modelId="{FBBA9051-FCDC-42BB-83B5-E3FE89F0E201}" type="presOf" srcId="{F0E63DA3-C563-4563-96C1-477F8D71A27A}" destId="{D4E2018D-7620-431D-96EC-2D0210EC6164}" srcOrd="1" destOrd="0" presId="urn:microsoft.com/office/officeart/2011/layout/CircleProcess"/>
    <dgm:cxn modelId="{84323179-334C-470D-9B64-AB63E1D22166}" type="presOf" srcId="{C1209435-D58E-41F8-BABC-42943B81C137}" destId="{732C8989-90F0-47DA-9183-327FB4214523}" srcOrd="0" destOrd="0" presId="urn:microsoft.com/office/officeart/2011/layout/CircleProcess"/>
    <dgm:cxn modelId="{D589B6A9-81FF-4A7D-80D5-D91280FA99F3}" type="presOf" srcId="{17461D6D-19F0-4A81-9E42-29AA8FB9EC6F}" destId="{2BFEEB25-2D99-4419-86F6-705F2AC983AB}" srcOrd="0" destOrd="0" presId="urn:microsoft.com/office/officeart/2011/layout/CircleProcess"/>
    <dgm:cxn modelId="{DF00C5BA-CC91-4EE3-82D4-C230F47D0EC8}" type="presOf" srcId="{17461D6D-19F0-4A81-9E42-29AA8FB9EC6F}" destId="{3707C201-A57F-4874-AC84-CE627018DA9B}" srcOrd="1" destOrd="0" presId="urn:microsoft.com/office/officeart/2011/layout/CircleProcess"/>
    <dgm:cxn modelId="{3E9374DE-5EA1-428B-9287-0E3F6E429E4C}" type="presOf" srcId="{9847EDB5-43A8-4F15-9BDB-6E2009D87CCC}" destId="{45F10E59-D0A3-489A-93DD-CF1DDE4ED42E}" srcOrd="0" destOrd="0" presId="urn:microsoft.com/office/officeart/2011/layout/CircleProcess"/>
    <dgm:cxn modelId="{EA371EF5-E733-4956-9227-40E8FD844B6A}" type="presOf" srcId="{E8A55C49-2AD4-4372-AF98-66364EEC6761}" destId="{FAA0ABD7-74DD-4C81-A439-EC9BDDBE1B22}" srcOrd="0" destOrd="0" presId="urn:microsoft.com/office/officeart/2011/layout/CircleProcess"/>
    <dgm:cxn modelId="{83F09BF4-2745-46B2-90CD-58BFFAC0EC8A}" type="presParOf" srcId="{FAA0ABD7-74DD-4C81-A439-EC9BDDBE1B22}" destId="{BA4D7D87-BC6A-493D-9DF6-D42DE70F402E}" srcOrd="0" destOrd="0" presId="urn:microsoft.com/office/officeart/2011/layout/CircleProcess"/>
    <dgm:cxn modelId="{E1E0EA51-FA6E-46CD-8AB5-3D5BD9EB9152}" type="presParOf" srcId="{BA4D7D87-BC6A-493D-9DF6-D42DE70F402E}" destId="{621B9E6E-AF82-48AA-BEC0-79AA7D362FE3}" srcOrd="0" destOrd="0" presId="urn:microsoft.com/office/officeart/2011/layout/CircleProcess"/>
    <dgm:cxn modelId="{B6869DF5-F7A9-46CA-A6B2-8048CF3FAFCE}" type="presParOf" srcId="{FAA0ABD7-74DD-4C81-A439-EC9BDDBE1B22}" destId="{C343B5A8-D608-4648-AD8D-90E7E3353FA1}" srcOrd="1" destOrd="0" presId="urn:microsoft.com/office/officeart/2011/layout/CircleProcess"/>
    <dgm:cxn modelId="{4E9C2123-F0FC-4329-8007-F73ED7BCBC69}" type="presParOf" srcId="{C343B5A8-D608-4648-AD8D-90E7E3353FA1}" destId="{365A861D-2E8E-4E85-8823-3439223D72DD}" srcOrd="0" destOrd="0" presId="urn:microsoft.com/office/officeart/2011/layout/CircleProcess"/>
    <dgm:cxn modelId="{1C1F6F99-1189-499B-98F2-A3D6BB4A5B96}" type="presParOf" srcId="{FAA0ABD7-74DD-4C81-A439-EC9BDDBE1B22}" destId="{D4E2018D-7620-431D-96EC-2D0210EC6164}" srcOrd="2" destOrd="0" presId="urn:microsoft.com/office/officeart/2011/layout/CircleProcess"/>
    <dgm:cxn modelId="{355EC1B4-E649-4DAF-94AC-CD1A2D30B08D}" type="presParOf" srcId="{FAA0ABD7-74DD-4C81-A439-EC9BDDBE1B22}" destId="{771714B4-A3FA-4D20-901F-62372737A598}" srcOrd="3" destOrd="0" presId="urn:microsoft.com/office/officeart/2011/layout/CircleProcess"/>
    <dgm:cxn modelId="{F49566AB-C7ED-4AA0-B79F-1F278476F7FF}" type="presParOf" srcId="{771714B4-A3FA-4D20-901F-62372737A598}" destId="{41CBBADF-A7FA-437F-AC0C-572273D4DF59}" srcOrd="0" destOrd="0" presId="urn:microsoft.com/office/officeart/2011/layout/CircleProcess"/>
    <dgm:cxn modelId="{8D4C71A9-3EF2-49D6-9A35-8E1D126A5455}" type="presParOf" srcId="{FAA0ABD7-74DD-4C81-A439-EC9BDDBE1B22}" destId="{AF4A4143-AB77-4A26-93DA-2845571AC76C}" srcOrd="4" destOrd="0" presId="urn:microsoft.com/office/officeart/2011/layout/CircleProcess"/>
    <dgm:cxn modelId="{9ECFFD24-BC42-4226-8079-72703E652427}" type="presParOf" srcId="{AF4A4143-AB77-4A26-93DA-2845571AC76C}" destId="{45F10E59-D0A3-489A-93DD-CF1DDE4ED42E}" srcOrd="0" destOrd="0" presId="urn:microsoft.com/office/officeart/2011/layout/CircleProcess"/>
    <dgm:cxn modelId="{0195F2E3-CA76-4B52-A6D5-A8DCFE670847}" type="presParOf" srcId="{FAA0ABD7-74DD-4C81-A439-EC9BDDBE1B22}" destId="{A4FF63D6-BC64-49BD-AEDF-334B0CAE1B1C}" srcOrd="5" destOrd="0" presId="urn:microsoft.com/office/officeart/2011/layout/CircleProcess"/>
    <dgm:cxn modelId="{94AE688C-AC71-48B9-8E44-B16E8C0086A6}" type="presParOf" srcId="{FAA0ABD7-74DD-4C81-A439-EC9BDDBE1B22}" destId="{8FB089F9-908C-44D3-99A1-5EAD518CB1F0}" srcOrd="6" destOrd="0" presId="urn:microsoft.com/office/officeart/2011/layout/CircleProcess"/>
    <dgm:cxn modelId="{2909019F-E5E3-4733-9681-24BBF951EC0E}" type="presParOf" srcId="{8FB089F9-908C-44D3-99A1-5EAD518CB1F0}" destId="{925D45F4-3A2E-4BEE-9827-26071C53F80B}" srcOrd="0" destOrd="0" presId="urn:microsoft.com/office/officeart/2011/layout/CircleProcess"/>
    <dgm:cxn modelId="{DBD6C357-F051-46F8-844C-F7D950B95EF0}" type="presParOf" srcId="{FAA0ABD7-74DD-4C81-A439-EC9BDDBE1B22}" destId="{1AAAA634-D5E6-4262-AA43-9F8A3285C1DD}" srcOrd="7" destOrd="0" presId="urn:microsoft.com/office/officeart/2011/layout/CircleProcess"/>
    <dgm:cxn modelId="{892037F7-D796-4EE3-AD91-96517F39EE68}" type="presParOf" srcId="{1AAAA634-D5E6-4262-AA43-9F8A3285C1DD}" destId="{2BFEEB25-2D99-4419-86F6-705F2AC983AB}" srcOrd="0" destOrd="0" presId="urn:microsoft.com/office/officeart/2011/layout/CircleProcess"/>
    <dgm:cxn modelId="{EE363A74-4C95-4D59-89B8-ABE673AF922C}" type="presParOf" srcId="{FAA0ABD7-74DD-4C81-A439-EC9BDDBE1B22}" destId="{3707C201-A57F-4874-AC84-CE627018DA9B}" srcOrd="8" destOrd="0" presId="urn:microsoft.com/office/officeart/2011/layout/CircleProcess"/>
    <dgm:cxn modelId="{46C9E49E-1286-4E7E-88C9-B62A0394B437}" type="presParOf" srcId="{FAA0ABD7-74DD-4C81-A439-EC9BDDBE1B22}" destId="{7E95597C-357B-42D4-B53D-488688139EAC}" srcOrd="9" destOrd="0" presId="urn:microsoft.com/office/officeart/2011/layout/CircleProcess"/>
    <dgm:cxn modelId="{BA384534-65A6-43E3-A9EB-71F21F5842A4}" type="presParOf" srcId="{7E95597C-357B-42D4-B53D-488688139EAC}" destId="{4976779A-BF3F-4CEF-AB6D-9BBFE361A87A}" srcOrd="0" destOrd="0" presId="urn:microsoft.com/office/officeart/2011/layout/CircleProcess"/>
    <dgm:cxn modelId="{342E7A03-7A66-40A9-8C91-CC87A91F5661}" type="presParOf" srcId="{FAA0ABD7-74DD-4C81-A439-EC9BDDBE1B22}" destId="{D604241C-15A4-4FC0-9AE5-063EDA1E646A}" srcOrd="10" destOrd="0" presId="urn:microsoft.com/office/officeart/2011/layout/CircleProcess"/>
    <dgm:cxn modelId="{A0B34910-47EB-4A32-8C2B-F50BAD9D8207}" type="presParOf" srcId="{D604241C-15A4-4FC0-9AE5-063EDA1E646A}" destId="{732C8989-90F0-47DA-9183-327FB4214523}" srcOrd="0" destOrd="0" presId="urn:microsoft.com/office/officeart/2011/layout/CircleProcess"/>
    <dgm:cxn modelId="{93B437B5-1136-4EAF-8C2D-E760F7CC353C}" type="presParOf" srcId="{FAA0ABD7-74DD-4C81-A439-EC9BDDBE1B22}" destId="{4F7087FA-DC66-4AFE-9F90-2832F95EF9F0}" srcOrd="11"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148254-AB3C-4541-889E-D179177A3587}" type="doc">
      <dgm:prSet loTypeId="urn:microsoft.com/office/officeart/2005/8/layout/chevron1" loCatId="process" qsTypeId="urn:microsoft.com/office/officeart/2005/8/quickstyle/simple1" qsCatId="simple" csTypeId="urn:microsoft.com/office/officeart/2005/8/colors/accent3_2" csCatId="accent3" phldr="1"/>
      <dgm:spPr/>
      <dgm:t>
        <a:bodyPr/>
        <a:lstStyle/>
        <a:p>
          <a:endParaRPr lang="en-US"/>
        </a:p>
      </dgm:t>
    </dgm:pt>
    <dgm:pt modelId="{1F182733-881F-45C9-ABDA-29D97BFDF785}">
      <dgm:prSet phldrT="[Text]"/>
      <dgm:spPr>
        <a:solidFill>
          <a:schemeClr val="tx1"/>
        </a:solidFill>
      </dgm:spPr>
      <dgm:t>
        <a:bodyPr/>
        <a:lstStyle/>
        <a:p>
          <a:pPr>
            <a:defRPr b="1"/>
          </a:pPr>
          <a:r>
            <a:rPr lang="en-US">
              <a:solidFill>
                <a:schemeClr val="bg1"/>
              </a:solidFill>
            </a:rPr>
            <a:t>Clarity</a:t>
          </a:r>
        </a:p>
      </dgm:t>
    </dgm:pt>
    <dgm:pt modelId="{75FDBFD6-EF3E-4FA7-8102-140178FB2121}" type="parTrans" cxnId="{72452ED4-9E8F-4F5D-91DF-895A0967ED4B}">
      <dgm:prSet/>
      <dgm:spPr/>
      <dgm:t>
        <a:bodyPr/>
        <a:lstStyle/>
        <a:p>
          <a:endParaRPr lang="en-US"/>
        </a:p>
      </dgm:t>
    </dgm:pt>
    <dgm:pt modelId="{336E15DB-E7B6-4A79-BC68-640F9E415E87}" type="sibTrans" cxnId="{72452ED4-9E8F-4F5D-91DF-895A0967ED4B}">
      <dgm:prSet/>
      <dgm:spPr/>
      <dgm:t>
        <a:bodyPr/>
        <a:lstStyle/>
        <a:p>
          <a:endParaRPr lang="en-US"/>
        </a:p>
      </dgm:t>
    </dgm:pt>
    <dgm:pt modelId="{A1C65243-F22B-4143-92DA-96F7B013C917}">
      <dgm:prSet phldrT="[Text]"/>
      <dgm:spPr/>
      <dgm:t>
        <a:bodyPr/>
        <a:lstStyle/>
        <a:p>
          <a:pPr>
            <a:lnSpc>
              <a:spcPct val="100000"/>
            </a:lnSpc>
          </a:pPr>
          <a:r>
            <a:rPr lang="en-US" dirty="0"/>
            <a:t>Review University Strategic Goals</a:t>
          </a:r>
        </a:p>
      </dgm:t>
    </dgm:pt>
    <dgm:pt modelId="{B3E2A620-903B-42FF-8584-B1A4A02B1157}" type="parTrans" cxnId="{E4A95DD2-C801-44B8-B518-87AC994B6B5F}">
      <dgm:prSet/>
      <dgm:spPr/>
      <dgm:t>
        <a:bodyPr/>
        <a:lstStyle/>
        <a:p>
          <a:endParaRPr lang="en-US"/>
        </a:p>
      </dgm:t>
    </dgm:pt>
    <dgm:pt modelId="{C7B96396-88AD-44D4-AC1B-98F1B0FC67DB}" type="sibTrans" cxnId="{E4A95DD2-C801-44B8-B518-87AC994B6B5F}">
      <dgm:prSet/>
      <dgm:spPr/>
      <dgm:t>
        <a:bodyPr/>
        <a:lstStyle/>
        <a:p>
          <a:endParaRPr lang="en-US"/>
        </a:p>
      </dgm:t>
    </dgm:pt>
    <dgm:pt modelId="{443EF230-32D2-4A68-910B-B070A0760C2D}">
      <dgm:prSet phldrT="[Text]"/>
      <dgm:spPr/>
      <dgm:t>
        <a:bodyPr/>
        <a:lstStyle/>
        <a:p>
          <a:pPr>
            <a:lnSpc>
              <a:spcPct val="100000"/>
            </a:lnSpc>
          </a:pPr>
          <a:r>
            <a:rPr lang="en-US" dirty="0"/>
            <a:t>Set College/Division and Department Goals</a:t>
          </a:r>
        </a:p>
      </dgm:t>
    </dgm:pt>
    <dgm:pt modelId="{BC418389-4DBD-4E3B-ACB1-81A3852D5359}" type="parTrans" cxnId="{5E98B431-2286-4091-8D3D-CFBE1BDE480B}">
      <dgm:prSet/>
      <dgm:spPr/>
      <dgm:t>
        <a:bodyPr/>
        <a:lstStyle/>
        <a:p>
          <a:endParaRPr lang="en-US"/>
        </a:p>
      </dgm:t>
    </dgm:pt>
    <dgm:pt modelId="{5733CF73-AA89-4E5C-ABD7-3E5934C0ED10}" type="sibTrans" cxnId="{5E98B431-2286-4091-8D3D-CFBE1BDE480B}">
      <dgm:prSet/>
      <dgm:spPr/>
      <dgm:t>
        <a:bodyPr/>
        <a:lstStyle/>
        <a:p>
          <a:endParaRPr lang="en-US"/>
        </a:p>
      </dgm:t>
    </dgm:pt>
    <dgm:pt modelId="{ED679A49-FE4C-41CC-8474-5B4B439F0F9E}">
      <dgm:prSet phldrT="[Text]"/>
      <dgm:spPr>
        <a:solidFill>
          <a:schemeClr val="tx1"/>
        </a:solidFill>
      </dgm:spPr>
      <dgm:t>
        <a:bodyPr/>
        <a:lstStyle/>
        <a:p>
          <a:pPr>
            <a:defRPr b="1"/>
          </a:pPr>
          <a:r>
            <a:rPr lang="en-US">
              <a:solidFill>
                <a:schemeClr val="bg1"/>
              </a:solidFill>
            </a:rPr>
            <a:t>Challenge</a:t>
          </a:r>
        </a:p>
      </dgm:t>
    </dgm:pt>
    <dgm:pt modelId="{4135DCD2-4DB8-4642-87DD-F27F942BEA6A}" type="parTrans" cxnId="{67804FFD-CEF3-4552-89BC-B6EEB75BF6BE}">
      <dgm:prSet/>
      <dgm:spPr/>
      <dgm:t>
        <a:bodyPr/>
        <a:lstStyle/>
        <a:p>
          <a:endParaRPr lang="en-US"/>
        </a:p>
      </dgm:t>
    </dgm:pt>
    <dgm:pt modelId="{F8C2F5A1-FE29-4B69-BE47-3B8CE6EF353B}" type="sibTrans" cxnId="{67804FFD-CEF3-4552-89BC-B6EEB75BF6BE}">
      <dgm:prSet/>
      <dgm:spPr/>
      <dgm:t>
        <a:bodyPr/>
        <a:lstStyle/>
        <a:p>
          <a:endParaRPr lang="en-US"/>
        </a:p>
      </dgm:t>
    </dgm:pt>
    <dgm:pt modelId="{0A431848-F61D-49F2-8230-B243B6DF5172}">
      <dgm:prSet phldrT="[Text]"/>
      <dgm:spPr/>
      <dgm:t>
        <a:bodyPr/>
        <a:lstStyle/>
        <a:p>
          <a:pPr>
            <a:lnSpc>
              <a:spcPct val="100000"/>
            </a:lnSpc>
          </a:pPr>
          <a:r>
            <a:rPr lang="en-US" dirty="0"/>
            <a:t>Use the tools provided to </a:t>
          </a:r>
          <a:r>
            <a:rPr lang="en-US" baseline="0" dirty="0"/>
            <a:t>create SMART goals that align to the overall strategy</a:t>
          </a:r>
          <a:endParaRPr lang="en-US" dirty="0"/>
        </a:p>
      </dgm:t>
    </dgm:pt>
    <dgm:pt modelId="{EEF98C3C-0BCE-429B-B07E-7373023E7D9B}" type="parTrans" cxnId="{3E251487-9280-4566-B3F2-C988F0B239EE}">
      <dgm:prSet/>
      <dgm:spPr/>
      <dgm:t>
        <a:bodyPr/>
        <a:lstStyle/>
        <a:p>
          <a:endParaRPr lang="en-US"/>
        </a:p>
      </dgm:t>
    </dgm:pt>
    <dgm:pt modelId="{3CED0697-9085-495B-8B43-F7ACD4E9CB88}" type="sibTrans" cxnId="{3E251487-9280-4566-B3F2-C988F0B239EE}">
      <dgm:prSet/>
      <dgm:spPr/>
      <dgm:t>
        <a:bodyPr/>
        <a:lstStyle/>
        <a:p>
          <a:endParaRPr lang="en-US"/>
        </a:p>
      </dgm:t>
    </dgm:pt>
    <dgm:pt modelId="{819CDE2D-7478-47DA-A187-83AD921DEF61}">
      <dgm:prSet phldrT="[Text]"/>
      <dgm:spPr>
        <a:solidFill>
          <a:schemeClr val="tx1"/>
        </a:solidFill>
      </dgm:spPr>
      <dgm:t>
        <a:bodyPr/>
        <a:lstStyle/>
        <a:p>
          <a:pPr>
            <a:defRPr b="1"/>
          </a:pPr>
          <a:r>
            <a:rPr lang="en-US">
              <a:solidFill>
                <a:schemeClr val="bg1"/>
              </a:solidFill>
            </a:rPr>
            <a:t>Commitment</a:t>
          </a:r>
        </a:p>
      </dgm:t>
    </dgm:pt>
    <dgm:pt modelId="{D22843BC-516A-41EB-877F-A9FCD665BA97}" type="parTrans" cxnId="{6C4D5F6D-09DE-4758-ADDD-F96DD07CBA8A}">
      <dgm:prSet/>
      <dgm:spPr/>
      <dgm:t>
        <a:bodyPr/>
        <a:lstStyle/>
        <a:p>
          <a:endParaRPr lang="en-US"/>
        </a:p>
      </dgm:t>
    </dgm:pt>
    <dgm:pt modelId="{04F0521E-CD02-48E9-B474-24B3F776F0A1}" type="sibTrans" cxnId="{6C4D5F6D-09DE-4758-ADDD-F96DD07CBA8A}">
      <dgm:prSet/>
      <dgm:spPr/>
      <dgm:t>
        <a:bodyPr/>
        <a:lstStyle/>
        <a:p>
          <a:endParaRPr lang="en-US"/>
        </a:p>
      </dgm:t>
    </dgm:pt>
    <dgm:pt modelId="{2CAD41C6-0DA1-4F32-B4CE-C0713B2CAADA}">
      <dgm:prSet phldrT="[Text]"/>
      <dgm:spPr/>
      <dgm:t>
        <a:bodyPr/>
        <a:lstStyle/>
        <a:p>
          <a:pPr>
            <a:lnSpc>
              <a:spcPct val="100000"/>
            </a:lnSpc>
          </a:pPr>
          <a:r>
            <a:rPr lang="en-US"/>
            <a:t>Working together ensures your employees are comfortable and confident that the goals can be delivered</a:t>
          </a:r>
        </a:p>
      </dgm:t>
    </dgm:pt>
    <dgm:pt modelId="{E4C2C16C-C305-4605-97C9-AC380F908B39}" type="parTrans" cxnId="{EE0035AD-DFB2-4782-9ADD-E9C9BBDAE5D4}">
      <dgm:prSet/>
      <dgm:spPr/>
      <dgm:t>
        <a:bodyPr/>
        <a:lstStyle/>
        <a:p>
          <a:endParaRPr lang="en-US"/>
        </a:p>
      </dgm:t>
    </dgm:pt>
    <dgm:pt modelId="{0074DDBB-7608-4378-9F06-FC43BECF9CA9}" type="sibTrans" cxnId="{EE0035AD-DFB2-4782-9ADD-E9C9BBDAE5D4}">
      <dgm:prSet/>
      <dgm:spPr/>
      <dgm:t>
        <a:bodyPr/>
        <a:lstStyle/>
        <a:p>
          <a:endParaRPr lang="en-US"/>
        </a:p>
      </dgm:t>
    </dgm:pt>
    <dgm:pt modelId="{53C04456-D720-4874-9132-B2B823499F1D}">
      <dgm:prSet phldrT="[Text]"/>
      <dgm:spPr>
        <a:solidFill>
          <a:schemeClr val="tx1"/>
        </a:solidFill>
      </dgm:spPr>
      <dgm:t>
        <a:bodyPr/>
        <a:lstStyle/>
        <a:p>
          <a:pPr>
            <a:defRPr b="1"/>
          </a:pPr>
          <a:r>
            <a:rPr lang="en-US">
              <a:solidFill>
                <a:schemeClr val="bg1"/>
              </a:solidFill>
            </a:rPr>
            <a:t>Monitor &amp; Feedback</a:t>
          </a:r>
        </a:p>
      </dgm:t>
    </dgm:pt>
    <dgm:pt modelId="{F196DE25-B7CE-47BA-8B95-19B94FB71973}" type="parTrans" cxnId="{50618177-F091-4905-A3B9-2FE862480D3F}">
      <dgm:prSet/>
      <dgm:spPr/>
      <dgm:t>
        <a:bodyPr/>
        <a:lstStyle/>
        <a:p>
          <a:endParaRPr lang="en-US"/>
        </a:p>
      </dgm:t>
    </dgm:pt>
    <dgm:pt modelId="{EBE72E46-3012-4F81-8F08-EC02F53FDEFF}" type="sibTrans" cxnId="{50618177-F091-4905-A3B9-2FE862480D3F}">
      <dgm:prSet/>
      <dgm:spPr/>
      <dgm:t>
        <a:bodyPr/>
        <a:lstStyle/>
        <a:p>
          <a:endParaRPr lang="en-US"/>
        </a:p>
      </dgm:t>
    </dgm:pt>
    <dgm:pt modelId="{9B228807-9DF4-4C77-AFD5-659D9D552E6B}">
      <dgm:prSet phldrT="[Text]"/>
      <dgm:spPr/>
      <dgm:t>
        <a:bodyPr/>
        <a:lstStyle/>
        <a:p>
          <a:pPr>
            <a:lnSpc>
              <a:spcPct val="100000"/>
            </a:lnSpc>
          </a:pPr>
          <a:r>
            <a:rPr lang="en-US" dirty="0"/>
            <a:t>Keep goals “live” by discussing progress, and assessing and adapting to change</a:t>
          </a:r>
        </a:p>
      </dgm:t>
    </dgm:pt>
    <dgm:pt modelId="{3ABF5B51-4698-469F-A7CF-3F77B1A7E5FA}" type="parTrans" cxnId="{77E3AAA1-51B4-4599-ADE8-4CC45843FBBA}">
      <dgm:prSet/>
      <dgm:spPr/>
      <dgm:t>
        <a:bodyPr/>
        <a:lstStyle/>
        <a:p>
          <a:endParaRPr lang="en-US"/>
        </a:p>
      </dgm:t>
    </dgm:pt>
    <dgm:pt modelId="{FFC55EDA-B23B-4E93-A086-6CDBFD9D109F}" type="sibTrans" cxnId="{77E3AAA1-51B4-4599-ADE8-4CC45843FBBA}">
      <dgm:prSet/>
      <dgm:spPr/>
      <dgm:t>
        <a:bodyPr/>
        <a:lstStyle/>
        <a:p>
          <a:endParaRPr lang="en-US"/>
        </a:p>
      </dgm:t>
    </dgm:pt>
    <dgm:pt modelId="{3817C688-57C0-4E67-9503-94D9CA3320BB}" type="pres">
      <dgm:prSet presAssocID="{36148254-AB3C-4541-889E-D179177A3587}" presName="Name0" presStyleCnt="0">
        <dgm:presLayoutVars>
          <dgm:dir/>
          <dgm:animLvl val="lvl"/>
          <dgm:resizeHandles val="exact"/>
        </dgm:presLayoutVars>
      </dgm:prSet>
      <dgm:spPr/>
    </dgm:pt>
    <dgm:pt modelId="{D3FB7237-5244-44F1-B643-936D3D0E1E30}" type="pres">
      <dgm:prSet presAssocID="{1F182733-881F-45C9-ABDA-29D97BFDF785}" presName="composite" presStyleCnt="0"/>
      <dgm:spPr/>
    </dgm:pt>
    <dgm:pt modelId="{4860759A-7BA6-47C0-9531-3E1E0C788D86}" type="pres">
      <dgm:prSet presAssocID="{1F182733-881F-45C9-ABDA-29D97BFDF785}" presName="parTx" presStyleLbl="node1" presStyleIdx="0" presStyleCnt="4">
        <dgm:presLayoutVars>
          <dgm:chMax val="0"/>
          <dgm:chPref val="0"/>
          <dgm:bulletEnabled val="1"/>
        </dgm:presLayoutVars>
      </dgm:prSet>
      <dgm:spPr/>
    </dgm:pt>
    <dgm:pt modelId="{62278E2B-73BA-4EA8-BAF5-2F82F22FC455}" type="pres">
      <dgm:prSet presAssocID="{1F182733-881F-45C9-ABDA-29D97BFDF785}" presName="desTx" presStyleLbl="revTx" presStyleIdx="0" presStyleCnt="4" custScaleX="109455">
        <dgm:presLayoutVars>
          <dgm:bulletEnabled val="1"/>
        </dgm:presLayoutVars>
      </dgm:prSet>
      <dgm:spPr/>
    </dgm:pt>
    <dgm:pt modelId="{C121C4E2-E093-4D4B-BC9C-EB7A48952C38}" type="pres">
      <dgm:prSet presAssocID="{336E15DB-E7B6-4A79-BC68-640F9E415E87}" presName="space" presStyleCnt="0"/>
      <dgm:spPr/>
    </dgm:pt>
    <dgm:pt modelId="{265FEBAD-AFB8-43A0-A35E-628B9E530364}" type="pres">
      <dgm:prSet presAssocID="{ED679A49-FE4C-41CC-8474-5B4B439F0F9E}" presName="composite" presStyleCnt="0"/>
      <dgm:spPr/>
    </dgm:pt>
    <dgm:pt modelId="{4089C5AD-EB42-477A-BC69-0EFB77DE394D}" type="pres">
      <dgm:prSet presAssocID="{ED679A49-FE4C-41CC-8474-5B4B439F0F9E}" presName="parTx" presStyleLbl="node1" presStyleIdx="1" presStyleCnt="4">
        <dgm:presLayoutVars>
          <dgm:chMax val="0"/>
          <dgm:chPref val="0"/>
          <dgm:bulletEnabled val="1"/>
        </dgm:presLayoutVars>
      </dgm:prSet>
      <dgm:spPr/>
    </dgm:pt>
    <dgm:pt modelId="{45D36924-25E1-46A6-ADD1-8E54F777CD86}" type="pres">
      <dgm:prSet presAssocID="{ED679A49-FE4C-41CC-8474-5B4B439F0F9E}" presName="desTx" presStyleLbl="revTx" presStyleIdx="1" presStyleCnt="4">
        <dgm:presLayoutVars>
          <dgm:bulletEnabled val="1"/>
        </dgm:presLayoutVars>
      </dgm:prSet>
      <dgm:spPr/>
    </dgm:pt>
    <dgm:pt modelId="{31384E1D-42B6-4B69-8224-2BDB8872A162}" type="pres">
      <dgm:prSet presAssocID="{F8C2F5A1-FE29-4B69-BE47-3B8CE6EF353B}" presName="space" presStyleCnt="0"/>
      <dgm:spPr/>
    </dgm:pt>
    <dgm:pt modelId="{57D67ADB-A564-4B76-B8BA-CF7DAA5BE6AD}" type="pres">
      <dgm:prSet presAssocID="{819CDE2D-7478-47DA-A187-83AD921DEF61}" presName="composite" presStyleCnt="0"/>
      <dgm:spPr/>
    </dgm:pt>
    <dgm:pt modelId="{E72A409A-3BE0-47D5-9605-1751521178CE}" type="pres">
      <dgm:prSet presAssocID="{819CDE2D-7478-47DA-A187-83AD921DEF61}" presName="parTx" presStyleLbl="node1" presStyleIdx="2" presStyleCnt="4">
        <dgm:presLayoutVars>
          <dgm:chMax val="0"/>
          <dgm:chPref val="0"/>
          <dgm:bulletEnabled val="1"/>
        </dgm:presLayoutVars>
      </dgm:prSet>
      <dgm:spPr/>
    </dgm:pt>
    <dgm:pt modelId="{49DD6E52-1A82-431A-B771-952F69D86AAE}" type="pres">
      <dgm:prSet presAssocID="{819CDE2D-7478-47DA-A187-83AD921DEF61}" presName="desTx" presStyleLbl="revTx" presStyleIdx="2" presStyleCnt="4">
        <dgm:presLayoutVars>
          <dgm:bulletEnabled val="1"/>
        </dgm:presLayoutVars>
      </dgm:prSet>
      <dgm:spPr/>
    </dgm:pt>
    <dgm:pt modelId="{39BB8A9A-6FA4-4655-AB2F-8629E49DA045}" type="pres">
      <dgm:prSet presAssocID="{04F0521E-CD02-48E9-B474-24B3F776F0A1}" presName="space" presStyleCnt="0"/>
      <dgm:spPr/>
    </dgm:pt>
    <dgm:pt modelId="{47CDDC7E-24DF-40E2-9AEC-7DBC8EE9A0F2}" type="pres">
      <dgm:prSet presAssocID="{53C04456-D720-4874-9132-B2B823499F1D}" presName="composite" presStyleCnt="0"/>
      <dgm:spPr/>
    </dgm:pt>
    <dgm:pt modelId="{CB801D52-89BB-41F8-BB5D-294396F74C96}" type="pres">
      <dgm:prSet presAssocID="{53C04456-D720-4874-9132-B2B823499F1D}" presName="parTx" presStyleLbl="node1" presStyleIdx="3" presStyleCnt="4">
        <dgm:presLayoutVars>
          <dgm:chMax val="0"/>
          <dgm:chPref val="0"/>
          <dgm:bulletEnabled val="1"/>
        </dgm:presLayoutVars>
      </dgm:prSet>
      <dgm:spPr/>
    </dgm:pt>
    <dgm:pt modelId="{4CA10916-C3D1-4DD0-80A9-CF0B3E2F9DA9}" type="pres">
      <dgm:prSet presAssocID="{53C04456-D720-4874-9132-B2B823499F1D}" presName="desTx" presStyleLbl="revTx" presStyleIdx="3" presStyleCnt="4">
        <dgm:presLayoutVars>
          <dgm:bulletEnabled val="1"/>
        </dgm:presLayoutVars>
      </dgm:prSet>
      <dgm:spPr/>
    </dgm:pt>
  </dgm:ptLst>
  <dgm:cxnLst>
    <dgm:cxn modelId="{33D3D31A-F5AC-4BD5-BBFC-DE6978E44505}" type="presOf" srcId="{A1C65243-F22B-4143-92DA-96F7B013C917}" destId="{62278E2B-73BA-4EA8-BAF5-2F82F22FC455}" srcOrd="0" destOrd="0" presId="urn:microsoft.com/office/officeart/2005/8/layout/chevron1"/>
    <dgm:cxn modelId="{E484AF28-DB7F-4224-9E50-F359A29EB648}" type="presOf" srcId="{819CDE2D-7478-47DA-A187-83AD921DEF61}" destId="{E72A409A-3BE0-47D5-9605-1751521178CE}" srcOrd="0" destOrd="0" presId="urn:microsoft.com/office/officeart/2005/8/layout/chevron1"/>
    <dgm:cxn modelId="{5E98B431-2286-4091-8D3D-CFBE1BDE480B}" srcId="{1F182733-881F-45C9-ABDA-29D97BFDF785}" destId="{443EF230-32D2-4A68-910B-B070A0760C2D}" srcOrd="1" destOrd="0" parTransId="{BC418389-4DBD-4E3B-ACB1-81A3852D5359}" sibTransId="{5733CF73-AA89-4E5C-ABD7-3E5934C0ED10}"/>
    <dgm:cxn modelId="{9D46773D-B35B-4526-9758-A6E416CAB3DA}" type="presOf" srcId="{ED679A49-FE4C-41CC-8474-5B4B439F0F9E}" destId="{4089C5AD-EB42-477A-BC69-0EFB77DE394D}" srcOrd="0" destOrd="0" presId="urn:microsoft.com/office/officeart/2005/8/layout/chevron1"/>
    <dgm:cxn modelId="{96D3BD4B-85ED-4A77-B05D-4C4AFAB4C1E5}" type="presOf" srcId="{53C04456-D720-4874-9132-B2B823499F1D}" destId="{CB801D52-89BB-41F8-BB5D-294396F74C96}" srcOrd="0" destOrd="0" presId="urn:microsoft.com/office/officeart/2005/8/layout/chevron1"/>
    <dgm:cxn modelId="{6C4D5F6D-09DE-4758-ADDD-F96DD07CBA8A}" srcId="{36148254-AB3C-4541-889E-D179177A3587}" destId="{819CDE2D-7478-47DA-A187-83AD921DEF61}" srcOrd="2" destOrd="0" parTransId="{D22843BC-516A-41EB-877F-A9FCD665BA97}" sibTransId="{04F0521E-CD02-48E9-B474-24B3F776F0A1}"/>
    <dgm:cxn modelId="{2563D872-DEC2-491F-9D29-BDC52F3A67DB}" type="presOf" srcId="{0A431848-F61D-49F2-8230-B243B6DF5172}" destId="{45D36924-25E1-46A6-ADD1-8E54F777CD86}" srcOrd="0" destOrd="0" presId="urn:microsoft.com/office/officeart/2005/8/layout/chevron1"/>
    <dgm:cxn modelId="{50618177-F091-4905-A3B9-2FE862480D3F}" srcId="{36148254-AB3C-4541-889E-D179177A3587}" destId="{53C04456-D720-4874-9132-B2B823499F1D}" srcOrd="3" destOrd="0" parTransId="{F196DE25-B7CE-47BA-8B95-19B94FB71973}" sibTransId="{EBE72E46-3012-4F81-8F08-EC02F53FDEFF}"/>
    <dgm:cxn modelId="{3E251487-9280-4566-B3F2-C988F0B239EE}" srcId="{ED679A49-FE4C-41CC-8474-5B4B439F0F9E}" destId="{0A431848-F61D-49F2-8230-B243B6DF5172}" srcOrd="0" destOrd="0" parTransId="{EEF98C3C-0BCE-429B-B07E-7373023E7D9B}" sibTransId="{3CED0697-9085-495B-8B43-F7ACD4E9CB88}"/>
    <dgm:cxn modelId="{9FD902A1-F7B1-4114-8BDE-C4447886CC32}" type="presOf" srcId="{36148254-AB3C-4541-889E-D179177A3587}" destId="{3817C688-57C0-4E67-9503-94D9CA3320BB}" srcOrd="0" destOrd="0" presId="urn:microsoft.com/office/officeart/2005/8/layout/chevron1"/>
    <dgm:cxn modelId="{77E3AAA1-51B4-4599-ADE8-4CC45843FBBA}" srcId="{53C04456-D720-4874-9132-B2B823499F1D}" destId="{9B228807-9DF4-4C77-AFD5-659D9D552E6B}" srcOrd="0" destOrd="0" parTransId="{3ABF5B51-4698-469F-A7CF-3F77B1A7E5FA}" sibTransId="{FFC55EDA-B23B-4E93-A086-6CDBFD9D109F}"/>
    <dgm:cxn modelId="{EE0035AD-DFB2-4782-9ADD-E9C9BBDAE5D4}" srcId="{819CDE2D-7478-47DA-A187-83AD921DEF61}" destId="{2CAD41C6-0DA1-4F32-B4CE-C0713B2CAADA}" srcOrd="0" destOrd="0" parTransId="{E4C2C16C-C305-4605-97C9-AC380F908B39}" sibTransId="{0074DDBB-7608-4378-9F06-FC43BECF9CA9}"/>
    <dgm:cxn modelId="{39BC28B5-BA7E-4E00-9F0A-FA142C904084}" type="presOf" srcId="{2CAD41C6-0DA1-4F32-B4CE-C0713B2CAADA}" destId="{49DD6E52-1A82-431A-B771-952F69D86AAE}" srcOrd="0" destOrd="0" presId="urn:microsoft.com/office/officeart/2005/8/layout/chevron1"/>
    <dgm:cxn modelId="{E4A95DD2-C801-44B8-B518-87AC994B6B5F}" srcId="{1F182733-881F-45C9-ABDA-29D97BFDF785}" destId="{A1C65243-F22B-4143-92DA-96F7B013C917}" srcOrd="0" destOrd="0" parTransId="{B3E2A620-903B-42FF-8584-B1A4A02B1157}" sibTransId="{C7B96396-88AD-44D4-AC1B-98F1B0FC67DB}"/>
    <dgm:cxn modelId="{72452ED4-9E8F-4F5D-91DF-895A0967ED4B}" srcId="{36148254-AB3C-4541-889E-D179177A3587}" destId="{1F182733-881F-45C9-ABDA-29D97BFDF785}" srcOrd="0" destOrd="0" parTransId="{75FDBFD6-EF3E-4FA7-8102-140178FB2121}" sibTransId="{336E15DB-E7B6-4A79-BC68-640F9E415E87}"/>
    <dgm:cxn modelId="{074775D8-7083-4A04-9845-92C5689BB4D7}" type="presOf" srcId="{443EF230-32D2-4A68-910B-B070A0760C2D}" destId="{62278E2B-73BA-4EA8-BAF5-2F82F22FC455}" srcOrd="0" destOrd="1" presId="urn:microsoft.com/office/officeart/2005/8/layout/chevron1"/>
    <dgm:cxn modelId="{0EE6BFDE-9C06-436A-B6A7-4D97A27B2477}" type="presOf" srcId="{1F182733-881F-45C9-ABDA-29D97BFDF785}" destId="{4860759A-7BA6-47C0-9531-3E1E0C788D86}" srcOrd="0" destOrd="0" presId="urn:microsoft.com/office/officeart/2005/8/layout/chevron1"/>
    <dgm:cxn modelId="{E8885BED-707F-4E80-9031-178CF36C274E}" type="presOf" srcId="{9B228807-9DF4-4C77-AFD5-659D9D552E6B}" destId="{4CA10916-C3D1-4DD0-80A9-CF0B3E2F9DA9}" srcOrd="0" destOrd="0" presId="urn:microsoft.com/office/officeart/2005/8/layout/chevron1"/>
    <dgm:cxn modelId="{67804FFD-CEF3-4552-89BC-B6EEB75BF6BE}" srcId="{36148254-AB3C-4541-889E-D179177A3587}" destId="{ED679A49-FE4C-41CC-8474-5B4B439F0F9E}" srcOrd="1" destOrd="0" parTransId="{4135DCD2-4DB8-4642-87DD-F27F942BEA6A}" sibTransId="{F8C2F5A1-FE29-4B69-BE47-3B8CE6EF353B}"/>
    <dgm:cxn modelId="{BC108645-9F3C-464F-9759-5F561401D0A0}" type="presParOf" srcId="{3817C688-57C0-4E67-9503-94D9CA3320BB}" destId="{D3FB7237-5244-44F1-B643-936D3D0E1E30}" srcOrd="0" destOrd="0" presId="urn:microsoft.com/office/officeart/2005/8/layout/chevron1"/>
    <dgm:cxn modelId="{A4953484-A1D4-45C4-AF3F-9771A0932425}" type="presParOf" srcId="{D3FB7237-5244-44F1-B643-936D3D0E1E30}" destId="{4860759A-7BA6-47C0-9531-3E1E0C788D86}" srcOrd="0" destOrd="0" presId="urn:microsoft.com/office/officeart/2005/8/layout/chevron1"/>
    <dgm:cxn modelId="{6E86388A-D9D3-4C3C-8FB5-33219E8558FA}" type="presParOf" srcId="{D3FB7237-5244-44F1-B643-936D3D0E1E30}" destId="{62278E2B-73BA-4EA8-BAF5-2F82F22FC455}" srcOrd="1" destOrd="0" presId="urn:microsoft.com/office/officeart/2005/8/layout/chevron1"/>
    <dgm:cxn modelId="{A2E8A3CB-0353-4B66-A00F-FBBCE1A5EFDA}" type="presParOf" srcId="{3817C688-57C0-4E67-9503-94D9CA3320BB}" destId="{C121C4E2-E093-4D4B-BC9C-EB7A48952C38}" srcOrd="1" destOrd="0" presId="urn:microsoft.com/office/officeart/2005/8/layout/chevron1"/>
    <dgm:cxn modelId="{45829160-4E18-4986-AE62-AF34E48284FD}" type="presParOf" srcId="{3817C688-57C0-4E67-9503-94D9CA3320BB}" destId="{265FEBAD-AFB8-43A0-A35E-628B9E530364}" srcOrd="2" destOrd="0" presId="urn:microsoft.com/office/officeart/2005/8/layout/chevron1"/>
    <dgm:cxn modelId="{78B0D0FF-3794-42CD-8FD4-1C8359F2C6DE}" type="presParOf" srcId="{265FEBAD-AFB8-43A0-A35E-628B9E530364}" destId="{4089C5AD-EB42-477A-BC69-0EFB77DE394D}" srcOrd="0" destOrd="0" presId="urn:microsoft.com/office/officeart/2005/8/layout/chevron1"/>
    <dgm:cxn modelId="{5F18EF43-E020-447C-8AF3-F41B46C350CB}" type="presParOf" srcId="{265FEBAD-AFB8-43A0-A35E-628B9E530364}" destId="{45D36924-25E1-46A6-ADD1-8E54F777CD86}" srcOrd="1" destOrd="0" presId="urn:microsoft.com/office/officeart/2005/8/layout/chevron1"/>
    <dgm:cxn modelId="{DFE9BB4B-A67C-4DF9-ACD8-BA03D84BC4B3}" type="presParOf" srcId="{3817C688-57C0-4E67-9503-94D9CA3320BB}" destId="{31384E1D-42B6-4B69-8224-2BDB8872A162}" srcOrd="3" destOrd="0" presId="urn:microsoft.com/office/officeart/2005/8/layout/chevron1"/>
    <dgm:cxn modelId="{B9A026D9-3944-4BD1-8216-96EFC18997C7}" type="presParOf" srcId="{3817C688-57C0-4E67-9503-94D9CA3320BB}" destId="{57D67ADB-A564-4B76-B8BA-CF7DAA5BE6AD}" srcOrd="4" destOrd="0" presId="urn:microsoft.com/office/officeart/2005/8/layout/chevron1"/>
    <dgm:cxn modelId="{8CE4C8B4-2530-4A01-B2CB-D931DDF33BF7}" type="presParOf" srcId="{57D67ADB-A564-4B76-B8BA-CF7DAA5BE6AD}" destId="{E72A409A-3BE0-47D5-9605-1751521178CE}" srcOrd="0" destOrd="0" presId="urn:microsoft.com/office/officeart/2005/8/layout/chevron1"/>
    <dgm:cxn modelId="{33E4579E-80C0-4E6F-A3EA-3AA9A2EC7EE1}" type="presParOf" srcId="{57D67ADB-A564-4B76-B8BA-CF7DAA5BE6AD}" destId="{49DD6E52-1A82-431A-B771-952F69D86AAE}" srcOrd="1" destOrd="0" presId="urn:microsoft.com/office/officeart/2005/8/layout/chevron1"/>
    <dgm:cxn modelId="{5E3A8160-CB45-45BE-9829-CB62CE8A37DE}" type="presParOf" srcId="{3817C688-57C0-4E67-9503-94D9CA3320BB}" destId="{39BB8A9A-6FA4-4655-AB2F-8629E49DA045}" srcOrd="5" destOrd="0" presId="urn:microsoft.com/office/officeart/2005/8/layout/chevron1"/>
    <dgm:cxn modelId="{36A0BD82-473C-47FC-B0A5-0607059DD1C5}" type="presParOf" srcId="{3817C688-57C0-4E67-9503-94D9CA3320BB}" destId="{47CDDC7E-24DF-40E2-9AEC-7DBC8EE9A0F2}" srcOrd="6" destOrd="0" presId="urn:microsoft.com/office/officeart/2005/8/layout/chevron1"/>
    <dgm:cxn modelId="{23E8DDB9-8A50-409A-BC9F-83661AF18BD2}" type="presParOf" srcId="{47CDDC7E-24DF-40E2-9AEC-7DBC8EE9A0F2}" destId="{CB801D52-89BB-41F8-BB5D-294396F74C96}" srcOrd="0" destOrd="0" presId="urn:microsoft.com/office/officeart/2005/8/layout/chevron1"/>
    <dgm:cxn modelId="{FE1FA4C0-53E3-4FAD-8BD8-8E1F631F0784}" type="presParOf" srcId="{47CDDC7E-24DF-40E2-9AEC-7DBC8EE9A0F2}" destId="{4CA10916-C3D1-4DD0-80A9-CF0B3E2F9DA9}" srcOrd="1"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A24E01-5535-46B9-A9A1-A9A07E639A88}" type="doc">
      <dgm:prSet loTypeId="urn:microsoft.com/office/officeart/2017/3/layout/DropPinTimeline" loCatId="timeline" qsTypeId="urn:microsoft.com/office/officeart/2005/8/quickstyle/simple1" qsCatId="simple" csTypeId="urn:microsoft.com/office/officeart/2005/8/colors/accent0_1" csCatId="mainScheme" phldr="1"/>
      <dgm:spPr/>
      <dgm:t>
        <a:bodyPr/>
        <a:lstStyle/>
        <a:p>
          <a:endParaRPr lang="en-US"/>
        </a:p>
      </dgm:t>
    </dgm:pt>
    <dgm:pt modelId="{DF1ABFB3-B399-406F-91BD-DCDF9A38526B}">
      <dgm:prSet phldrT="[Text]" phldr="0" custT="1"/>
      <dgm:spPr/>
      <dgm:t>
        <a:bodyPr/>
        <a:lstStyle/>
        <a:p>
          <a:r>
            <a:rPr lang="en-US" sz="1400" b="1" dirty="0">
              <a:latin typeface="Tenorite" pitchFamily="2" charset="0"/>
            </a:rPr>
            <a:t>Entering Goals: </a:t>
          </a:r>
          <a:r>
            <a:rPr lang="en-US" sz="1400" b="1" i="1" dirty="0">
              <a:latin typeface="Tenorite" pitchFamily="2" charset="0"/>
            </a:rPr>
            <a:t>Define Criteria</a:t>
          </a:r>
        </a:p>
        <a:p>
          <a:r>
            <a:rPr lang="en-US" sz="1400" b="0" dirty="0">
              <a:latin typeface="Tenorite" pitchFamily="2" charset="0"/>
            </a:rPr>
            <a:t>Enter your employees' goals, submit and move form to Checkpoint 1.</a:t>
          </a:r>
        </a:p>
      </dgm:t>
    </dgm:pt>
    <dgm:pt modelId="{78CB0E27-958C-4066-A189-8B36505E8204}" type="parTrans" cxnId="{15319551-A9EA-462E-845B-E5251E84291F}">
      <dgm:prSet/>
      <dgm:spPr/>
      <dgm:t>
        <a:bodyPr/>
        <a:lstStyle/>
        <a:p>
          <a:endParaRPr lang="en-US">
            <a:solidFill>
              <a:schemeClr val="bg1"/>
            </a:solidFill>
          </a:endParaRPr>
        </a:p>
      </dgm:t>
    </dgm:pt>
    <dgm:pt modelId="{70E4A1D3-514E-4327-991D-5CC9C6B41885}" type="sibTrans" cxnId="{15319551-A9EA-462E-845B-E5251E84291F}">
      <dgm:prSet/>
      <dgm:spPr/>
      <dgm:t>
        <a:bodyPr/>
        <a:lstStyle/>
        <a:p>
          <a:endParaRPr lang="en-US">
            <a:solidFill>
              <a:schemeClr val="bg1"/>
            </a:solidFill>
          </a:endParaRPr>
        </a:p>
      </dgm:t>
    </dgm:pt>
    <dgm:pt modelId="{58FF46FB-368D-4E9C-A650-0513B8879DA8}">
      <dgm:prSet phldr="0"/>
      <dgm:spPr/>
      <dgm:t>
        <a:bodyPr>
          <a:scene3d>
            <a:camera prst="orthographicFront"/>
            <a:lightRig rig="threePt" dir="t"/>
          </a:scene3d>
          <a:sp3d extrusionH="57150">
            <a:bevelT w="38100" h="38100" prst="relaxedInset"/>
          </a:sp3d>
        </a:bodyPr>
        <a:lstStyle/>
        <a:p>
          <a:pPr>
            <a:defRPr b="1"/>
          </a:pPr>
          <a:r>
            <a:rPr lang="en-US" b="1" dirty="0">
              <a:latin typeface="Tenorite" pitchFamily="2" charset="0"/>
            </a:rPr>
            <a:t>March 1, 2023</a:t>
          </a:r>
        </a:p>
      </dgm:t>
    </dgm:pt>
    <dgm:pt modelId="{11DFA284-5E99-474D-BF05-364A45269DC7}" type="parTrans" cxnId="{C5645B39-CB65-4A0A-B369-E455C3B827C3}">
      <dgm:prSet/>
      <dgm:spPr/>
      <dgm:t>
        <a:bodyPr/>
        <a:lstStyle/>
        <a:p>
          <a:endParaRPr lang="en-US">
            <a:solidFill>
              <a:schemeClr val="bg1"/>
            </a:solidFill>
          </a:endParaRPr>
        </a:p>
      </dgm:t>
    </dgm:pt>
    <dgm:pt modelId="{CFA40740-0682-470C-AD5A-CFF53CD12BD2}" type="sibTrans" cxnId="{C5645B39-CB65-4A0A-B369-E455C3B827C3}">
      <dgm:prSet/>
      <dgm:spPr/>
      <dgm:t>
        <a:bodyPr/>
        <a:lstStyle/>
        <a:p>
          <a:endParaRPr lang="en-US">
            <a:solidFill>
              <a:schemeClr val="bg1"/>
            </a:solidFill>
          </a:endParaRPr>
        </a:p>
      </dgm:t>
    </dgm:pt>
    <dgm:pt modelId="{9A875394-CA1E-4432-AEEB-9054FCFF5E0E}">
      <dgm:prSet phldr="0"/>
      <dgm:spPr/>
      <dgm:t>
        <a:bodyPr/>
        <a:lstStyle/>
        <a:p>
          <a:r>
            <a:rPr lang="en-US" b="1" dirty="0">
              <a:latin typeface="Tenorite" pitchFamily="2" charset="0"/>
            </a:rPr>
            <a:t>All 2022 Evaluations Due</a:t>
          </a:r>
        </a:p>
        <a:p>
          <a:r>
            <a:rPr lang="en-US" b="0" dirty="0">
              <a:latin typeface="Tenorite" pitchFamily="2" charset="0"/>
            </a:rPr>
            <a:t>For a Manager to be eligible for a potential merit increase they must have all direct reports evaluations completed</a:t>
          </a:r>
        </a:p>
      </dgm:t>
    </dgm:pt>
    <dgm:pt modelId="{FCC92BDD-6EA3-421D-9DA8-7D3A12D003B6}" type="parTrans" cxnId="{B659504B-18E4-4D89-A17C-34ABB280AE52}">
      <dgm:prSet/>
      <dgm:spPr/>
      <dgm:t>
        <a:bodyPr/>
        <a:lstStyle/>
        <a:p>
          <a:endParaRPr lang="en-US">
            <a:solidFill>
              <a:schemeClr val="bg1"/>
            </a:solidFill>
          </a:endParaRPr>
        </a:p>
      </dgm:t>
    </dgm:pt>
    <dgm:pt modelId="{0314452B-82A0-42F4-9551-DF00CFFC3580}" type="sibTrans" cxnId="{B659504B-18E4-4D89-A17C-34ABB280AE52}">
      <dgm:prSet/>
      <dgm:spPr/>
      <dgm:t>
        <a:bodyPr/>
        <a:lstStyle/>
        <a:p>
          <a:endParaRPr lang="en-US">
            <a:solidFill>
              <a:schemeClr val="bg1"/>
            </a:solidFill>
          </a:endParaRPr>
        </a:p>
      </dgm:t>
    </dgm:pt>
    <dgm:pt modelId="{D05E1923-5021-40F7-B4EF-E582E23A699D}">
      <dgm:prSet phldr="0"/>
      <dgm:spPr/>
      <dgm:t>
        <a:bodyPr/>
        <a:lstStyle/>
        <a:p>
          <a:pPr>
            <a:defRPr b="1"/>
          </a:pPr>
          <a:r>
            <a:rPr lang="en-US" b="1" dirty="0">
              <a:latin typeface="Tenorite" pitchFamily="2" charset="0"/>
            </a:rPr>
            <a:t>March</a:t>
          </a:r>
          <a:r>
            <a:rPr lang="en-US" b="1" baseline="0" dirty="0">
              <a:latin typeface="Tenorite" pitchFamily="2" charset="0"/>
            </a:rPr>
            <a:t> 20, 2023</a:t>
          </a:r>
          <a:endParaRPr lang="en-US" b="1" dirty="0">
            <a:latin typeface="Tenorite" pitchFamily="2" charset="0"/>
          </a:endParaRPr>
        </a:p>
      </dgm:t>
    </dgm:pt>
    <dgm:pt modelId="{FD6C5CD2-9CED-4BE6-89CD-A5A5CCE63B3E}" type="parTrans" cxnId="{72C4D6D9-419A-42C1-A76D-84599F65BB08}">
      <dgm:prSet/>
      <dgm:spPr/>
      <dgm:t>
        <a:bodyPr/>
        <a:lstStyle/>
        <a:p>
          <a:endParaRPr lang="en-US">
            <a:solidFill>
              <a:schemeClr val="bg1"/>
            </a:solidFill>
          </a:endParaRPr>
        </a:p>
      </dgm:t>
    </dgm:pt>
    <dgm:pt modelId="{F020958C-EF86-4274-85F9-318F2792F7B6}" type="sibTrans" cxnId="{72C4D6D9-419A-42C1-A76D-84599F65BB08}">
      <dgm:prSet/>
      <dgm:spPr/>
      <dgm:t>
        <a:bodyPr/>
        <a:lstStyle/>
        <a:p>
          <a:endParaRPr lang="en-US">
            <a:solidFill>
              <a:schemeClr val="bg1"/>
            </a:solidFill>
          </a:endParaRPr>
        </a:p>
      </dgm:t>
    </dgm:pt>
    <dgm:pt modelId="{579089A8-5362-4BA4-9163-D19228C1808F}">
      <dgm:prSet phldr="0" custT="1"/>
      <dgm:spPr/>
      <dgm:t>
        <a:bodyPr/>
        <a:lstStyle/>
        <a:p>
          <a:r>
            <a:rPr lang="en-US" sz="1400" b="1" dirty="0">
              <a:latin typeface="Tenorite" pitchFamily="2" charset="0"/>
            </a:rPr>
            <a:t>Launching 2023 Evaluation</a:t>
          </a:r>
        </a:p>
        <a:p>
          <a:r>
            <a:rPr lang="en-US" sz="1400" b="0" dirty="0">
              <a:latin typeface="Tenorite" pitchFamily="2" charset="0"/>
            </a:rPr>
            <a:t>New form available to enter 2023 goals.</a:t>
          </a:r>
        </a:p>
      </dgm:t>
    </dgm:pt>
    <dgm:pt modelId="{FB2DEB6E-B29F-4E51-960A-23ECC62EBF38}" type="parTrans" cxnId="{4876CF51-F110-4E25-8FD4-08D25B4B0AB8}">
      <dgm:prSet/>
      <dgm:spPr/>
      <dgm:t>
        <a:bodyPr/>
        <a:lstStyle/>
        <a:p>
          <a:endParaRPr lang="en-US">
            <a:solidFill>
              <a:schemeClr val="bg1"/>
            </a:solidFill>
          </a:endParaRPr>
        </a:p>
      </dgm:t>
    </dgm:pt>
    <dgm:pt modelId="{1C5328B1-AC18-4CF7-A034-BB0592F4A2A1}" type="sibTrans" cxnId="{4876CF51-F110-4E25-8FD4-08D25B4B0AB8}">
      <dgm:prSet/>
      <dgm:spPr/>
      <dgm:t>
        <a:bodyPr/>
        <a:lstStyle/>
        <a:p>
          <a:endParaRPr lang="en-US">
            <a:solidFill>
              <a:schemeClr val="bg1"/>
            </a:solidFill>
          </a:endParaRPr>
        </a:p>
      </dgm:t>
    </dgm:pt>
    <dgm:pt modelId="{8B9AF88A-E1F7-4D3A-905F-87228D6A8655}">
      <dgm:prSet phldr="0"/>
      <dgm:spPr/>
      <dgm:t>
        <a:bodyPr/>
        <a:lstStyle/>
        <a:p>
          <a:pPr>
            <a:defRPr b="1"/>
          </a:pPr>
          <a:r>
            <a:rPr lang="en-US" b="1" dirty="0">
              <a:latin typeface="Tenorite" pitchFamily="2" charset="0"/>
            </a:rPr>
            <a:t>July 1, 2023</a:t>
          </a:r>
        </a:p>
      </dgm:t>
    </dgm:pt>
    <dgm:pt modelId="{933A8FED-7B84-4ED0-B6AA-2EE26A89B8EA}" type="parTrans" cxnId="{E1474FF3-8E3C-4B30-985C-CE88BA0FE324}">
      <dgm:prSet/>
      <dgm:spPr/>
      <dgm:t>
        <a:bodyPr/>
        <a:lstStyle/>
        <a:p>
          <a:endParaRPr lang="en-US">
            <a:solidFill>
              <a:schemeClr val="bg1"/>
            </a:solidFill>
          </a:endParaRPr>
        </a:p>
      </dgm:t>
    </dgm:pt>
    <dgm:pt modelId="{F11DD6EC-352C-4A0E-84AA-FEBE2F06BCF9}" type="sibTrans" cxnId="{E1474FF3-8E3C-4B30-985C-CE88BA0FE324}">
      <dgm:prSet/>
      <dgm:spPr/>
      <dgm:t>
        <a:bodyPr/>
        <a:lstStyle/>
        <a:p>
          <a:endParaRPr lang="en-US">
            <a:solidFill>
              <a:schemeClr val="bg1"/>
            </a:solidFill>
          </a:endParaRPr>
        </a:p>
      </dgm:t>
    </dgm:pt>
    <dgm:pt modelId="{221067B1-B7F1-4946-A61A-46B6511E253E}">
      <dgm:prSet phldr="0" custT="1"/>
      <dgm:spPr/>
      <dgm:t>
        <a:bodyPr/>
        <a:lstStyle/>
        <a:p>
          <a:pPr>
            <a:defRPr b="1"/>
          </a:pPr>
          <a:r>
            <a:rPr lang="en-US" sz="1900" b="1" dirty="0">
              <a:latin typeface="Tenorite" pitchFamily="2" charset="0"/>
            </a:rPr>
            <a:t>September 15, 2023</a:t>
          </a:r>
        </a:p>
      </dgm:t>
    </dgm:pt>
    <dgm:pt modelId="{05EC942B-04CA-449D-8632-1A6420B28232}" type="parTrans" cxnId="{A9593349-F6ED-4464-9ADB-BF90313AEC2A}">
      <dgm:prSet/>
      <dgm:spPr/>
      <dgm:t>
        <a:bodyPr/>
        <a:lstStyle/>
        <a:p>
          <a:endParaRPr lang="en-US"/>
        </a:p>
      </dgm:t>
    </dgm:pt>
    <dgm:pt modelId="{C546D86A-94FE-4322-8518-727E5471C416}" type="sibTrans" cxnId="{A9593349-F6ED-4464-9ADB-BF90313AEC2A}">
      <dgm:prSet/>
      <dgm:spPr/>
      <dgm:t>
        <a:bodyPr/>
        <a:lstStyle/>
        <a:p>
          <a:endParaRPr lang="en-US"/>
        </a:p>
      </dgm:t>
    </dgm:pt>
    <dgm:pt modelId="{03AA1542-2BF2-4ACC-8CBE-82B6F6C20A9D}">
      <dgm:prSet phldr="0"/>
      <dgm:spPr/>
      <dgm:t>
        <a:bodyPr/>
        <a:lstStyle/>
        <a:p>
          <a:r>
            <a:rPr lang="en-US" b="1" dirty="0">
              <a:latin typeface="Tenorite" pitchFamily="2" charset="0"/>
            </a:rPr>
            <a:t>Mid-Year: </a:t>
          </a:r>
          <a:r>
            <a:rPr lang="en-US" b="1" i="1" dirty="0">
              <a:latin typeface="Tenorite" pitchFamily="2" charset="0"/>
            </a:rPr>
            <a:t>Checkpoint 1</a:t>
          </a:r>
        </a:p>
        <a:p>
          <a:r>
            <a:rPr lang="en-US" b="0" dirty="0">
              <a:latin typeface="Tenorite" pitchFamily="2" charset="0"/>
            </a:rPr>
            <a:t>Complete mid-year check-in and move form to evaluation in progress.</a:t>
          </a:r>
        </a:p>
      </dgm:t>
    </dgm:pt>
    <dgm:pt modelId="{40E6438A-D5CF-4B10-A8F1-14B20BEFFDED}" type="parTrans" cxnId="{F0B02C12-B909-486F-847E-51EFE3066C9A}">
      <dgm:prSet/>
      <dgm:spPr/>
      <dgm:t>
        <a:bodyPr/>
        <a:lstStyle/>
        <a:p>
          <a:endParaRPr lang="en-US"/>
        </a:p>
      </dgm:t>
    </dgm:pt>
    <dgm:pt modelId="{DFB74834-601A-4337-9A7A-74903A769960}" type="sibTrans" cxnId="{F0B02C12-B909-486F-847E-51EFE3066C9A}">
      <dgm:prSet/>
      <dgm:spPr/>
      <dgm:t>
        <a:bodyPr/>
        <a:lstStyle/>
        <a:p>
          <a:endParaRPr lang="en-US"/>
        </a:p>
      </dgm:t>
    </dgm:pt>
    <dgm:pt modelId="{BF12E504-6709-4A3D-A4AA-E3EEE3A84673}">
      <dgm:prSet phldr="0" custT="1"/>
      <dgm:spPr/>
      <dgm:t>
        <a:bodyPr/>
        <a:lstStyle/>
        <a:p>
          <a:pPr>
            <a:defRPr b="1"/>
          </a:pPr>
          <a:r>
            <a:rPr lang="en-US" sz="1900" b="1" dirty="0">
              <a:latin typeface="Tenorite" pitchFamily="2" charset="0"/>
            </a:rPr>
            <a:t>January 2024</a:t>
          </a:r>
        </a:p>
        <a:p>
          <a:pPr>
            <a:defRPr b="1"/>
          </a:pPr>
          <a:r>
            <a:rPr lang="en-US" sz="1400" b="1" dirty="0">
              <a:latin typeface="Tenorite" pitchFamily="2" charset="0"/>
            </a:rPr>
            <a:t>2023 - Year-end Performance Evaluation</a:t>
          </a:r>
        </a:p>
        <a:p>
          <a:pPr>
            <a:defRPr b="1"/>
          </a:pPr>
          <a:r>
            <a:rPr lang="en-US" sz="1400" b="0" dirty="0">
              <a:latin typeface="Tenorite" pitchFamily="2" charset="0"/>
            </a:rPr>
            <a:t>Begin year-end self-evaluations and manager evaluations</a:t>
          </a:r>
        </a:p>
      </dgm:t>
    </dgm:pt>
    <dgm:pt modelId="{38575905-0C45-41AA-AF34-6317A10BD2AA}" type="parTrans" cxnId="{4AD4122C-4AA3-40CE-9B70-B85CA04983EC}">
      <dgm:prSet/>
      <dgm:spPr/>
      <dgm:t>
        <a:bodyPr/>
        <a:lstStyle/>
        <a:p>
          <a:endParaRPr lang="en-US"/>
        </a:p>
      </dgm:t>
    </dgm:pt>
    <dgm:pt modelId="{D665AD76-1B1F-4A29-8B28-F228B9ABB648}" type="sibTrans" cxnId="{4AD4122C-4AA3-40CE-9B70-B85CA04983EC}">
      <dgm:prSet/>
      <dgm:spPr/>
      <dgm:t>
        <a:bodyPr/>
        <a:lstStyle/>
        <a:p>
          <a:endParaRPr lang="en-US"/>
        </a:p>
      </dgm:t>
    </dgm:pt>
    <dgm:pt modelId="{6E9F3C9B-13CA-43A8-8836-0B2B41D07DEF}" type="pres">
      <dgm:prSet presAssocID="{05A24E01-5535-46B9-A9A1-A9A07E639A88}" presName="root" presStyleCnt="0">
        <dgm:presLayoutVars>
          <dgm:chMax/>
          <dgm:chPref/>
          <dgm:animLvl val="lvl"/>
        </dgm:presLayoutVars>
      </dgm:prSet>
      <dgm:spPr/>
    </dgm:pt>
    <dgm:pt modelId="{E8AACCBB-6709-4071-B389-3BB226B3A586}" type="pres">
      <dgm:prSet presAssocID="{05A24E01-5535-46B9-A9A1-A9A07E639A88}" presName="divider" presStyleLbl="fgAcc1" presStyleIdx="0" presStyleCnt="6"/>
      <dgm:spPr>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miter lim="800000"/>
          <a:tailEnd type="triangle" w="lg" len="lg"/>
        </a:ln>
        <a:effectLst/>
      </dgm:spPr>
    </dgm:pt>
    <dgm:pt modelId="{E6F74CED-5217-4282-85F1-1C12DC84731C}" type="pres">
      <dgm:prSet presAssocID="{05A24E01-5535-46B9-A9A1-A9A07E639A88}" presName="nodes" presStyleCnt="0">
        <dgm:presLayoutVars>
          <dgm:chMax/>
          <dgm:chPref/>
          <dgm:animLvl val="lvl"/>
        </dgm:presLayoutVars>
      </dgm:prSet>
      <dgm:spPr/>
    </dgm:pt>
    <dgm:pt modelId="{AC377099-4DAE-451C-ADE9-98036E2679B5}" type="pres">
      <dgm:prSet presAssocID="{58FF46FB-368D-4E9C-A650-0513B8879DA8}" presName="composite" presStyleCnt="0"/>
      <dgm:spPr/>
    </dgm:pt>
    <dgm:pt modelId="{B6C94ECD-6415-4250-B4AD-F67BF5BECFB8}" type="pres">
      <dgm:prSet presAssocID="{58FF46FB-368D-4E9C-A650-0513B8879DA8}" presName="ConnectorPoint" presStyleLbl="lnNode1" presStyleIdx="0" presStyleCnt="5"/>
      <dgm:spPr>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gm:spPr>
    </dgm:pt>
    <dgm:pt modelId="{0E99BB09-1B86-4308-A570-3981E6DD3A06}" type="pres">
      <dgm:prSet presAssocID="{58FF46FB-368D-4E9C-A650-0513B8879DA8}" presName="DropPinPlaceHolder" presStyleCnt="0"/>
      <dgm:spPr/>
    </dgm:pt>
    <dgm:pt modelId="{0ED6E8D6-BD44-4400-BC14-1BC75CB979A3}" type="pres">
      <dgm:prSet presAssocID="{58FF46FB-368D-4E9C-A650-0513B8879DA8}" presName="DropPin" presStyleLbl="alignNode1" presStyleIdx="0" presStyleCnt="5"/>
      <dgm:spPr/>
    </dgm:pt>
    <dgm:pt modelId="{5B7FC7CF-F58D-48D5-8BCC-38D6EE87890B}" type="pres">
      <dgm:prSet presAssocID="{58FF46FB-368D-4E9C-A650-0513B8879DA8}" presName="Ellipse" presStyleLbl="fgAcc1" presStyleIdx="1" presStyleCnt="6"/>
      <dgm:spPr>
        <a:solidFill>
          <a:schemeClr val="dk1">
            <a:alpha val="90000"/>
            <a:tint val="40000"/>
            <a:hueOff val="0"/>
            <a:satOff val="0"/>
            <a:lumOff val="0"/>
            <a:alphaOff val="0"/>
          </a:schemeClr>
        </a:solidFill>
        <a:ln w="12700" cap="flat" cmpd="sng" algn="ctr">
          <a:noFill/>
          <a:prstDash val="solid"/>
          <a:miter lim="800000"/>
        </a:ln>
        <a:effectLst/>
      </dgm:spPr>
    </dgm:pt>
    <dgm:pt modelId="{D2143A46-815A-49BF-9455-C0385022444F}" type="pres">
      <dgm:prSet presAssocID="{58FF46FB-368D-4E9C-A650-0513B8879DA8}" presName="L2TextContainer" presStyleLbl="revTx" presStyleIdx="0" presStyleCnt="10">
        <dgm:presLayoutVars>
          <dgm:bulletEnabled val="1"/>
        </dgm:presLayoutVars>
      </dgm:prSet>
      <dgm:spPr/>
    </dgm:pt>
    <dgm:pt modelId="{8E3FB235-DF38-476B-9A0E-B1E583D50944}" type="pres">
      <dgm:prSet presAssocID="{58FF46FB-368D-4E9C-A650-0513B8879DA8}" presName="L1TextContainer" presStyleLbl="revTx" presStyleIdx="1" presStyleCnt="10" custScaleX="85387">
        <dgm:presLayoutVars>
          <dgm:chMax val="1"/>
          <dgm:chPref val="1"/>
          <dgm:bulletEnabled val="1"/>
        </dgm:presLayoutVars>
      </dgm:prSet>
      <dgm:spPr/>
    </dgm:pt>
    <dgm:pt modelId="{9AA05CE5-209F-4AD9-BE2C-2A69F76DA8F4}" type="pres">
      <dgm:prSet presAssocID="{58FF46FB-368D-4E9C-A650-0513B8879DA8}" presName="ConnectLine" presStyleLbl="sibTrans1D1" presStyleIdx="0" presStyleCnt="5"/>
      <dgm:spPr>
        <a:noFill/>
        <a:ln w="12700" cap="flat" cmpd="sng" algn="ctr">
          <a:solidFill>
            <a:schemeClr val="dk1">
              <a:hueOff val="0"/>
              <a:satOff val="0"/>
              <a:lumOff val="0"/>
              <a:alphaOff val="0"/>
            </a:schemeClr>
          </a:solidFill>
          <a:prstDash val="dash"/>
          <a:miter lim="800000"/>
        </a:ln>
        <a:effectLst/>
      </dgm:spPr>
    </dgm:pt>
    <dgm:pt modelId="{17350C28-DA10-4F3B-9FA2-0FE7C12A4ABE}" type="pres">
      <dgm:prSet presAssocID="{58FF46FB-368D-4E9C-A650-0513B8879DA8}" presName="EmptyPlaceHolder" presStyleCnt="0"/>
      <dgm:spPr/>
    </dgm:pt>
    <dgm:pt modelId="{6DA7B85E-9DC6-4F3B-A2BF-09CDEEDB43BC}" type="pres">
      <dgm:prSet presAssocID="{CFA40740-0682-470C-AD5A-CFF53CD12BD2}" presName="spaceBetweenRectangles" presStyleCnt="0"/>
      <dgm:spPr/>
    </dgm:pt>
    <dgm:pt modelId="{CF519A69-9940-494F-8406-D0D876E3CD26}" type="pres">
      <dgm:prSet presAssocID="{D05E1923-5021-40F7-B4EF-E582E23A699D}" presName="composite" presStyleCnt="0"/>
      <dgm:spPr/>
    </dgm:pt>
    <dgm:pt modelId="{714429FF-AAA3-4358-8C5F-1A7F29AA2B7B}" type="pres">
      <dgm:prSet presAssocID="{D05E1923-5021-40F7-B4EF-E582E23A699D}" presName="ConnectorPoint" presStyleLbl="lnNode1" presStyleIdx="1" presStyleCnt="5"/>
      <dgm:spPr>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gm:spPr>
    </dgm:pt>
    <dgm:pt modelId="{AB8B1E8E-162B-4E3E-9E31-BA5CFBD3ED9D}" type="pres">
      <dgm:prSet presAssocID="{D05E1923-5021-40F7-B4EF-E582E23A699D}" presName="DropPinPlaceHolder" presStyleCnt="0"/>
      <dgm:spPr/>
    </dgm:pt>
    <dgm:pt modelId="{358CAA11-0A87-4861-8B4E-913B1EAD1334}" type="pres">
      <dgm:prSet presAssocID="{D05E1923-5021-40F7-B4EF-E582E23A699D}" presName="DropPin" presStyleLbl="alignNode1" presStyleIdx="1" presStyleCnt="5"/>
      <dgm:spPr/>
    </dgm:pt>
    <dgm:pt modelId="{B1A1A837-F261-404B-A808-B2F4154CE8A2}" type="pres">
      <dgm:prSet presAssocID="{D05E1923-5021-40F7-B4EF-E582E23A699D}" presName="Ellipse" presStyleLbl="fgAcc1" presStyleIdx="2" presStyleCnt="6"/>
      <dgm:spPr>
        <a:solidFill>
          <a:schemeClr val="dk1">
            <a:alpha val="90000"/>
            <a:tint val="40000"/>
            <a:hueOff val="0"/>
            <a:satOff val="0"/>
            <a:lumOff val="0"/>
            <a:alphaOff val="0"/>
          </a:schemeClr>
        </a:solidFill>
        <a:ln w="12700" cap="flat" cmpd="sng" algn="ctr">
          <a:noFill/>
          <a:prstDash val="solid"/>
          <a:miter lim="800000"/>
        </a:ln>
        <a:effectLst/>
      </dgm:spPr>
    </dgm:pt>
    <dgm:pt modelId="{B5F3F650-2E42-488A-AD4F-C4BD47D19A84}" type="pres">
      <dgm:prSet presAssocID="{D05E1923-5021-40F7-B4EF-E582E23A699D}" presName="L2TextContainer" presStyleLbl="revTx" presStyleIdx="2" presStyleCnt="10">
        <dgm:presLayoutVars>
          <dgm:bulletEnabled val="1"/>
        </dgm:presLayoutVars>
      </dgm:prSet>
      <dgm:spPr/>
    </dgm:pt>
    <dgm:pt modelId="{223C5207-4FA2-4A6C-8F43-20BD55767C99}" type="pres">
      <dgm:prSet presAssocID="{D05E1923-5021-40F7-B4EF-E582E23A699D}" presName="L1TextContainer" presStyleLbl="revTx" presStyleIdx="3" presStyleCnt="10" custScaleX="85528" custLinFactNeighborX="-5688" custLinFactNeighborY="3281">
        <dgm:presLayoutVars>
          <dgm:chMax val="1"/>
          <dgm:chPref val="1"/>
          <dgm:bulletEnabled val="1"/>
        </dgm:presLayoutVars>
      </dgm:prSet>
      <dgm:spPr/>
    </dgm:pt>
    <dgm:pt modelId="{4FE5EB5D-4CEF-4D0D-9394-0534E61844BE}" type="pres">
      <dgm:prSet presAssocID="{D05E1923-5021-40F7-B4EF-E582E23A699D}" presName="ConnectLine" presStyleLbl="sibTrans1D1" presStyleIdx="1" presStyleCnt="5"/>
      <dgm:spPr>
        <a:noFill/>
        <a:ln w="12700" cap="flat" cmpd="sng" algn="ctr">
          <a:solidFill>
            <a:schemeClr val="dk1">
              <a:hueOff val="0"/>
              <a:satOff val="0"/>
              <a:lumOff val="0"/>
              <a:alphaOff val="0"/>
            </a:schemeClr>
          </a:solidFill>
          <a:prstDash val="dash"/>
          <a:miter lim="800000"/>
        </a:ln>
        <a:effectLst/>
      </dgm:spPr>
    </dgm:pt>
    <dgm:pt modelId="{EC869059-0AEC-4D98-8C46-CB603A342C72}" type="pres">
      <dgm:prSet presAssocID="{D05E1923-5021-40F7-B4EF-E582E23A699D}" presName="EmptyPlaceHolder" presStyleCnt="0"/>
      <dgm:spPr/>
    </dgm:pt>
    <dgm:pt modelId="{408BA715-9739-461D-BFDE-88EDAE355E60}" type="pres">
      <dgm:prSet presAssocID="{F020958C-EF86-4274-85F9-318F2792F7B6}" presName="spaceBetweenRectangles" presStyleCnt="0"/>
      <dgm:spPr/>
    </dgm:pt>
    <dgm:pt modelId="{05956D37-804F-419D-9E8C-30D41D06DC3E}" type="pres">
      <dgm:prSet presAssocID="{8B9AF88A-E1F7-4D3A-905F-87228D6A8655}" presName="composite" presStyleCnt="0"/>
      <dgm:spPr/>
    </dgm:pt>
    <dgm:pt modelId="{58B7B786-A0AD-4662-8D54-C5C572D2C32C}" type="pres">
      <dgm:prSet presAssocID="{8B9AF88A-E1F7-4D3A-905F-87228D6A8655}" presName="ConnectorPoint" presStyleLbl="lnNode1" presStyleIdx="2" presStyleCnt="5"/>
      <dgm:spPr>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gm:spPr>
    </dgm:pt>
    <dgm:pt modelId="{E4704426-333D-4092-A035-BBC55DB8579D}" type="pres">
      <dgm:prSet presAssocID="{8B9AF88A-E1F7-4D3A-905F-87228D6A8655}" presName="DropPinPlaceHolder" presStyleCnt="0"/>
      <dgm:spPr/>
    </dgm:pt>
    <dgm:pt modelId="{A55439AF-6893-479D-8B57-31FBC13C553F}" type="pres">
      <dgm:prSet presAssocID="{8B9AF88A-E1F7-4D3A-905F-87228D6A8655}" presName="DropPin" presStyleLbl="alignNode1" presStyleIdx="2" presStyleCnt="5"/>
      <dgm:spPr/>
    </dgm:pt>
    <dgm:pt modelId="{A22B1C16-7FF0-4DBE-B32E-E43FEB1E2EAC}" type="pres">
      <dgm:prSet presAssocID="{8B9AF88A-E1F7-4D3A-905F-87228D6A8655}" presName="Ellipse" presStyleLbl="fgAcc1" presStyleIdx="3" presStyleCnt="6"/>
      <dgm:spPr>
        <a:solidFill>
          <a:schemeClr val="dk1">
            <a:alpha val="90000"/>
            <a:tint val="40000"/>
            <a:hueOff val="0"/>
            <a:satOff val="0"/>
            <a:lumOff val="0"/>
            <a:alphaOff val="0"/>
          </a:schemeClr>
        </a:solidFill>
        <a:ln w="12700" cap="flat" cmpd="sng" algn="ctr">
          <a:noFill/>
          <a:prstDash val="solid"/>
          <a:miter lim="800000"/>
        </a:ln>
        <a:effectLst/>
      </dgm:spPr>
    </dgm:pt>
    <dgm:pt modelId="{1B55AA6D-649D-4145-93EB-08B866A4D4E5}" type="pres">
      <dgm:prSet presAssocID="{8B9AF88A-E1F7-4D3A-905F-87228D6A8655}" presName="L2TextContainer" presStyleLbl="revTx" presStyleIdx="4" presStyleCnt="10">
        <dgm:presLayoutVars>
          <dgm:bulletEnabled val="1"/>
        </dgm:presLayoutVars>
      </dgm:prSet>
      <dgm:spPr/>
    </dgm:pt>
    <dgm:pt modelId="{3FA5D5AE-9CAE-4D19-9765-BCEE62095312}" type="pres">
      <dgm:prSet presAssocID="{8B9AF88A-E1F7-4D3A-905F-87228D6A8655}" presName="L1TextContainer" presStyleLbl="revTx" presStyleIdx="5" presStyleCnt="10" custScaleX="85387">
        <dgm:presLayoutVars>
          <dgm:chMax val="1"/>
          <dgm:chPref val="1"/>
          <dgm:bulletEnabled val="1"/>
        </dgm:presLayoutVars>
      </dgm:prSet>
      <dgm:spPr/>
    </dgm:pt>
    <dgm:pt modelId="{FE6CA7EB-68EC-4E76-9051-08C4CF370101}" type="pres">
      <dgm:prSet presAssocID="{8B9AF88A-E1F7-4D3A-905F-87228D6A8655}" presName="ConnectLine" presStyleLbl="sibTrans1D1" presStyleIdx="2" presStyleCnt="5"/>
      <dgm:spPr>
        <a:noFill/>
        <a:ln w="12700" cap="flat" cmpd="sng" algn="ctr">
          <a:solidFill>
            <a:schemeClr val="dk1">
              <a:hueOff val="0"/>
              <a:satOff val="0"/>
              <a:lumOff val="0"/>
              <a:alphaOff val="0"/>
            </a:schemeClr>
          </a:solidFill>
          <a:prstDash val="dash"/>
          <a:miter lim="800000"/>
        </a:ln>
        <a:effectLst/>
      </dgm:spPr>
    </dgm:pt>
    <dgm:pt modelId="{070CED43-982E-487C-9CC2-CFAEABD4D2D8}" type="pres">
      <dgm:prSet presAssocID="{8B9AF88A-E1F7-4D3A-905F-87228D6A8655}" presName="EmptyPlaceHolder" presStyleCnt="0"/>
      <dgm:spPr/>
    </dgm:pt>
    <dgm:pt modelId="{ED42BF6E-2D6E-4698-A6B3-E6650144D7AD}" type="pres">
      <dgm:prSet presAssocID="{F11DD6EC-352C-4A0E-84AA-FEBE2F06BCF9}" presName="spaceBetweenRectangles" presStyleCnt="0"/>
      <dgm:spPr/>
    </dgm:pt>
    <dgm:pt modelId="{34261C2F-1079-4FFC-87C3-A6D208419CB0}" type="pres">
      <dgm:prSet presAssocID="{221067B1-B7F1-4946-A61A-46B6511E253E}" presName="composite" presStyleCnt="0"/>
      <dgm:spPr/>
    </dgm:pt>
    <dgm:pt modelId="{3BA8D28A-20F0-4484-A2C3-F15CE8986A55}" type="pres">
      <dgm:prSet presAssocID="{221067B1-B7F1-4946-A61A-46B6511E253E}" presName="ConnectorPoint" presStyleLbl="lnNode1" presStyleIdx="3" presStyleCnt="5"/>
      <dgm:spPr>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gm:spPr>
    </dgm:pt>
    <dgm:pt modelId="{F4D2A60B-8718-43D2-957A-4861B64F0CAF}" type="pres">
      <dgm:prSet presAssocID="{221067B1-B7F1-4946-A61A-46B6511E253E}" presName="DropPinPlaceHolder" presStyleCnt="0"/>
      <dgm:spPr/>
    </dgm:pt>
    <dgm:pt modelId="{4EF4AC3D-1D4D-42F9-9CBD-9E25256DF3E0}" type="pres">
      <dgm:prSet presAssocID="{221067B1-B7F1-4946-A61A-46B6511E253E}" presName="DropPin" presStyleLbl="alignNode1" presStyleIdx="3" presStyleCnt="5"/>
      <dgm:spPr/>
    </dgm:pt>
    <dgm:pt modelId="{22822F59-DFBB-4A73-826D-03E9E60F8DB0}" type="pres">
      <dgm:prSet presAssocID="{221067B1-B7F1-4946-A61A-46B6511E253E}" presName="Ellipse" presStyleLbl="fgAcc1" presStyleIdx="4" presStyleCnt="6"/>
      <dgm:spPr>
        <a:solidFill>
          <a:schemeClr val="dk1">
            <a:alpha val="90000"/>
            <a:tint val="40000"/>
            <a:hueOff val="0"/>
            <a:satOff val="0"/>
            <a:lumOff val="0"/>
            <a:alphaOff val="0"/>
          </a:schemeClr>
        </a:solidFill>
        <a:ln w="12700" cap="flat" cmpd="sng" algn="ctr">
          <a:noFill/>
          <a:prstDash val="solid"/>
          <a:miter lim="800000"/>
        </a:ln>
        <a:effectLst/>
      </dgm:spPr>
    </dgm:pt>
    <dgm:pt modelId="{DBC6305A-D95F-4C40-B86D-E46B813A6115}" type="pres">
      <dgm:prSet presAssocID="{221067B1-B7F1-4946-A61A-46B6511E253E}" presName="L2TextContainer" presStyleLbl="revTx" presStyleIdx="6" presStyleCnt="10">
        <dgm:presLayoutVars>
          <dgm:bulletEnabled val="1"/>
        </dgm:presLayoutVars>
      </dgm:prSet>
      <dgm:spPr/>
    </dgm:pt>
    <dgm:pt modelId="{9039EED2-DE47-492B-B30C-D43CA137EF0E}" type="pres">
      <dgm:prSet presAssocID="{221067B1-B7F1-4946-A61A-46B6511E253E}" presName="L1TextContainer" presStyleLbl="revTx" presStyleIdx="7" presStyleCnt="10" custScaleX="85387">
        <dgm:presLayoutVars>
          <dgm:chMax val="1"/>
          <dgm:chPref val="1"/>
          <dgm:bulletEnabled val="1"/>
        </dgm:presLayoutVars>
      </dgm:prSet>
      <dgm:spPr/>
    </dgm:pt>
    <dgm:pt modelId="{B29F80D9-8942-44BC-BAAE-739B77EFEB8C}" type="pres">
      <dgm:prSet presAssocID="{221067B1-B7F1-4946-A61A-46B6511E253E}" presName="ConnectLine" presStyleLbl="sibTrans1D1" presStyleIdx="3" presStyleCnt="5"/>
      <dgm:spPr>
        <a:noFill/>
        <a:ln w="12700" cap="flat" cmpd="sng" algn="ctr">
          <a:solidFill>
            <a:schemeClr val="dk1">
              <a:hueOff val="0"/>
              <a:satOff val="0"/>
              <a:lumOff val="0"/>
              <a:alphaOff val="0"/>
            </a:schemeClr>
          </a:solidFill>
          <a:prstDash val="dash"/>
          <a:miter lim="800000"/>
        </a:ln>
        <a:effectLst/>
      </dgm:spPr>
    </dgm:pt>
    <dgm:pt modelId="{C0EC714E-EF33-44E6-8ED6-3C3E0E42AA31}" type="pres">
      <dgm:prSet presAssocID="{221067B1-B7F1-4946-A61A-46B6511E253E}" presName="EmptyPlaceHolder" presStyleCnt="0"/>
      <dgm:spPr/>
    </dgm:pt>
    <dgm:pt modelId="{7B763B47-3806-488C-B0CD-F1D9FAEFF33A}" type="pres">
      <dgm:prSet presAssocID="{C546D86A-94FE-4322-8518-727E5471C416}" presName="spaceBetweenRectangles" presStyleCnt="0"/>
      <dgm:spPr/>
    </dgm:pt>
    <dgm:pt modelId="{9912D42A-E2CF-49F4-8FDD-E205E850D590}" type="pres">
      <dgm:prSet presAssocID="{BF12E504-6709-4A3D-A4AA-E3EEE3A84673}" presName="composite" presStyleCnt="0"/>
      <dgm:spPr/>
    </dgm:pt>
    <dgm:pt modelId="{AD7B1562-88B5-4D7D-8673-3F1387A15557}" type="pres">
      <dgm:prSet presAssocID="{BF12E504-6709-4A3D-A4AA-E3EEE3A84673}" presName="ConnectorPoint" presStyleLbl="lnNode1" presStyleIdx="4" presStyleCnt="5"/>
      <dgm:spPr>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gm:spPr>
    </dgm:pt>
    <dgm:pt modelId="{86F1C0DE-D7EB-4EEE-95E1-49155E683A30}" type="pres">
      <dgm:prSet presAssocID="{BF12E504-6709-4A3D-A4AA-E3EEE3A84673}" presName="DropPinPlaceHolder" presStyleCnt="0"/>
      <dgm:spPr/>
    </dgm:pt>
    <dgm:pt modelId="{C6515D74-2B87-45B4-AD91-0B83C22E71BA}" type="pres">
      <dgm:prSet presAssocID="{BF12E504-6709-4A3D-A4AA-E3EEE3A84673}" presName="DropPin" presStyleLbl="alignNode1" presStyleIdx="4" presStyleCnt="5"/>
      <dgm:spPr/>
    </dgm:pt>
    <dgm:pt modelId="{9773A379-EF3B-409E-927D-A44203532B5A}" type="pres">
      <dgm:prSet presAssocID="{BF12E504-6709-4A3D-A4AA-E3EEE3A84673}" presName="Ellipse" presStyleLbl="fgAcc1" presStyleIdx="5" presStyleCnt="6"/>
      <dgm:spPr>
        <a:solidFill>
          <a:schemeClr val="dk1">
            <a:alpha val="90000"/>
            <a:tint val="40000"/>
            <a:hueOff val="0"/>
            <a:satOff val="0"/>
            <a:lumOff val="0"/>
            <a:alphaOff val="0"/>
          </a:schemeClr>
        </a:solidFill>
        <a:ln w="12700" cap="flat" cmpd="sng" algn="ctr">
          <a:noFill/>
          <a:prstDash val="solid"/>
          <a:miter lim="800000"/>
        </a:ln>
        <a:effectLst/>
      </dgm:spPr>
    </dgm:pt>
    <dgm:pt modelId="{437E4B03-B53D-4702-B693-2F2470666EE0}" type="pres">
      <dgm:prSet presAssocID="{BF12E504-6709-4A3D-A4AA-E3EEE3A84673}" presName="L2TextContainer" presStyleLbl="revTx" presStyleIdx="8" presStyleCnt="10">
        <dgm:presLayoutVars>
          <dgm:bulletEnabled val="1"/>
        </dgm:presLayoutVars>
      </dgm:prSet>
      <dgm:spPr/>
    </dgm:pt>
    <dgm:pt modelId="{EAC61FDE-B28C-4D9B-B0CE-290775CC8535}" type="pres">
      <dgm:prSet presAssocID="{BF12E504-6709-4A3D-A4AA-E3EEE3A84673}" presName="L1TextContainer" presStyleLbl="revTx" presStyleIdx="9" presStyleCnt="10" custScaleX="102598" custScaleY="187288" custLinFactNeighborX="5674" custLinFactNeighborY="72320">
        <dgm:presLayoutVars>
          <dgm:chMax val="1"/>
          <dgm:chPref val="1"/>
          <dgm:bulletEnabled val="1"/>
        </dgm:presLayoutVars>
      </dgm:prSet>
      <dgm:spPr/>
    </dgm:pt>
    <dgm:pt modelId="{2863CD91-E145-4CC9-9044-2D3F5F4E563D}" type="pres">
      <dgm:prSet presAssocID="{BF12E504-6709-4A3D-A4AA-E3EEE3A84673}" presName="ConnectLine" presStyleLbl="sibTrans1D1" presStyleIdx="4" presStyleCnt="5"/>
      <dgm:spPr>
        <a:noFill/>
        <a:ln w="12700" cap="flat" cmpd="sng" algn="ctr">
          <a:solidFill>
            <a:schemeClr val="dk1">
              <a:hueOff val="0"/>
              <a:satOff val="0"/>
              <a:lumOff val="0"/>
              <a:alphaOff val="0"/>
            </a:schemeClr>
          </a:solidFill>
          <a:prstDash val="dash"/>
          <a:miter lim="800000"/>
        </a:ln>
        <a:effectLst/>
      </dgm:spPr>
    </dgm:pt>
    <dgm:pt modelId="{0DE9B514-8353-49C2-BBCB-F5AFA6C5EDF2}" type="pres">
      <dgm:prSet presAssocID="{BF12E504-6709-4A3D-A4AA-E3EEE3A84673}" presName="EmptyPlaceHolder" presStyleCnt="0"/>
      <dgm:spPr/>
    </dgm:pt>
  </dgm:ptLst>
  <dgm:cxnLst>
    <dgm:cxn modelId="{1E92940A-250B-4494-B40F-3DA807C7CB42}" type="presOf" srcId="{DF1ABFB3-B399-406F-91BD-DCDF9A38526B}" destId="{1B55AA6D-649D-4145-93EB-08B866A4D4E5}" srcOrd="0" destOrd="0" presId="urn:microsoft.com/office/officeart/2017/3/layout/DropPinTimeline"/>
    <dgm:cxn modelId="{C3A1C60D-63BB-4E34-AD47-96AABDB6084E}" type="presOf" srcId="{D05E1923-5021-40F7-B4EF-E582E23A699D}" destId="{223C5207-4FA2-4A6C-8F43-20BD55767C99}" srcOrd="0" destOrd="0" presId="urn:microsoft.com/office/officeart/2017/3/layout/DropPinTimeline"/>
    <dgm:cxn modelId="{F0B02C12-B909-486F-847E-51EFE3066C9A}" srcId="{221067B1-B7F1-4946-A61A-46B6511E253E}" destId="{03AA1542-2BF2-4ACC-8CBE-82B6F6C20A9D}" srcOrd="0" destOrd="0" parTransId="{40E6438A-D5CF-4B10-A8F1-14B20BEFFDED}" sibTransId="{DFB74834-601A-4337-9A7A-74903A769960}"/>
    <dgm:cxn modelId="{5F3B0F1C-AD09-448C-A081-46D11DC987C6}" type="presOf" srcId="{8B9AF88A-E1F7-4D3A-905F-87228D6A8655}" destId="{3FA5D5AE-9CAE-4D19-9765-BCEE62095312}" srcOrd="0" destOrd="0" presId="urn:microsoft.com/office/officeart/2017/3/layout/DropPinTimeline"/>
    <dgm:cxn modelId="{4AD4122C-4AA3-40CE-9B70-B85CA04983EC}" srcId="{05A24E01-5535-46B9-A9A1-A9A07E639A88}" destId="{BF12E504-6709-4A3D-A4AA-E3EEE3A84673}" srcOrd="4" destOrd="0" parTransId="{38575905-0C45-41AA-AF34-6317A10BD2AA}" sibTransId="{D665AD76-1B1F-4A29-8B28-F228B9ABB648}"/>
    <dgm:cxn modelId="{C5645B39-CB65-4A0A-B369-E455C3B827C3}" srcId="{05A24E01-5535-46B9-A9A1-A9A07E639A88}" destId="{58FF46FB-368D-4E9C-A650-0513B8879DA8}" srcOrd="0" destOrd="0" parTransId="{11DFA284-5E99-474D-BF05-364A45269DC7}" sibTransId="{CFA40740-0682-470C-AD5A-CFF53CD12BD2}"/>
    <dgm:cxn modelId="{7DDF5444-F976-4F04-88A9-CF8B15238792}" type="presOf" srcId="{58FF46FB-368D-4E9C-A650-0513B8879DA8}" destId="{8E3FB235-DF38-476B-9A0E-B1E583D50944}" srcOrd="0" destOrd="0" presId="urn:microsoft.com/office/officeart/2017/3/layout/DropPinTimeline"/>
    <dgm:cxn modelId="{A9593349-F6ED-4464-9ADB-BF90313AEC2A}" srcId="{05A24E01-5535-46B9-A9A1-A9A07E639A88}" destId="{221067B1-B7F1-4946-A61A-46B6511E253E}" srcOrd="3" destOrd="0" parTransId="{05EC942B-04CA-449D-8632-1A6420B28232}" sibTransId="{C546D86A-94FE-4322-8518-727E5471C416}"/>
    <dgm:cxn modelId="{B659504B-18E4-4D89-A17C-34ABB280AE52}" srcId="{58FF46FB-368D-4E9C-A650-0513B8879DA8}" destId="{9A875394-CA1E-4432-AEEB-9054FCFF5E0E}" srcOrd="0" destOrd="0" parTransId="{FCC92BDD-6EA3-421D-9DA8-7D3A12D003B6}" sibTransId="{0314452B-82A0-42F4-9551-DF00CFFC3580}"/>
    <dgm:cxn modelId="{2CA3C34E-80B0-4DC0-96DC-9A7252A55923}" type="presOf" srcId="{03AA1542-2BF2-4ACC-8CBE-82B6F6C20A9D}" destId="{DBC6305A-D95F-4C40-B86D-E46B813A6115}" srcOrd="0" destOrd="0" presId="urn:microsoft.com/office/officeart/2017/3/layout/DropPinTimeline"/>
    <dgm:cxn modelId="{15319551-A9EA-462E-845B-E5251E84291F}" srcId="{8B9AF88A-E1F7-4D3A-905F-87228D6A8655}" destId="{DF1ABFB3-B399-406F-91BD-DCDF9A38526B}" srcOrd="0" destOrd="0" parTransId="{78CB0E27-958C-4066-A189-8B36505E8204}" sibTransId="{70E4A1D3-514E-4327-991D-5CC9C6B41885}"/>
    <dgm:cxn modelId="{4876CF51-F110-4E25-8FD4-08D25B4B0AB8}" srcId="{D05E1923-5021-40F7-B4EF-E582E23A699D}" destId="{579089A8-5362-4BA4-9163-D19228C1808F}" srcOrd="0" destOrd="0" parTransId="{FB2DEB6E-B29F-4E51-960A-23ECC62EBF38}" sibTransId="{1C5328B1-AC18-4CF7-A034-BB0592F4A2A1}"/>
    <dgm:cxn modelId="{B9F0B583-D02F-4EF4-83A8-DFD7B32B9433}" type="presOf" srcId="{9A875394-CA1E-4432-AEEB-9054FCFF5E0E}" destId="{D2143A46-815A-49BF-9455-C0385022444F}" srcOrd="0" destOrd="0" presId="urn:microsoft.com/office/officeart/2017/3/layout/DropPinTimeline"/>
    <dgm:cxn modelId="{4EAC37BB-7F28-4C9B-83F0-464702D97007}" type="presOf" srcId="{BF12E504-6709-4A3D-A4AA-E3EEE3A84673}" destId="{EAC61FDE-B28C-4D9B-B0CE-290775CC8535}" srcOrd="0" destOrd="0" presId="urn:microsoft.com/office/officeart/2017/3/layout/DropPinTimeline"/>
    <dgm:cxn modelId="{72C4D6D9-419A-42C1-A76D-84599F65BB08}" srcId="{05A24E01-5535-46B9-A9A1-A9A07E639A88}" destId="{D05E1923-5021-40F7-B4EF-E582E23A699D}" srcOrd="1" destOrd="0" parTransId="{FD6C5CD2-9CED-4BE6-89CD-A5A5CCE63B3E}" sibTransId="{F020958C-EF86-4274-85F9-318F2792F7B6}"/>
    <dgm:cxn modelId="{F37288E0-C1F1-4A9C-9555-E082B2B39017}" type="presOf" srcId="{221067B1-B7F1-4946-A61A-46B6511E253E}" destId="{9039EED2-DE47-492B-B30C-D43CA137EF0E}" srcOrd="0" destOrd="0" presId="urn:microsoft.com/office/officeart/2017/3/layout/DropPinTimeline"/>
    <dgm:cxn modelId="{FE7849EA-5B37-43C8-B217-CD4E30A8E545}" type="presOf" srcId="{05A24E01-5535-46B9-A9A1-A9A07E639A88}" destId="{6E9F3C9B-13CA-43A8-8836-0B2B41D07DEF}" srcOrd="0" destOrd="0" presId="urn:microsoft.com/office/officeart/2017/3/layout/DropPinTimeline"/>
    <dgm:cxn modelId="{E1474FF3-8E3C-4B30-985C-CE88BA0FE324}" srcId="{05A24E01-5535-46B9-A9A1-A9A07E639A88}" destId="{8B9AF88A-E1F7-4D3A-905F-87228D6A8655}" srcOrd="2" destOrd="0" parTransId="{933A8FED-7B84-4ED0-B6AA-2EE26A89B8EA}" sibTransId="{F11DD6EC-352C-4A0E-84AA-FEBE2F06BCF9}"/>
    <dgm:cxn modelId="{DC6269F4-0C31-4613-A809-E8E029CAD0D1}" type="presOf" srcId="{579089A8-5362-4BA4-9163-D19228C1808F}" destId="{B5F3F650-2E42-488A-AD4F-C4BD47D19A84}" srcOrd="0" destOrd="0" presId="urn:microsoft.com/office/officeart/2017/3/layout/DropPinTimeline"/>
    <dgm:cxn modelId="{2FED2A5E-98EB-4859-AB3F-062F22EEC890}" type="presParOf" srcId="{6E9F3C9B-13CA-43A8-8836-0B2B41D07DEF}" destId="{E8AACCBB-6709-4071-B389-3BB226B3A586}" srcOrd="0" destOrd="0" presId="urn:microsoft.com/office/officeart/2017/3/layout/DropPinTimeline"/>
    <dgm:cxn modelId="{6DE443D7-8EE2-4FBC-842D-B6B9C44204D0}" type="presParOf" srcId="{6E9F3C9B-13CA-43A8-8836-0B2B41D07DEF}" destId="{E6F74CED-5217-4282-85F1-1C12DC84731C}" srcOrd="1" destOrd="0" presId="urn:microsoft.com/office/officeart/2017/3/layout/DropPinTimeline"/>
    <dgm:cxn modelId="{C773189E-DF31-4C58-A290-F5DFD7DCF8B1}" type="presParOf" srcId="{E6F74CED-5217-4282-85F1-1C12DC84731C}" destId="{AC377099-4DAE-451C-ADE9-98036E2679B5}" srcOrd="0" destOrd="0" presId="urn:microsoft.com/office/officeart/2017/3/layout/DropPinTimeline"/>
    <dgm:cxn modelId="{04D71AD3-A9B8-46E1-AB82-BB594FCE110E}" type="presParOf" srcId="{AC377099-4DAE-451C-ADE9-98036E2679B5}" destId="{B6C94ECD-6415-4250-B4AD-F67BF5BECFB8}" srcOrd="0" destOrd="0" presId="urn:microsoft.com/office/officeart/2017/3/layout/DropPinTimeline"/>
    <dgm:cxn modelId="{4D9D677D-9448-43AF-978B-5C7E7661F4F9}" type="presParOf" srcId="{AC377099-4DAE-451C-ADE9-98036E2679B5}" destId="{0E99BB09-1B86-4308-A570-3981E6DD3A06}" srcOrd="1" destOrd="0" presId="urn:microsoft.com/office/officeart/2017/3/layout/DropPinTimeline"/>
    <dgm:cxn modelId="{C213A57E-D4AE-4C05-AA12-FE8CC1989639}" type="presParOf" srcId="{0E99BB09-1B86-4308-A570-3981E6DD3A06}" destId="{0ED6E8D6-BD44-4400-BC14-1BC75CB979A3}" srcOrd="0" destOrd="0" presId="urn:microsoft.com/office/officeart/2017/3/layout/DropPinTimeline"/>
    <dgm:cxn modelId="{927F0821-BB24-4368-A4D4-046EB89F39DD}" type="presParOf" srcId="{0E99BB09-1B86-4308-A570-3981E6DD3A06}" destId="{5B7FC7CF-F58D-48D5-8BCC-38D6EE87890B}" srcOrd="1" destOrd="0" presId="urn:microsoft.com/office/officeart/2017/3/layout/DropPinTimeline"/>
    <dgm:cxn modelId="{F517DE46-1EA2-46F3-8833-EE234EEF5B09}" type="presParOf" srcId="{AC377099-4DAE-451C-ADE9-98036E2679B5}" destId="{D2143A46-815A-49BF-9455-C0385022444F}" srcOrd="2" destOrd="0" presId="urn:microsoft.com/office/officeart/2017/3/layout/DropPinTimeline"/>
    <dgm:cxn modelId="{75F0F73C-AD49-4A34-842E-A65EF46645BA}" type="presParOf" srcId="{AC377099-4DAE-451C-ADE9-98036E2679B5}" destId="{8E3FB235-DF38-476B-9A0E-B1E583D50944}" srcOrd="3" destOrd="0" presId="urn:microsoft.com/office/officeart/2017/3/layout/DropPinTimeline"/>
    <dgm:cxn modelId="{071A2262-20BC-4D30-AB90-12B0A0FEB6EF}" type="presParOf" srcId="{AC377099-4DAE-451C-ADE9-98036E2679B5}" destId="{9AA05CE5-209F-4AD9-BE2C-2A69F76DA8F4}" srcOrd="4" destOrd="0" presId="urn:microsoft.com/office/officeart/2017/3/layout/DropPinTimeline"/>
    <dgm:cxn modelId="{0D0471BD-C944-46DB-9B0D-12B6F025E4F4}" type="presParOf" srcId="{AC377099-4DAE-451C-ADE9-98036E2679B5}" destId="{17350C28-DA10-4F3B-9FA2-0FE7C12A4ABE}" srcOrd="5" destOrd="0" presId="urn:microsoft.com/office/officeart/2017/3/layout/DropPinTimeline"/>
    <dgm:cxn modelId="{37FF9AEE-1EE5-440D-B822-B54671B03AAC}" type="presParOf" srcId="{E6F74CED-5217-4282-85F1-1C12DC84731C}" destId="{6DA7B85E-9DC6-4F3B-A2BF-09CDEEDB43BC}" srcOrd="1" destOrd="0" presId="urn:microsoft.com/office/officeart/2017/3/layout/DropPinTimeline"/>
    <dgm:cxn modelId="{3FF77B45-DC34-4E18-8B7E-49C274966E23}" type="presParOf" srcId="{E6F74CED-5217-4282-85F1-1C12DC84731C}" destId="{CF519A69-9940-494F-8406-D0D876E3CD26}" srcOrd="2" destOrd="0" presId="urn:microsoft.com/office/officeart/2017/3/layout/DropPinTimeline"/>
    <dgm:cxn modelId="{4E60349A-D4EB-4BFE-9374-0F079D59B1FC}" type="presParOf" srcId="{CF519A69-9940-494F-8406-D0D876E3CD26}" destId="{714429FF-AAA3-4358-8C5F-1A7F29AA2B7B}" srcOrd="0" destOrd="0" presId="urn:microsoft.com/office/officeart/2017/3/layout/DropPinTimeline"/>
    <dgm:cxn modelId="{0B07CD93-B91C-4CAF-B94C-3237B0C6F601}" type="presParOf" srcId="{CF519A69-9940-494F-8406-D0D876E3CD26}" destId="{AB8B1E8E-162B-4E3E-9E31-BA5CFBD3ED9D}" srcOrd="1" destOrd="0" presId="urn:microsoft.com/office/officeart/2017/3/layout/DropPinTimeline"/>
    <dgm:cxn modelId="{BB97917A-2BFB-4D8A-94BD-816B0C62D6F6}" type="presParOf" srcId="{AB8B1E8E-162B-4E3E-9E31-BA5CFBD3ED9D}" destId="{358CAA11-0A87-4861-8B4E-913B1EAD1334}" srcOrd="0" destOrd="0" presId="urn:microsoft.com/office/officeart/2017/3/layout/DropPinTimeline"/>
    <dgm:cxn modelId="{FDC4D318-B3AD-4E39-8663-3AFB57531D79}" type="presParOf" srcId="{AB8B1E8E-162B-4E3E-9E31-BA5CFBD3ED9D}" destId="{B1A1A837-F261-404B-A808-B2F4154CE8A2}" srcOrd="1" destOrd="0" presId="urn:microsoft.com/office/officeart/2017/3/layout/DropPinTimeline"/>
    <dgm:cxn modelId="{7F53703E-9DF0-45E5-AC76-7E0CCD3B06EA}" type="presParOf" srcId="{CF519A69-9940-494F-8406-D0D876E3CD26}" destId="{B5F3F650-2E42-488A-AD4F-C4BD47D19A84}" srcOrd="2" destOrd="0" presId="urn:microsoft.com/office/officeart/2017/3/layout/DropPinTimeline"/>
    <dgm:cxn modelId="{B59937ED-9C59-4BBD-AA3C-5D9159504926}" type="presParOf" srcId="{CF519A69-9940-494F-8406-D0D876E3CD26}" destId="{223C5207-4FA2-4A6C-8F43-20BD55767C99}" srcOrd="3" destOrd="0" presId="urn:microsoft.com/office/officeart/2017/3/layout/DropPinTimeline"/>
    <dgm:cxn modelId="{470C2FBB-9D40-4F2C-8107-12E2CA0E70BE}" type="presParOf" srcId="{CF519A69-9940-494F-8406-D0D876E3CD26}" destId="{4FE5EB5D-4CEF-4D0D-9394-0534E61844BE}" srcOrd="4" destOrd="0" presId="urn:microsoft.com/office/officeart/2017/3/layout/DropPinTimeline"/>
    <dgm:cxn modelId="{C1237DFD-87FD-434B-A5C8-02108EF43081}" type="presParOf" srcId="{CF519A69-9940-494F-8406-D0D876E3CD26}" destId="{EC869059-0AEC-4D98-8C46-CB603A342C72}" srcOrd="5" destOrd="0" presId="urn:microsoft.com/office/officeart/2017/3/layout/DropPinTimeline"/>
    <dgm:cxn modelId="{7A1441D0-A5AA-4E6C-9388-511DA29929BF}" type="presParOf" srcId="{E6F74CED-5217-4282-85F1-1C12DC84731C}" destId="{408BA715-9739-461D-BFDE-88EDAE355E60}" srcOrd="3" destOrd="0" presId="urn:microsoft.com/office/officeart/2017/3/layout/DropPinTimeline"/>
    <dgm:cxn modelId="{007CF318-F68B-4FFC-ADA6-3D9D6A3AA152}" type="presParOf" srcId="{E6F74CED-5217-4282-85F1-1C12DC84731C}" destId="{05956D37-804F-419D-9E8C-30D41D06DC3E}" srcOrd="4" destOrd="0" presId="urn:microsoft.com/office/officeart/2017/3/layout/DropPinTimeline"/>
    <dgm:cxn modelId="{FAB9E562-4579-4BDB-8C1D-AABEAFCB2610}" type="presParOf" srcId="{05956D37-804F-419D-9E8C-30D41D06DC3E}" destId="{58B7B786-A0AD-4662-8D54-C5C572D2C32C}" srcOrd="0" destOrd="0" presId="urn:microsoft.com/office/officeart/2017/3/layout/DropPinTimeline"/>
    <dgm:cxn modelId="{8283382D-2F6E-4717-B025-1A8C73B65ADB}" type="presParOf" srcId="{05956D37-804F-419D-9E8C-30D41D06DC3E}" destId="{E4704426-333D-4092-A035-BBC55DB8579D}" srcOrd="1" destOrd="0" presId="urn:microsoft.com/office/officeart/2017/3/layout/DropPinTimeline"/>
    <dgm:cxn modelId="{85723DC0-955B-4B2A-AF28-CF8BFFC2E264}" type="presParOf" srcId="{E4704426-333D-4092-A035-BBC55DB8579D}" destId="{A55439AF-6893-479D-8B57-31FBC13C553F}" srcOrd="0" destOrd="0" presId="urn:microsoft.com/office/officeart/2017/3/layout/DropPinTimeline"/>
    <dgm:cxn modelId="{91888A85-75D0-4D33-9F39-A49766251D61}" type="presParOf" srcId="{E4704426-333D-4092-A035-BBC55DB8579D}" destId="{A22B1C16-7FF0-4DBE-B32E-E43FEB1E2EAC}" srcOrd="1" destOrd="0" presId="urn:microsoft.com/office/officeart/2017/3/layout/DropPinTimeline"/>
    <dgm:cxn modelId="{CD06CDC2-25F5-44FB-B0B1-C39F32E155BE}" type="presParOf" srcId="{05956D37-804F-419D-9E8C-30D41D06DC3E}" destId="{1B55AA6D-649D-4145-93EB-08B866A4D4E5}" srcOrd="2" destOrd="0" presId="urn:microsoft.com/office/officeart/2017/3/layout/DropPinTimeline"/>
    <dgm:cxn modelId="{0B21D911-BF72-41CD-BB03-4F9717477846}" type="presParOf" srcId="{05956D37-804F-419D-9E8C-30D41D06DC3E}" destId="{3FA5D5AE-9CAE-4D19-9765-BCEE62095312}" srcOrd="3" destOrd="0" presId="urn:microsoft.com/office/officeart/2017/3/layout/DropPinTimeline"/>
    <dgm:cxn modelId="{80BFAECA-ADC5-41A5-BA11-A4CC8D9557A9}" type="presParOf" srcId="{05956D37-804F-419D-9E8C-30D41D06DC3E}" destId="{FE6CA7EB-68EC-4E76-9051-08C4CF370101}" srcOrd="4" destOrd="0" presId="urn:microsoft.com/office/officeart/2017/3/layout/DropPinTimeline"/>
    <dgm:cxn modelId="{98E4E629-85DB-45DC-A90A-9FAAB58EFF55}" type="presParOf" srcId="{05956D37-804F-419D-9E8C-30D41D06DC3E}" destId="{070CED43-982E-487C-9CC2-CFAEABD4D2D8}" srcOrd="5" destOrd="0" presId="urn:microsoft.com/office/officeart/2017/3/layout/DropPinTimeline"/>
    <dgm:cxn modelId="{A45EAF51-8A82-45E2-A56B-899119656FAA}" type="presParOf" srcId="{E6F74CED-5217-4282-85F1-1C12DC84731C}" destId="{ED42BF6E-2D6E-4698-A6B3-E6650144D7AD}" srcOrd="5" destOrd="0" presId="urn:microsoft.com/office/officeart/2017/3/layout/DropPinTimeline"/>
    <dgm:cxn modelId="{002FBC75-4819-4A55-B1F9-3315864F28D4}" type="presParOf" srcId="{E6F74CED-5217-4282-85F1-1C12DC84731C}" destId="{34261C2F-1079-4FFC-87C3-A6D208419CB0}" srcOrd="6" destOrd="0" presId="urn:microsoft.com/office/officeart/2017/3/layout/DropPinTimeline"/>
    <dgm:cxn modelId="{03937CB0-D013-438E-A629-8D80CA14D25F}" type="presParOf" srcId="{34261C2F-1079-4FFC-87C3-A6D208419CB0}" destId="{3BA8D28A-20F0-4484-A2C3-F15CE8986A55}" srcOrd="0" destOrd="0" presId="urn:microsoft.com/office/officeart/2017/3/layout/DropPinTimeline"/>
    <dgm:cxn modelId="{F0D7B878-CA6F-4E54-9996-665E1C5A7727}" type="presParOf" srcId="{34261C2F-1079-4FFC-87C3-A6D208419CB0}" destId="{F4D2A60B-8718-43D2-957A-4861B64F0CAF}" srcOrd="1" destOrd="0" presId="urn:microsoft.com/office/officeart/2017/3/layout/DropPinTimeline"/>
    <dgm:cxn modelId="{0552BA55-F176-415E-9265-566FD0A8E016}" type="presParOf" srcId="{F4D2A60B-8718-43D2-957A-4861B64F0CAF}" destId="{4EF4AC3D-1D4D-42F9-9CBD-9E25256DF3E0}" srcOrd="0" destOrd="0" presId="urn:microsoft.com/office/officeart/2017/3/layout/DropPinTimeline"/>
    <dgm:cxn modelId="{31F116E2-3895-415D-820D-7FFA192A2FDC}" type="presParOf" srcId="{F4D2A60B-8718-43D2-957A-4861B64F0CAF}" destId="{22822F59-DFBB-4A73-826D-03E9E60F8DB0}" srcOrd="1" destOrd="0" presId="urn:microsoft.com/office/officeart/2017/3/layout/DropPinTimeline"/>
    <dgm:cxn modelId="{79C3FF70-3646-4C4A-84B0-CFAD07707CDE}" type="presParOf" srcId="{34261C2F-1079-4FFC-87C3-A6D208419CB0}" destId="{DBC6305A-D95F-4C40-B86D-E46B813A6115}" srcOrd="2" destOrd="0" presId="urn:microsoft.com/office/officeart/2017/3/layout/DropPinTimeline"/>
    <dgm:cxn modelId="{91F5F0A2-0C0E-435F-BB91-72DCCD5C0323}" type="presParOf" srcId="{34261C2F-1079-4FFC-87C3-A6D208419CB0}" destId="{9039EED2-DE47-492B-B30C-D43CA137EF0E}" srcOrd="3" destOrd="0" presId="urn:microsoft.com/office/officeart/2017/3/layout/DropPinTimeline"/>
    <dgm:cxn modelId="{EB5B78D9-0414-48A0-8A26-23AC6B156A2F}" type="presParOf" srcId="{34261C2F-1079-4FFC-87C3-A6D208419CB0}" destId="{B29F80D9-8942-44BC-BAAE-739B77EFEB8C}" srcOrd="4" destOrd="0" presId="urn:microsoft.com/office/officeart/2017/3/layout/DropPinTimeline"/>
    <dgm:cxn modelId="{42A6960F-BC79-4A5E-8458-97AF21FEFF1D}" type="presParOf" srcId="{34261C2F-1079-4FFC-87C3-A6D208419CB0}" destId="{C0EC714E-EF33-44E6-8ED6-3C3E0E42AA31}" srcOrd="5" destOrd="0" presId="urn:microsoft.com/office/officeart/2017/3/layout/DropPinTimeline"/>
    <dgm:cxn modelId="{03DB4066-755C-43AB-B9F7-CC4BD1E6649A}" type="presParOf" srcId="{E6F74CED-5217-4282-85F1-1C12DC84731C}" destId="{7B763B47-3806-488C-B0CD-F1D9FAEFF33A}" srcOrd="7" destOrd="0" presId="urn:microsoft.com/office/officeart/2017/3/layout/DropPinTimeline"/>
    <dgm:cxn modelId="{5ADC7F22-2E7A-439B-942A-D489AA757861}" type="presParOf" srcId="{E6F74CED-5217-4282-85F1-1C12DC84731C}" destId="{9912D42A-E2CF-49F4-8FDD-E205E850D590}" srcOrd="8" destOrd="0" presId="urn:microsoft.com/office/officeart/2017/3/layout/DropPinTimeline"/>
    <dgm:cxn modelId="{21AE64C4-89B9-4F52-B6FB-5045360EEDA8}" type="presParOf" srcId="{9912D42A-E2CF-49F4-8FDD-E205E850D590}" destId="{AD7B1562-88B5-4D7D-8673-3F1387A15557}" srcOrd="0" destOrd="0" presId="urn:microsoft.com/office/officeart/2017/3/layout/DropPinTimeline"/>
    <dgm:cxn modelId="{DE4E4530-0363-4361-8C7C-4219F72848C7}" type="presParOf" srcId="{9912D42A-E2CF-49F4-8FDD-E205E850D590}" destId="{86F1C0DE-D7EB-4EEE-95E1-49155E683A30}" srcOrd="1" destOrd="0" presId="urn:microsoft.com/office/officeart/2017/3/layout/DropPinTimeline"/>
    <dgm:cxn modelId="{0A187AC8-A0FB-4CBB-962B-B5114105C42F}" type="presParOf" srcId="{86F1C0DE-D7EB-4EEE-95E1-49155E683A30}" destId="{C6515D74-2B87-45B4-AD91-0B83C22E71BA}" srcOrd="0" destOrd="0" presId="urn:microsoft.com/office/officeart/2017/3/layout/DropPinTimeline"/>
    <dgm:cxn modelId="{6939B5D2-9D3A-4240-969B-F8F402DB4361}" type="presParOf" srcId="{86F1C0DE-D7EB-4EEE-95E1-49155E683A30}" destId="{9773A379-EF3B-409E-927D-A44203532B5A}" srcOrd="1" destOrd="0" presId="urn:microsoft.com/office/officeart/2017/3/layout/DropPinTimeline"/>
    <dgm:cxn modelId="{43874171-6248-41E2-98CB-0090CC92838B}" type="presParOf" srcId="{9912D42A-E2CF-49F4-8FDD-E205E850D590}" destId="{437E4B03-B53D-4702-B693-2F2470666EE0}" srcOrd="2" destOrd="0" presId="urn:microsoft.com/office/officeart/2017/3/layout/DropPinTimeline"/>
    <dgm:cxn modelId="{A9DE36FF-123C-4FEC-944B-6DD7EEC6C4BE}" type="presParOf" srcId="{9912D42A-E2CF-49F4-8FDD-E205E850D590}" destId="{EAC61FDE-B28C-4D9B-B0CE-290775CC8535}" srcOrd="3" destOrd="0" presId="urn:microsoft.com/office/officeart/2017/3/layout/DropPinTimeline"/>
    <dgm:cxn modelId="{CE89B0F8-5DDB-4867-BDB4-716C0CB68EFF}" type="presParOf" srcId="{9912D42A-E2CF-49F4-8FDD-E205E850D590}" destId="{2863CD91-E145-4CC9-9044-2D3F5F4E563D}" srcOrd="4" destOrd="0" presId="urn:microsoft.com/office/officeart/2017/3/layout/DropPinTimeline"/>
    <dgm:cxn modelId="{8B858520-F073-42D1-9F29-E605F9370951}" type="presParOf" srcId="{9912D42A-E2CF-49F4-8FDD-E205E850D590}" destId="{0DE9B514-8353-49C2-BBCB-F5AFA6C5EDF2}"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64A6D2-94D7-4868-B58D-46DCF07F2101}" type="doc">
      <dgm:prSet loTypeId="urn:microsoft.com/office/officeart/2018/2/layout/IconVerticalSolidList" loCatId="icon" qsTypeId="urn:microsoft.com/office/officeart/2005/8/quickstyle/simple5" qsCatId="simple" csTypeId="urn:microsoft.com/office/officeart/2005/8/colors/accent1_4" csCatId="accent1" phldr="1"/>
      <dgm:spPr/>
      <dgm:t>
        <a:bodyPr/>
        <a:lstStyle/>
        <a:p>
          <a:endParaRPr lang="en-US"/>
        </a:p>
      </dgm:t>
    </dgm:pt>
    <dgm:pt modelId="{2A9E7043-63AE-47C1-8F16-BF68BC2FB47D}">
      <dgm:prSet/>
      <dgm:spPr/>
      <dgm:t>
        <a:bodyPr/>
        <a:lstStyle/>
        <a:p>
          <a:pPr>
            <a:lnSpc>
              <a:spcPct val="100000"/>
            </a:lnSpc>
          </a:pPr>
          <a:r>
            <a:rPr lang="en-US" dirty="0"/>
            <a:t>Goals*</a:t>
          </a:r>
        </a:p>
      </dgm:t>
    </dgm:pt>
    <dgm:pt modelId="{23DE1343-9D9B-44C4-9A4D-F49AF650961C}" type="parTrans" cxnId="{F699DFDA-ECBA-447D-A7DE-C8F6AF06E33E}">
      <dgm:prSet/>
      <dgm:spPr/>
      <dgm:t>
        <a:bodyPr/>
        <a:lstStyle/>
        <a:p>
          <a:endParaRPr lang="en-US"/>
        </a:p>
      </dgm:t>
    </dgm:pt>
    <dgm:pt modelId="{9541AC60-4646-43EA-BFD4-E927F7BEA951}" type="sibTrans" cxnId="{F699DFDA-ECBA-447D-A7DE-C8F6AF06E33E}">
      <dgm:prSet/>
      <dgm:spPr/>
      <dgm:t>
        <a:bodyPr/>
        <a:lstStyle/>
        <a:p>
          <a:endParaRPr lang="en-US"/>
        </a:p>
      </dgm:t>
    </dgm:pt>
    <dgm:pt modelId="{19FB1DAB-1ABF-44BA-A38B-C8B71A98637E}">
      <dgm:prSet/>
      <dgm:spPr/>
      <dgm:t>
        <a:bodyPr/>
        <a:lstStyle/>
        <a:p>
          <a:pPr>
            <a:lnSpc>
              <a:spcPct val="100000"/>
            </a:lnSpc>
          </a:pPr>
          <a:r>
            <a:rPr lang="en-US" dirty="0"/>
            <a:t>Performance Factors</a:t>
          </a:r>
        </a:p>
      </dgm:t>
    </dgm:pt>
    <dgm:pt modelId="{63799B8C-B1C0-40A7-9CA0-7C8F50A2FB8C}" type="parTrans" cxnId="{FFA0D39C-5597-4E26-8396-2340459D5AAC}">
      <dgm:prSet/>
      <dgm:spPr/>
      <dgm:t>
        <a:bodyPr/>
        <a:lstStyle/>
        <a:p>
          <a:endParaRPr lang="en-US"/>
        </a:p>
      </dgm:t>
    </dgm:pt>
    <dgm:pt modelId="{3432753C-B567-4C36-A327-3F35CEF68A88}" type="sibTrans" cxnId="{FFA0D39C-5597-4E26-8396-2340459D5AAC}">
      <dgm:prSet/>
      <dgm:spPr/>
      <dgm:t>
        <a:bodyPr/>
        <a:lstStyle/>
        <a:p>
          <a:endParaRPr lang="en-US"/>
        </a:p>
      </dgm:t>
    </dgm:pt>
    <dgm:pt modelId="{53F9CD5B-B185-48F2-81BB-6054BBBD571B}">
      <dgm:prSet/>
      <dgm:spPr/>
      <dgm:t>
        <a:bodyPr/>
        <a:lstStyle/>
        <a:p>
          <a:pPr>
            <a:lnSpc>
              <a:spcPct val="100000"/>
            </a:lnSpc>
          </a:pPr>
          <a:r>
            <a:rPr lang="en-US" dirty="0"/>
            <a:t>Leadership Factors </a:t>
          </a:r>
        </a:p>
      </dgm:t>
    </dgm:pt>
    <dgm:pt modelId="{2FE3C8BD-8CEC-44E3-A1E2-E5C7B2B5C151}" type="parTrans" cxnId="{30FFFFD8-CCDC-42DE-821D-1A536C701C27}">
      <dgm:prSet/>
      <dgm:spPr/>
      <dgm:t>
        <a:bodyPr/>
        <a:lstStyle/>
        <a:p>
          <a:endParaRPr lang="en-US"/>
        </a:p>
      </dgm:t>
    </dgm:pt>
    <dgm:pt modelId="{3CA324C5-7528-467B-8081-21DB23C28438}" type="sibTrans" cxnId="{30FFFFD8-CCDC-42DE-821D-1A536C701C27}">
      <dgm:prSet/>
      <dgm:spPr/>
      <dgm:t>
        <a:bodyPr/>
        <a:lstStyle/>
        <a:p>
          <a:endParaRPr lang="en-US"/>
        </a:p>
      </dgm:t>
    </dgm:pt>
    <dgm:pt modelId="{31D21780-F07D-46D9-9276-013D635D9E46}">
      <dgm:prSet/>
      <dgm:spPr/>
      <dgm:t>
        <a:bodyPr/>
        <a:lstStyle/>
        <a:p>
          <a:pPr>
            <a:lnSpc>
              <a:spcPct val="100000"/>
            </a:lnSpc>
          </a:pPr>
          <a:r>
            <a:rPr lang="en-US" dirty="0"/>
            <a:t>USG Core Values</a:t>
          </a:r>
        </a:p>
      </dgm:t>
    </dgm:pt>
    <dgm:pt modelId="{84A0D8EF-9FF5-4329-87AF-80A2F48C8CDE}" type="parTrans" cxnId="{0EC4B9D0-22F6-48A6-B26D-B16C684D3428}">
      <dgm:prSet/>
      <dgm:spPr/>
      <dgm:t>
        <a:bodyPr/>
        <a:lstStyle/>
        <a:p>
          <a:endParaRPr lang="en-US"/>
        </a:p>
      </dgm:t>
    </dgm:pt>
    <dgm:pt modelId="{44595975-5CE3-4B8B-A4BE-AC8BF85B1AB8}" type="sibTrans" cxnId="{0EC4B9D0-22F6-48A6-B26D-B16C684D3428}">
      <dgm:prSet/>
      <dgm:spPr/>
      <dgm:t>
        <a:bodyPr/>
        <a:lstStyle/>
        <a:p>
          <a:endParaRPr lang="en-US"/>
        </a:p>
      </dgm:t>
    </dgm:pt>
    <dgm:pt modelId="{25A63D98-22B3-4354-A309-6F2F049A97B0}">
      <dgm:prSet/>
      <dgm:spPr/>
      <dgm:t>
        <a:bodyPr/>
        <a:lstStyle/>
        <a:p>
          <a:pPr>
            <a:lnSpc>
              <a:spcPct val="100000"/>
            </a:lnSpc>
          </a:pPr>
          <a:r>
            <a:rPr lang="en-US" dirty="0"/>
            <a:t>Institutional Values</a:t>
          </a:r>
        </a:p>
      </dgm:t>
    </dgm:pt>
    <dgm:pt modelId="{ABC5F047-8263-4638-AA99-E4944F4CE724}" type="parTrans" cxnId="{E51E0D7C-0AD5-4D6E-9DC2-2882B38527B2}">
      <dgm:prSet/>
      <dgm:spPr/>
      <dgm:t>
        <a:bodyPr/>
        <a:lstStyle/>
        <a:p>
          <a:endParaRPr lang="en-US"/>
        </a:p>
      </dgm:t>
    </dgm:pt>
    <dgm:pt modelId="{39EB1C39-544F-443F-A216-CE2C48317717}" type="sibTrans" cxnId="{E51E0D7C-0AD5-4D6E-9DC2-2882B38527B2}">
      <dgm:prSet/>
      <dgm:spPr/>
      <dgm:t>
        <a:bodyPr/>
        <a:lstStyle/>
        <a:p>
          <a:endParaRPr lang="en-US"/>
        </a:p>
      </dgm:t>
    </dgm:pt>
    <dgm:pt modelId="{144406E1-0F2D-4721-AAF5-46BE017A99EC}" type="pres">
      <dgm:prSet presAssocID="{B164A6D2-94D7-4868-B58D-46DCF07F2101}" presName="root" presStyleCnt="0">
        <dgm:presLayoutVars>
          <dgm:dir/>
          <dgm:resizeHandles val="exact"/>
        </dgm:presLayoutVars>
      </dgm:prSet>
      <dgm:spPr/>
    </dgm:pt>
    <dgm:pt modelId="{9CD24AC5-70B6-4324-96F4-6EE396D7BC9D}" type="pres">
      <dgm:prSet presAssocID="{2A9E7043-63AE-47C1-8F16-BF68BC2FB47D}" presName="compNode" presStyleCnt="0"/>
      <dgm:spPr/>
    </dgm:pt>
    <dgm:pt modelId="{A16FD948-AB93-447C-9770-06A3F3BC7CAE}" type="pres">
      <dgm:prSet presAssocID="{2A9E7043-63AE-47C1-8F16-BF68BC2FB47D}" presName="bgRect" presStyleLbl="bgShp" presStyleIdx="0" presStyleCnt="5" custLinFactNeighborX="256"/>
      <dgm:spPr>
        <a:solidFill>
          <a:schemeClr val="accent1"/>
        </a:solidFill>
      </dgm:spPr>
    </dgm:pt>
    <dgm:pt modelId="{86FCFCAF-C175-4ED4-8FFB-71AD6B87A6EE}" type="pres">
      <dgm:prSet presAssocID="{2A9E7043-63AE-47C1-8F16-BF68BC2FB47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B650ED16-290B-43C1-BE60-9FAD4F41C9AB}" type="pres">
      <dgm:prSet presAssocID="{2A9E7043-63AE-47C1-8F16-BF68BC2FB47D}" presName="spaceRect" presStyleCnt="0"/>
      <dgm:spPr/>
    </dgm:pt>
    <dgm:pt modelId="{BC6DE1BD-DD19-4B36-9568-AAD46FEE3BD4}" type="pres">
      <dgm:prSet presAssocID="{2A9E7043-63AE-47C1-8F16-BF68BC2FB47D}" presName="parTx" presStyleLbl="revTx" presStyleIdx="0" presStyleCnt="5">
        <dgm:presLayoutVars>
          <dgm:chMax val="0"/>
          <dgm:chPref val="0"/>
        </dgm:presLayoutVars>
      </dgm:prSet>
      <dgm:spPr/>
    </dgm:pt>
    <dgm:pt modelId="{F5509648-C019-48F3-B117-2C68120BAF16}" type="pres">
      <dgm:prSet presAssocID="{9541AC60-4646-43EA-BFD4-E927F7BEA951}" presName="sibTrans" presStyleCnt="0"/>
      <dgm:spPr/>
    </dgm:pt>
    <dgm:pt modelId="{E15DD454-923C-4341-9A60-0816BB9F2589}" type="pres">
      <dgm:prSet presAssocID="{19FB1DAB-1ABF-44BA-A38B-C8B71A98637E}" presName="compNode" presStyleCnt="0"/>
      <dgm:spPr/>
    </dgm:pt>
    <dgm:pt modelId="{866270F0-2456-41FF-859D-DB824B355C0E}" type="pres">
      <dgm:prSet presAssocID="{19FB1DAB-1ABF-44BA-A38B-C8B71A98637E}" presName="bgRect" presStyleLbl="bgShp" presStyleIdx="1" presStyleCnt="5"/>
      <dgm:spPr>
        <a:solidFill>
          <a:schemeClr val="accent1">
            <a:lumMod val="60000"/>
            <a:lumOff val="40000"/>
          </a:schemeClr>
        </a:solidFill>
      </dgm:spPr>
    </dgm:pt>
    <dgm:pt modelId="{C6F2A789-345B-4865-A72E-87FD11783991}" type="pres">
      <dgm:prSet presAssocID="{19FB1DAB-1ABF-44BA-A38B-C8B71A98637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auge"/>
        </a:ext>
      </dgm:extLst>
    </dgm:pt>
    <dgm:pt modelId="{F9103344-9687-4492-8966-118AD5D3D183}" type="pres">
      <dgm:prSet presAssocID="{19FB1DAB-1ABF-44BA-A38B-C8B71A98637E}" presName="spaceRect" presStyleCnt="0"/>
      <dgm:spPr/>
    </dgm:pt>
    <dgm:pt modelId="{DE5FD727-D094-47A1-BF08-D2C0FC2D9D4E}" type="pres">
      <dgm:prSet presAssocID="{19FB1DAB-1ABF-44BA-A38B-C8B71A98637E}" presName="parTx" presStyleLbl="revTx" presStyleIdx="1" presStyleCnt="5">
        <dgm:presLayoutVars>
          <dgm:chMax val="0"/>
          <dgm:chPref val="0"/>
        </dgm:presLayoutVars>
      </dgm:prSet>
      <dgm:spPr/>
    </dgm:pt>
    <dgm:pt modelId="{C04F60ED-85DF-4497-92FB-1BFABE445FAB}" type="pres">
      <dgm:prSet presAssocID="{3432753C-B567-4C36-A327-3F35CEF68A88}" presName="sibTrans" presStyleCnt="0"/>
      <dgm:spPr/>
    </dgm:pt>
    <dgm:pt modelId="{CAE35CE1-6F79-4AF3-9576-3D95729AA1EE}" type="pres">
      <dgm:prSet presAssocID="{53F9CD5B-B185-48F2-81BB-6054BBBD571B}" presName="compNode" presStyleCnt="0"/>
      <dgm:spPr/>
    </dgm:pt>
    <dgm:pt modelId="{C4F065DC-5369-48F8-80D7-D773D997525A}" type="pres">
      <dgm:prSet presAssocID="{53F9CD5B-B185-48F2-81BB-6054BBBD571B}" presName="bgRect" presStyleLbl="bgShp" presStyleIdx="2" presStyleCnt="5"/>
      <dgm:spPr>
        <a:solidFill>
          <a:schemeClr val="accent1">
            <a:lumMod val="40000"/>
            <a:lumOff val="60000"/>
          </a:schemeClr>
        </a:solidFill>
      </dgm:spPr>
    </dgm:pt>
    <dgm:pt modelId="{6F4F7615-D804-491D-ADA9-0E2BEB5B9F12}" type="pres">
      <dgm:prSet presAssocID="{53F9CD5B-B185-48F2-81BB-6054BBBD571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aptain"/>
        </a:ext>
      </dgm:extLst>
    </dgm:pt>
    <dgm:pt modelId="{826D333E-2A0E-4536-967A-498EC5E441CE}" type="pres">
      <dgm:prSet presAssocID="{53F9CD5B-B185-48F2-81BB-6054BBBD571B}" presName="spaceRect" presStyleCnt="0"/>
      <dgm:spPr/>
    </dgm:pt>
    <dgm:pt modelId="{E8E7E2D6-0841-436A-9AC1-A4FC09423ACE}" type="pres">
      <dgm:prSet presAssocID="{53F9CD5B-B185-48F2-81BB-6054BBBD571B}" presName="parTx" presStyleLbl="revTx" presStyleIdx="2" presStyleCnt="5">
        <dgm:presLayoutVars>
          <dgm:chMax val="0"/>
          <dgm:chPref val="0"/>
        </dgm:presLayoutVars>
      </dgm:prSet>
      <dgm:spPr/>
    </dgm:pt>
    <dgm:pt modelId="{CA084873-DBFA-405A-BA92-261C9A69662D}" type="pres">
      <dgm:prSet presAssocID="{3CA324C5-7528-467B-8081-21DB23C28438}" presName="sibTrans" presStyleCnt="0"/>
      <dgm:spPr/>
    </dgm:pt>
    <dgm:pt modelId="{3943A819-4A36-481D-BB1B-66B18E53F3AF}" type="pres">
      <dgm:prSet presAssocID="{31D21780-F07D-46D9-9276-013D635D9E46}" presName="compNode" presStyleCnt="0"/>
      <dgm:spPr/>
    </dgm:pt>
    <dgm:pt modelId="{03D9E687-6B6E-4125-8486-3C25768E61AD}" type="pres">
      <dgm:prSet presAssocID="{31D21780-F07D-46D9-9276-013D635D9E46}" presName="bgRect" presStyleLbl="bgShp" presStyleIdx="3" presStyleCnt="5" custLinFactNeighborY="4522"/>
      <dgm:spPr>
        <a:solidFill>
          <a:schemeClr val="accent1">
            <a:lumMod val="20000"/>
            <a:lumOff val="80000"/>
          </a:schemeClr>
        </a:solidFill>
      </dgm:spPr>
    </dgm:pt>
    <dgm:pt modelId="{197735C1-87D8-46A1-8EEA-71E35D34152B}" type="pres">
      <dgm:prSet presAssocID="{31D21780-F07D-46D9-9276-013D635D9E4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mark"/>
        </a:ext>
      </dgm:extLst>
    </dgm:pt>
    <dgm:pt modelId="{DFF470CA-87F1-4DD0-9145-37819CCC6760}" type="pres">
      <dgm:prSet presAssocID="{31D21780-F07D-46D9-9276-013D635D9E46}" presName="spaceRect" presStyleCnt="0"/>
      <dgm:spPr/>
    </dgm:pt>
    <dgm:pt modelId="{8132A900-AC25-4142-A355-E30519BEB2E9}" type="pres">
      <dgm:prSet presAssocID="{31D21780-F07D-46D9-9276-013D635D9E46}" presName="parTx" presStyleLbl="revTx" presStyleIdx="3" presStyleCnt="5">
        <dgm:presLayoutVars>
          <dgm:chMax val="0"/>
          <dgm:chPref val="0"/>
        </dgm:presLayoutVars>
      </dgm:prSet>
      <dgm:spPr/>
    </dgm:pt>
    <dgm:pt modelId="{A74781DE-F639-4E37-B598-5F62BEBDCE1B}" type="pres">
      <dgm:prSet presAssocID="{44595975-5CE3-4B8B-A4BE-AC8BF85B1AB8}" presName="sibTrans" presStyleCnt="0"/>
      <dgm:spPr/>
    </dgm:pt>
    <dgm:pt modelId="{96262BD0-071A-46D6-90CE-EA90F1DFC31C}" type="pres">
      <dgm:prSet presAssocID="{25A63D98-22B3-4354-A309-6F2F049A97B0}" presName="compNode" presStyleCnt="0"/>
      <dgm:spPr/>
    </dgm:pt>
    <dgm:pt modelId="{11281CA9-59DA-480D-B52F-075936B23086}" type="pres">
      <dgm:prSet presAssocID="{25A63D98-22B3-4354-A309-6F2F049A97B0}" presName="bgRect" presStyleLbl="bgShp" presStyleIdx="4" presStyleCnt="5" custLinFactNeighborY="2460"/>
      <dgm:spPr>
        <a:solidFill>
          <a:schemeClr val="accent1">
            <a:lumMod val="20000"/>
            <a:lumOff val="80000"/>
          </a:schemeClr>
        </a:solidFill>
      </dgm:spPr>
    </dgm:pt>
    <dgm:pt modelId="{2C90E812-C4C5-4E61-8292-B4347012FE5C}" type="pres">
      <dgm:prSet presAssocID="{25A63D98-22B3-4354-A309-6F2F049A97B0}"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humbs up sign"/>
        </a:ext>
      </dgm:extLst>
    </dgm:pt>
    <dgm:pt modelId="{A3BAA2DD-1747-4AE8-9E9D-CA142341DBAF}" type="pres">
      <dgm:prSet presAssocID="{25A63D98-22B3-4354-A309-6F2F049A97B0}" presName="spaceRect" presStyleCnt="0"/>
      <dgm:spPr/>
    </dgm:pt>
    <dgm:pt modelId="{22E2FB61-4014-4B7F-BD28-DB92834AC495}" type="pres">
      <dgm:prSet presAssocID="{25A63D98-22B3-4354-A309-6F2F049A97B0}" presName="parTx" presStyleLbl="revTx" presStyleIdx="4" presStyleCnt="5">
        <dgm:presLayoutVars>
          <dgm:chMax val="0"/>
          <dgm:chPref val="0"/>
        </dgm:presLayoutVars>
      </dgm:prSet>
      <dgm:spPr/>
    </dgm:pt>
  </dgm:ptLst>
  <dgm:cxnLst>
    <dgm:cxn modelId="{B2684435-8D47-42E4-A485-1DE02EB1735C}" type="presOf" srcId="{53F9CD5B-B185-48F2-81BB-6054BBBD571B}" destId="{E8E7E2D6-0841-436A-9AC1-A4FC09423ACE}" srcOrd="0" destOrd="0" presId="urn:microsoft.com/office/officeart/2018/2/layout/IconVerticalSolidList"/>
    <dgm:cxn modelId="{E0B6ED4D-FC79-4F7A-9D2C-13A1781E960E}" type="presOf" srcId="{25A63D98-22B3-4354-A309-6F2F049A97B0}" destId="{22E2FB61-4014-4B7F-BD28-DB92834AC495}" srcOrd="0" destOrd="0" presId="urn:microsoft.com/office/officeart/2018/2/layout/IconVerticalSolidList"/>
    <dgm:cxn modelId="{1349CF4E-7B63-43AF-AF03-8C098BC69A18}" type="presOf" srcId="{31D21780-F07D-46D9-9276-013D635D9E46}" destId="{8132A900-AC25-4142-A355-E30519BEB2E9}" srcOrd="0" destOrd="0" presId="urn:microsoft.com/office/officeart/2018/2/layout/IconVerticalSolidList"/>
    <dgm:cxn modelId="{E51E0D7C-0AD5-4D6E-9DC2-2882B38527B2}" srcId="{B164A6D2-94D7-4868-B58D-46DCF07F2101}" destId="{25A63D98-22B3-4354-A309-6F2F049A97B0}" srcOrd="4" destOrd="0" parTransId="{ABC5F047-8263-4638-AA99-E4944F4CE724}" sibTransId="{39EB1C39-544F-443F-A216-CE2C48317717}"/>
    <dgm:cxn modelId="{FFA0D39C-5597-4E26-8396-2340459D5AAC}" srcId="{B164A6D2-94D7-4868-B58D-46DCF07F2101}" destId="{19FB1DAB-1ABF-44BA-A38B-C8B71A98637E}" srcOrd="1" destOrd="0" parTransId="{63799B8C-B1C0-40A7-9CA0-7C8F50A2FB8C}" sibTransId="{3432753C-B567-4C36-A327-3F35CEF68A88}"/>
    <dgm:cxn modelId="{0846B3AB-1602-4A58-A2F5-56DE2C258332}" type="presOf" srcId="{19FB1DAB-1ABF-44BA-A38B-C8B71A98637E}" destId="{DE5FD727-D094-47A1-BF08-D2C0FC2D9D4E}" srcOrd="0" destOrd="0" presId="urn:microsoft.com/office/officeart/2018/2/layout/IconVerticalSolidList"/>
    <dgm:cxn modelId="{E9F03BB8-0F3A-4652-8A0D-770DFFA3A66A}" type="presOf" srcId="{B164A6D2-94D7-4868-B58D-46DCF07F2101}" destId="{144406E1-0F2D-4721-AAF5-46BE017A99EC}" srcOrd="0" destOrd="0" presId="urn:microsoft.com/office/officeart/2018/2/layout/IconVerticalSolidList"/>
    <dgm:cxn modelId="{0EC4B9D0-22F6-48A6-B26D-B16C684D3428}" srcId="{B164A6D2-94D7-4868-B58D-46DCF07F2101}" destId="{31D21780-F07D-46D9-9276-013D635D9E46}" srcOrd="3" destOrd="0" parTransId="{84A0D8EF-9FF5-4329-87AF-80A2F48C8CDE}" sibTransId="{44595975-5CE3-4B8B-A4BE-AC8BF85B1AB8}"/>
    <dgm:cxn modelId="{30FFFFD8-CCDC-42DE-821D-1A536C701C27}" srcId="{B164A6D2-94D7-4868-B58D-46DCF07F2101}" destId="{53F9CD5B-B185-48F2-81BB-6054BBBD571B}" srcOrd="2" destOrd="0" parTransId="{2FE3C8BD-8CEC-44E3-A1E2-E5C7B2B5C151}" sibTransId="{3CA324C5-7528-467B-8081-21DB23C28438}"/>
    <dgm:cxn modelId="{F699DFDA-ECBA-447D-A7DE-C8F6AF06E33E}" srcId="{B164A6D2-94D7-4868-B58D-46DCF07F2101}" destId="{2A9E7043-63AE-47C1-8F16-BF68BC2FB47D}" srcOrd="0" destOrd="0" parTransId="{23DE1343-9D9B-44C4-9A4D-F49AF650961C}" sibTransId="{9541AC60-4646-43EA-BFD4-E927F7BEA951}"/>
    <dgm:cxn modelId="{CF7BEAFB-F21A-4CE9-8B9D-0F8EA717F1C8}" type="presOf" srcId="{2A9E7043-63AE-47C1-8F16-BF68BC2FB47D}" destId="{BC6DE1BD-DD19-4B36-9568-AAD46FEE3BD4}" srcOrd="0" destOrd="0" presId="urn:microsoft.com/office/officeart/2018/2/layout/IconVerticalSolidList"/>
    <dgm:cxn modelId="{FC964BFE-0F30-4F84-872E-0C2D39FACD0C}" type="presParOf" srcId="{144406E1-0F2D-4721-AAF5-46BE017A99EC}" destId="{9CD24AC5-70B6-4324-96F4-6EE396D7BC9D}" srcOrd="0" destOrd="0" presId="urn:microsoft.com/office/officeart/2018/2/layout/IconVerticalSolidList"/>
    <dgm:cxn modelId="{5AAB5F05-FAEB-4840-896C-793D9705D9C7}" type="presParOf" srcId="{9CD24AC5-70B6-4324-96F4-6EE396D7BC9D}" destId="{A16FD948-AB93-447C-9770-06A3F3BC7CAE}" srcOrd="0" destOrd="0" presId="urn:microsoft.com/office/officeart/2018/2/layout/IconVerticalSolidList"/>
    <dgm:cxn modelId="{E60260F9-CA38-4804-A00C-D45AED14A4AE}" type="presParOf" srcId="{9CD24AC5-70B6-4324-96F4-6EE396D7BC9D}" destId="{86FCFCAF-C175-4ED4-8FFB-71AD6B87A6EE}" srcOrd="1" destOrd="0" presId="urn:microsoft.com/office/officeart/2018/2/layout/IconVerticalSolidList"/>
    <dgm:cxn modelId="{3417D4D8-7D7E-4C2E-AE50-C6F60A3E541C}" type="presParOf" srcId="{9CD24AC5-70B6-4324-96F4-6EE396D7BC9D}" destId="{B650ED16-290B-43C1-BE60-9FAD4F41C9AB}" srcOrd="2" destOrd="0" presId="urn:microsoft.com/office/officeart/2018/2/layout/IconVerticalSolidList"/>
    <dgm:cxn modelId="{E27742ED-A39B-42E1-85C8-E94B6CE76FB8}" type="presParOf" srcId="{9CD24AC5-70B6-4324-96F4-6EE396D7BC9D}" destId="{BC6DE1BD-DD19-4B36-9568-AAD46FEE3BD4}" srcOrd="3" destOrd="0" presId="urn:microsoft.com/office/officeart/2018/2/layout/IconVerticalSolidList"/>
    <dgm:cxn modelId="{084BB376-0430-40D8-AB80-77A4406EFCDA}" type="presParOf" srcId="{144406E1-0F2D-4721-AAF5-46BE017A99EC}" destId="{F5509648-C019-48F3-B117-2C68120BAF16}" srcOrd="1" destOrd="0" presId="urn:microsoft.com/office/officeart/2018/2/layout/IconVerticalSolidList"/>
    <dgm:cxn modelId="{7B0FEB2E-59F4-4577-9A5C-1F01C457B397}" type="presParOf" srcId="{144406E1-0F2D-4721-AAF5-46BE017A99EC}" destId="{E15DD454-923C-4341-9A60-0816BB9F2589}" srcOrd="2" destOrd="0" presId="urn:microsoft.com/office/officeart/2018/2/layout/IconVerticalSolidList"/>
    <dgm:cxn modelId="{5D52F01B-8F1B-4E0C-8AFE-291EFD596D9C}" type="presParOf" srcId="{E15DD454-923C-4341-9A60-0816BB9F2589}" destId="{866270F0-2456-41FF-859D-DB824B355C0E}" srcOrd="0" destOrd="0" presId="urn:microsoft.com/office/officeart/2018/2/layout/IconVerticalSolidList"/>
    <dgm:cxn modelId="{AB26728E-62C7-4482-B11E-5DFC06FDB424}" type="presParOf" srcId="{E15DD454-923C-4341-9A60-0816BB9F2589}" destId="{C6F2A789-345B-4865-A72E-87FD11783991}" srcOrd="1" destOrd="0" presId="urn:microsoft.com/office/officeart/2018/2/layout/IconVerticalSolidList"/>
    <dgm:cxn modelId="{787BADCC-EACB-45C7-BA50-18FE64B887D4}" type="presParOf" srcId="{E15DD454-923C-4341-9A60-0816BB9F2589}" destId="{F9103344-9687-4492-8966-118AD5D3D183}" srcOrd="2" destOrd="0" presId="urn:microsoft.com/office/officeart/2018/2/layout/IconVerticalSolidList"/>
    <dgm:cxn modelId="{17AD7258-EE65-4589-ABEE-D0BFA95667D3}" type="presParOf" srcId="{E15DD454-923C-4341-9A60-0816BB9F2589}" destId="{DE5FD727-D094-47A1-BF08-D2C0FC2D9D4E}" srcOrd="3" destOrd="0" presId="urn:microsoft.com/office/officeart/2018/2/layout/IconVerticalSolidList"/>
    <dgm:cxn modelId="{F09F7DBE-8252-4415-9931-E166502B92C7}" type="presParOf" srcId="{144406E1-0F2D-4721-AAF5-46BE017A99EC}" destId="{C04F60ED-85DF-4497-92FB-1BFABE445FAB}" srcOrd="3" destOrd="0" presId="urn:microsoft.com/office/officeart/2018/2/layout/IconVerticalSolidList"/>
    <dgm:cxn modelId="{04FFCDAA-C86E-4076-A0D7-75F9B81E4BAD}" type="presParOf" srcId="{144406E1-0F2D-4721-AAF5-46BE017A99EC}" destId="{CAE35CE1-6F79-4AF3-9576-3D95729AA1EE}" srcOrd="4" destOrd="0" presId="urn:microsoft.com/office/officeart/2018/2/layout/IconVerticalSolidList"/>
    <dgm:cxn modelId="{C2B81C54-3DA7-4868-AA8A-69E1F6803B44}" type="presParOf" srcId="{CAE35CE1-6F79-4AF3-9576-3D95729AA1EE}" destId="{C4F065DC-5369-48F8-80D7-D773D997525A}" srcOrd="0" destOrd="0" presId="urn:microsoft.com/office/officeart/2018/2/layout/IconVerticalSolidList"/>
    <dgm:cxn modelId="{9DFF4B83-11E7-440E-8E85-8BCD07B95B1A}" type="presParOf" srcId="{CAE35CE1-6F79-4AF3-9576-3D95729AA1EE}" destId="{6F4F7615-D804-491D-ADA9-0E2BEB5B9F12}" srcOrd="1" destOrd="0" presId="urn:microsoft.com/office/officeart/2018/2/layout/IconVerticalSolidList"/>
    <dgm:cxn modelId="{458ECA01-30CA-4F27-A620-10DE54382044}" type="presParOf" srcId="{CAE35CE1-6F79-4AF3-9576-3D95729AA1EE}" destId="{826D333E-2A0E-4536-967A-498EC5E441CE}" srcOrd="2" destOrd="0" presId="urn:microsoft.com/office/officeart/2018/2/layout/IconVerticalSolidList"/>
    <dgm:cxn modelId="{0AC0BEFA-4C7F-4CDE-8E1E-4E18A4538466}" type="presParOf" srcId="{CAE35CE1-6F79-4AF3-9576-3D95729AA1EE}" destId="{E8E7E2D6-0841-436A-9AC1-A4FC09423ACE}" srcOrd="3" destOrd="0" presId="urn:microsoft.com/office/officeart/2018/2/layout/IconVerticalSolidList"/>
    <dgm:cxn modelId="{57F423F9-8865-4B4E-B20E-86A0140E7A8D}" type="presParOf" srcId="{144406E1-0F2D-4721-AAF5-46BE017A99EC}" destId="{CA084873-DBFA-405A-BA92-261C9A69662D}" srcOrd="5" destOrd="0" presId="urn:microsoft.com/office/officeart/2018/2/layout/IconVerticalSolidList"/>
    <dgm:cxn modelId="{DF006E25-0CA6-4106-8616-2AA7C40CB1C3}" type="presParOf" srcId="{144406E1-0F2D-4721-AAF5-46BE017A99EC}" destId="{3943A819-4A36-481D-BB1B-66B18E53F3AF}" srcOrd="6" destOrd="0" presId="urn:microsoft.com/office/officeart/2018/2/layout/IconVerticalSolidList"/>
    <dgm:cxn modelId="{60DB491A-4E44-4F19-BE5F-03163937C8BA}" type="presParOf" srcId="{3943A819-4A36-481D-BB1B-66B18E53F3AF}" destId="{03D9E687-6B6E-4125-8486-3C25768E61AD}" srcOrd="0" destOrd="0" presId="urn:microsoft.com/office/officeart/2018/2/layout/IconVerticalSolidList"/>
    <dgm:cxn modelId="{F3D86B42-F905-429F-B2B2-0DBFD6F76FF1}" type="presParOf" srcId="{3943A819-4A36-481D-BB1B-66B18E53F3AF}" destId="{197735C1-87D8-46A1-8EEA-71E35D34152B}" srcOrd="1" destOrd="0" presId="urn:microsoft.com/office/officeart/2018/2/layout/IconVerticalSolidList"/>
    <dgm:cxn modelId="{A46564AB-7D6B-4832-8E7D-E1A0E6DA0279}" type="presParOf" srcId="{3943A819-4A36-481D-BB1B-66B18E53F3AF}" destId="{DFF470CA-87F1-4DD0-9145-37819CCC6760}" srcOrd="2" destOrd="0" presId="urn:microsoft.com/office/officeart/2018/2/layout/IconVerticalSolidList"/>
    <dgm:cxn modelId="{94E91F0A-58B7-40A7-90DC-E3E86CBF2F21}" type="presParOf" srcId="{3943A819-4A36-481D-BB1B-66B18E53F3AF}" destId="{8132A900-AC25-4142-A355-E30519BEB2E9}" srcOrd="3" destOrd="0" presId="urn:microsoft.com/office/officeart/2018/2/layout/IconVerticalSolidList"/>
    <dgm:cxn modelId="{AC878AB8-113C-4B81-B865-16FBF2CCA079}" type="presParOf" srcId="{144406E1-0F2D-4721-AAF5-46BE017A99EC}" destId="{A74781DE-F639-4E37-B598-5F62BEBDCE1B}" srcOrd="7" destOrd="0" presId="urn:microsoft.com/office/officeart/2018/2/layout/IconVerticalSolidList"/>
    <dgm:cxn modelId="{32C02640-3019-4382-A805-F3E3E0A4C304}" type="presParOf" srcId="{144406E1-0F2D-4721-AAF5-46BE017A99EC}" destId="{96262BD0-071A-46D6-90CE-EA90F1DFC31C}" srcOrd="8" destOrd="0" presId="urn:microsoft.com/office/officeart/2018/2/layout/IconVerticalSolidList"/>
    <dgm:cxn modelId="{6ADDD420-0F89-4D3B-8D07-E706524A3434}" type="presParOf" srcId="{96262BD0-071A-46D6-90CE-EA90F1DFC31C}" destId="{11281CA9-59DA-480D-B52F-075936B23086}" srcOrd="0" destOrd="0" presId="urn:microsoft.com/office/officeart/2018/2/layout/IconVerticalSolidList"/>
    <dgm:cxn modelId="{A3D5289E-D944-47E6-BE44-A2E19876776D}" type="presParOf" srcId="{96262BD0-071A-46D6-90CE-EA90F1DFC31C}" destId="{2C90E812-C4C5-4E61-8292-B4347012FE5C}" srcOrd="1" destOrd="0" presId="urn:microsoft.com/office/officeart/2018/2/layout/IconVerticalSolidList"/>
    <dgm:cxn modelId="{5DA8B5B9-626B-4B1F-BB5E-4F2F0CB5C588}" type="presParOf" srcId="{96262BD0-071A-46D6-90CE-EA90F1DFC31C}" destId="{A3BAA2DD-1747-4AE8-9E9D-CA142341DBAF}" srcOrd="2" destOrd="0" presId="urn:microsoft.com/office/officeart/2018/2/layout/IconVerticalSolidList"/>
    <dgm:cxn modelId="{46FFA3EF-B88F-4D7D-B356-959E8E35A9F2}" type="presParOf" srcId="{96262BD0-071A-46D6-90CE-EA90F1DFC31C}" destId="{22E2FB61-4014-4B7F-BD28-DB92834AC4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E4844-DF18-4DF7-8B2C-B02477709F0C}">
      <dsp:nvSpPr>
        <dsp:cNvPr id="0" name=""/>
        <dsp:cNvSpPr/>
      </dsp:nvSpPr>
      <dsp:spPr>
        <a:xfrm>
          <a:off x="0" y="0"/>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0F2870-06F0-4BFB-B940-82BA7511894B}">
      <dsp:nvSpPr>
        <dsp:cNvPr id="0" name=""/>
        <dsp:cNvSpPr/>
      </dsp:nvSpPr>
      <dsp:spPr>
        <a:xfrm>
          <a:off x="0" y="0"/>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ts val="0"/>
            </a:spcAft>
            <a:buNone/>
          </a:pPr>
          <a:r>
            <a:rPr lang="en-US" sz="1900" kern="1200" dirty="0"/>
            <a:t>KSU Goals &amp; Initiatives</a:t>
          </a:r>
        </a:p>
      </dsp:txBody>
      <dsp:txXfrm>
        <a:off x="0" y="0"/>
        <a:ext cx="9780587" cy="420885"/>
      </dsp:txXfrm>
    </dsp:sp>
    <dsp:sp modelId="{64C51B85-BA63-443C-92A5-E55C31B04D06}">
      <dsp:nvSpPr>
        <dsp:cNvPr id="0" name=""/>
        <dsp:cNvSpPr/>
      </dsp:nvSpPr>
      <dsp:spPr>
        <a:xfrm>
          <a:off x="0" y="420885"/>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8C822C38-DF6D-45EC-B922-C4AFB6DA4168}">
      <dsp:nvSpPr>
        <dsp:cNvPr id="0" name=""/>
        <dsp:cNvSpPr/>
      </dsp:nvSpPr>
      <dsp:spPr>
        <a:xfrm>
          <a:off x="0" y="420885"/>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ts val="0"/>
            </a:spcAft>
            <a:buNone/>
          </a:pPr>
          <a:r>
            <a:rPr lang="en-US" sz="1900" kern="1200" dirty="0"/>
            <a:t>Are we SMART?</a:t>
          </a:r>
        </a:p>
      </dsp:txBody>
      <dsp:txXfrm>
        <a:off x="0" y="420885"/>
        <a:ext cx="9780587" cy="420885"/>
      </dsp:txXfrm>
    </dsp:sp>
    <dsp:sp modelId="{8B552D94-9CF5-4FAA-82E6-192DCF6124F2}">
      <dsp:nvSpPr>
        <dsp:cNvPr id="0" name=""/>
        <dsp:cNvSpPr/>
      </dsp:nvSpPr>
      <dsp:spPr>
        <a:xfrm>
          <a:off x="0" y="841771"/>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426A31E-714A-4C69-BBCD-4F51EB68EFF8}">
      <dsp:nvSpPr>
        <dsp:cNvPr id="0" name=""/>
        <dsp:cNvSpPr/>
      </dsp:nvSpPr>
      <dsp:spPr>
        <a:xfrm>
          <a:off x="0" y="841771"/>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ts val="0"/>
            </a:spcAft>
            <a:buNone/>
          </a:pPr>
          <a:r>
            <a:rPr lang="en-US" sz="1900" kern="1200" dirty="0"/>
            <a:t>Creating a Movement</a:t>
          </a:r>
        </a:p>
      </dsp:txBody>
      <dsp:txXfrm>
        <a:off x="0" y="841771"/>
        <a:ext cx="9780587" cy="420885"/>
      </dsp:txXfrm>
    </dsp:sp>
    <dsp:sp modelId="{FD5FE2CB-0AF8-4877-BD8E-22A972F2B4EB}">
      <dsp:nvSpPr>
        <dsp:cNvPr id="0" name=""/>
        <dsp:cNvSpPr/>
      </dsp:nvSpPr>
      <dsp:spPr>
        <a:xfrm>
          <a:off x="0" y="1262657"/>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C1FB953-A6B7-472F-9D96-2F76C9FC3242}">
      <dsp:nvSpPr>
        <dsp:cNvPr id="0" name=""/>
        <dsp:cNvSpPr/>
      </dsp:nvSpPr>
      <dsp:spPr>
        <a:xfrm>
          <a:off x="0" y="1262657"/>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ts val="0"/>
            </a:spcAft>
            <a:buNone/>
          </a:pPr>
          <a:r>
            <a:rPr lang="en-US" sz="1900" kern="1200" dirty="0"/>
            <a:t>Aligning Goals Upward</a:t>
          </a:r>
        </a:p>
      </dsp:txBody>
      <dsp:txXfrm>
        <a:off x="0" y="1262657"/>
        <a:ext cx="9780587" cy="420885"/>
      </dsp:txXfrm>
    </dsp:sp>
    <dsp:sp modelId="{D6513538-A95D-4672-9A5E-B88FA7441A33}">
      <dsp:nvSpPr>
        <dsp:cNvPr id="0" name=""/>
        <dsp:cNvSpPr/>
      </dsp:nvSpPr>
      <dsp:spPr>
        <a:xfrm>
          <a:off x="0" y="1683543"/>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6BA4B90-D0B8-42C7-8557-6FACBA46F9C8}">
      <dsp:nvSpPr>
        <dsp:cNvPr id="0" name=""/>
        <dsp:cNvSpPr/>
      </dsp:nvSpPr>
      <dsp:spPr>
        <a:xfrm>
          <a:off x="0" y="1683543"/>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ts val="0"/>
            </a:spcAft>
            <a:buNone/>
          </a:pPr>
          <a:r>
            <a:rPr lang="en-US" sz="1900" kern="1200" dirty="0"/>
            <a:t>Tools for Your Team</a:t>
          </a:r>
        </a:p>
      </dsp:txBody>
      <dsp:txXfrm>
        <a:off x="0" y="1683543"/>
        <a:ext cx="9780587" cy="420885"/>
      </dsp:txXfrm>
    </dsp:sp>
    <dsp:sp modelId="{10EB72B7-A2A4-458F-9769-0F77E384CC9F}">
      <dsp:nvSpPr>
        <dsp:cNvPr id="0" name=""/>
        <dsp:cNvSpPr/>
      </dsp:nvSpPr>
      <dsp:spPr>
        <a:xfrm>
          <a:off x="0" y="2104429"/>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55167BE-A65E-4D80-970D-9CA4B02E3A0C}">
      <dsp:nvSpPr>
        <dsp:cNvPr id="0" name=""/>
        <dsp:cNvSpPr/>
      </dsp:nvSpPr>
      <dsp:spPr>
        <a:xfrm>
          <a:off x="0" y="2104429"/>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Timeline &amp; Distributions</a:t>
          </a:r>
        </a:p>
      </dsp:txBody>
      <dsp:txXfrm>
        <a:off x="0" y="2104429"/>
        <a:ext cx="9780587" cy="420885"/>
      </dsp:txXfrm>
    </dsp:sp>
    <dsp:sp modelId="{92DE6144-0190-4C55-B831-8982BDB56BBB}">
      <dsp:nvSpPr>
        <dsp:cNvPr id="0" name=""/>
        <dsp:cNvSpPr/>
      </dsp:nvSpPr>
      <dsp:spPr>
        <a:xfrm>
          <a:off x="0" y="2525315"/>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3FB9D55-6CC0-4757-B2FE-007011841E37}">
      <dsp:nvSpPr>
        <dsp:cNvPr id="0" name=""/>
        <dsp:cNvSpPr/>
      </dsp:nvSpPr>
      <dsp:spPr>
        <a:xfrm>
          <a:off x="0" y="2525315"/>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E-Performance Job Aids</a:t>
          </a:r>
        </a:p>
      </dsp:txBody>
      <dsp:txXfrm>
        <a:off x="0" y="2525315"/>
        <a:ext cx="9780587" cy="420885"/>
      </dsp:txXfrm>
    </dsp:sp>
    <dsp:sp modelId="{B55AC5D1-7041-4737-A86D-529BFAEE8CB0}">
      <dsp:nvSpPr>
        <dsp:cNvPr id="0" name=""/>
        <dsp:cNvSpPr/>
      </dsp:nvSpPr>
      <dsp:spPr>
        <a:xfrm>
          <a:off x="0" y="2946201"/>
          <a:ext cx="9780587"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FC1D27E-0A46-4C9C-8ECE-79271E1C141E}">
      <dsp:nvSpPr>
        <dsp:cNvPr id="0" name=""/>
        <dsp:cNvSpPr/>
      </dsp:nvSpPr>
      <dsp:spPr>
        <a:xfrm>
          <a:off x="0" y="2946201"/>
          <a:ext cx="9780587" cy="420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Resources</a:t>
          </a:r>
        </a:p>
      </dsp:txBody>
      <dsp:txXfrm>
        <a:off x="0" y="2946201"/>
        <a:ext cx="9780587" cy="420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B9E6E-AF82-48AA-BEC0-79AA7D362FE3}">
      <dsp:nvSpPr>
        <dsp:cNvPr id="0" name=""/>
        <dsp:cNvSpPr/>
      </dsp:nvSpPr>
      <dsp:spPr>
        <a:xfrm>
          <a:off x="8217890" y="868748"/>
          <a:ext cx="2301600" cy="230171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5A861D-2E8E-4E85-8823-3439223D72DD}">
      <dsp:nvSpPr>
        <dsp:cNvPr id="0" name=""/>
        <dsp:cNvSpPr/>
      </dsp:nvSpPr>
      <dsp:spPr>
        <a:xfrm>
          <a:off x="8291779" y="970619"/>
          <a:ext cx="2148620" cy="21482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Promote Interdisciplinary Research with Relevance</a:t>
          </a:r>
        </a:p>
      </dsp:txBody>
      <dsp:txXfrm>
        <a:off x="8598725" y="1277569"/>
        <a:ext cx="1534729" cy="1534343"/>
      </dsp:txXfrm>
    </dsp:sp>
    <dsp:sp modelId="{41CBBADF-A7FA-437F-AC0C-572273D4DF59}">
      <dsp:nvSpPr>
        <dsp:cNvPr id="0" name=""/>
        <dsp:cNvSpPr/>
      </dsp:nvSpPr>
      <dsp:spPr>
        <a:xfrm rot="2700000">
          <a:off x="5829418" y="868586"/>
          <a:ext cx="2301637" cy="230163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F10E59-D0A3-489A-93DD-CF1DDE4ED42E}">
      <dsp:nvSpPr>
        <dsp:cNvPr id="0" name=""/>
        <dsp:cNvSpPr/>
      </dsp:nvSpPr>
      <dsp:spPr>
        <a:xfrm>
          <a:off x="5916290" y="966581"/>
          <a:ext cx="2148620" cy="21482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Grow Graduate Programs &amp; Enrollment</a:t>
          </a:r>
        </a:p>
      </dsp:txBody>
      <dsp:txXfrm>
        <a:off x="6223236" y="1273530"/>
        <a:ext cx="1534729" cy="1534343"/>
      </dsp:txXfrm>
    </dsp:sp>
    <dsp:sp modelId="{925D45F4-3A2E-4BEE-9827-26071C53F80B}">
      <dsp:nvSpPr>
        <dsp:cNvPr id="0" name=""/>
        <dsp:cNvSpPr/>
      </dsp:nvSpPr>
      <dsp:spPr>
        <a:xfrm rot="2700000">
          <a:off x="3460705" y="868586"/>
          <a:ext cx="2301637" cy="230163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FEEB25-2D99-4419-86F6-705F2AC983AB}">
      <dsp:nvSpPr>
        <dsp:cNvPr id="0" name=""/>
        <dsp:cNvSpPr/>
      </dsp:nvSpPr>
      <dsp:spPr>
        <a:xfrm>
          <a:off x="3537707" y="945485"/>
          <a:ext cx="2148620" cy="21482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Enhance Undergraduate Educational Experiences</a:t>
          </a:r>
        </a:p>
      </dsp:txBody>
      <dsp:txXfrm>
        <a:off x="3844653" y="1252434"/>
        <a:ext cx="1534729" cy="1534343"/>
      </dsp:txXfrm>
    </dsp:sp>
    <dsp:sp modelId="{4976779A-BF3F-4CEF-AB6D-9BBFE361A87A}">
      <dsp:nvSpPr>
        <dsp:cNvPr id="0" name=""/>
        <dsp:cNvSpPr/>
      </dsp:nvSpPr>
      <dsp:spPr>
        <a:xfrm rot="2700000">
          <a:off x="1082122" y="868586"/>
          <a:ext cx="2301637" cy="230163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C8989-90F0-47DA-9183-327FB4214523}">
      <dsp:nvSpPr>
        <dsp:cNvPr id="0" name=""/>
        <dsp:cNvSpPr/>
      </dsp:nvSpPr>
      <dsp:spPr>
        <a:xfrm>
          <a:off x="1159124" y="945485"/>
          <a:ext cx="2148620" cy="2148243"/>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Advance Community &amp; Culture</a:t>
          </a:r>
        </a:p>
      </dsp:txBody>
      <dsp:txXfrm>
        <a:off x="1466069" y="1252434"/>
        <a:ext cx="1534729" cy="1534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0759A-7BA6-47C0-9531-3E1E0C788D86}">
      <dsp:nvSpPr>
        <dsp:cNvPr id="0" name=""/>
        <dsp:cNvSpPr/>
      </dsp:nvSpPr>
      <dsp:spPr>
        <a:xfrm>
          <a:off x="105359" y="91483"/>
          <a:ext cx="2578495" cy="102600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defRPr b="1"/>
          </a:pPr>
          <a:r>
            <a:rPr lang="en-US" sz="1900" kern="1200">
              <a:solidFill>
                <a:schemeClr val="bg1"/>
              </a:solidFill>
            </a:rPr>
            <a:t>Clarity</a:t>
          </a:r>
        </a:p>
      </dsp:txBody>
      <dsp:txXfrm>
        <a:off x="618359" y="91483"/>
        <a:ext cx="1552495" cy="1026000"/>
      </dsp:txXfrm>
    </dsp:sp>
    <dsp:sp modelId="{62278E2B-73BA-4EA8-BAF5-2F82F22FC455}">
      <dsp:nvSpPr>
        <dsp:cNvPr id="0" name=""/>
        <dsp:cNvSpPr/>
      </dsp:nvSpPr>
      <dsp:spPr>
        <a:xfrm>
          <a:off x="7841" y="1245733"/>
          <a:ext cx="2257833" cy="202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Review University Strategic Goals</a:t>
          </a:r>
        </a:p>
        <a:p>
          <a:pPr marL="171450" lvl="1" indent="-171450" algn="l" defTabSz="844550">
            <a:lnSpc>
              <a:spcPct val="100000"/>
            </a:lnSpc>
            <a:spcBef>
              <a:spcPct val="0"/>
            </a:spcBef>
            <a:spcAft>
              <a:spcPct val="15000"/>
            </a:spcAft>
            <a:buChar char="•"/>
          </a:pPr>
          <a:r>
            <a:rPr lang="en-US" sz="1900" kern="1200" dirty="0"/>
            <a:t>Set College/Division and Department Goals</a:t>
          </a:r>
        </a:p>
      </dsp:txBody>
      <dsp:txXfrm>
        <a:off x="7841" y="1245733"/>
        <a:ext cx="2257833" cy="2029597"/>
      </dsp:txXfrm>
    </dsp:sp>
    <dsp:sp modelId="{4089C5AD-EB42-477A-BC69-0EFB77DE394D}">
      <dsp:nvSpPr>
        <dsp:cNvPr id="0" name=""/>
        <dsp:cNvSpPr/>
      </dsp:nvSpPr>
      <dsp:spPr>
        <a:xfrm>
          <a:off x="2467855" y="91483"/>
          <a:ext cx="2578495" cy="102600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defRPr b="1"/>
          </a:pPr>
          <a:r>
            <a:rPr lang="en-US" sz="1900" kern="1200">
              <a:solidFill>
                <a:schemeClr val="bg1"/>
              </a:solidFill>
            </a:rPr>
            <a:t>Challenge</a:t>
          </a:r>
        </a:p>
      </dsp:txBody>
      <dsp:txXfrm>
        <a:off x="2980855" y="91483"/>
        <a:ext cx="1552495" cy="1026000"/>
      </dsp:txXfrm>
    </dsp:sp>
    <dsp:sp modelId="{45D36924-25E1-46A6-ADD1-8E54F777CD86}">
      <dsp:nvSpPr>
        <dsp:cNvPr id="0" name=""/>
        <dsp:cNvSpPr/>
      </dsp:nvSpPr>
      <dsp:spPr>
        <a:xfrm>
          <a:off x="2467855" y="1245733"/>
          <a:ext cx="2062796" cy="202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Use the tools provided to </a:t>
          </a:r>
          <a:r>
            <a:rPr lang="en-US" sz="1900" kern="1200" baseline="0" dirty="0"/>
            <a:t>create SMART goals that align to the overall strategy</a:t>
          </a:r>
          <a:endParaRPr lang="en-US" sz="1900" kern="1200" dirty="0"/>
        </a:p>
      </dsp:txBody>
      <dsp:txXfrm>
        <a:off x="2467855" y="1245733"/>
        <a:ext cx="2062796" cy="2029597"/>
      </dsp:txXfrm>
    </dsp:sp>
    <dsp:sp modelId="{E72A409A-3BE0-47D5-9605-1751521178CE}">
      <dsp:nvSpPr>
        <dsp:cNvPr id="0" name=""/>
        <dsp:cNvSpPr/>
      </dsp:nvSpPr>
      <dsp:spPr>
        <a:xfrm>
          <a:off x="4830350" y="91483"/>
          <a:ext cx="2578495" cy="102600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defRPr b="1"/>
          </a:pPr>
          <a:r>
            <a:rPr lang="en-US" sz="1900" kern="1200">
              <a:solidFill>
                <a:schemeClr val="bg1"/>
              </a:solidFill>
            </a:rPr>
            <a:t>Commitment</a:t>
          </a:r>
        </a:p>
      </dsp:txBody>
      <dsp:txXfrm>
        <a:off x="5343350" y="91483"/>
        <a:ext cx="1552495" cy="1026000"/>
      </dsp:txXfrm>
    </dsp:sp>
    <dsp:sp modelId="{49DD6E52-1A82-431A-B771-952F69D86AAE}">
      <dsp:nvSpPr>
        <dsp:cNvPr id="0" name=""/>
        <dsp:cNvSpPr/>
      </dsp:nvSpPr>
      <dsp:spPr>
        <a:xfrm>
          <a:off x="4830350" y="1245733"/>
          <a:ext cx="2062796" cy="202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100000"/>
            </a:lnSpc>
            <a:spcBef>
              <a:spcPct val="0"/>
            </a:spcBef>
            <a:spcAft>
              <a:spcPct val="15000"/>
            </a:spcAft>
            <a:buChar char="•"/>
          </a:pPr>
          <a:r>
            <a:rPr lang="en-US" sz="1900" kern="1200"/>
            <a:t>Working together ensures your employees are comfortable and confident that the goals can be delivered</a:t>
          </a:r>
        </a:p>
      </dsp:txBody>
      <dsp:txXfrm>
        <a:off x="4830350" y="1245733"/>
        <a:ext cx="2062796" cy="2029597"/>
      </dsp:txXfrm>
    </dsp:sp>
    <dsp:sp modelId="{CB801D52-89BB-41F8-BB5D-294396F74C96}">
      <dsp:nvSpPr>
        <dsp:cNvPr id="0" name=""/>
        <dsp:cNvSpPr/>
      </dsp:nvSpPr>
      <dsp:spPr>
        <a:xfrm>
          <a:off x="7192845" y="91483"/>
          <a:ext cx="2578495" cy="1026000"/>
        </a:xfrm>
        <a:prstGeom prst="chevron">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marL="0" lvl="0" indent="0" algn="ctr" defTabSz="844550">
            <a:lnSpc>
              <a:spcPct val="90000"/>
            </a:lnSpc>
            <a:spcBef>
              <a:spcPct val="0"/>
            </a:spcBef>
            <a:spcAft>
              <a:spcPct val="35000"/>
            </a:spcAft>
            <a:buNone/>
            <a:defRPr b="1"/>
          </a:pPr>
          <a:r>
            <a:rPr lang="en-US" sz="1900" kern="1200">
              <a:solidFill>
                <a:schemeClr val="bg1"/>
              </a:solidFill>
            </a:rPr>
            <a:t>Monitor &amp; Feedback</a:t>
          </a:r>
        </a:p>
      </dsp:txBody>
      <dsp:txXfrm>
        <a:off x="7705845" y="91483"/>
        <a:ext cx="1552495" cy="1026000"/>
      </dsp:txXfrm>
    </dsp:sp>
    <dsp:sp modelId="{4CA10916-C3D1-4DD0-80A9-CF0B3E2F9DA9}">
      <dsp:nvSpPr>
        <dsp:cNvPr id="0" name=""/>
        <dsp:cNvSpPr/>
      </dsp:nvSpPr>
      <dsp:spPr>
        <a:xfrm>
          <a:off x="7192845" y="1245733"/>
          <a:ext cx="2062796" cy="2029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44550">
            <a:lnSpc>
              <a:spcPct val="100000"/>
            </a:lnSpc>
            <a:spcBef>
              <a:spcPct val="0"/>
            </a:spcBef>
            <a:spcAft>
              <a:spcPct val="15000"/>
            </a:spcAft>
            <a:buChar char="•"/>
          </a:pPr>
          <a:r>
            <a:rPr lang="en-US" sz="1900" kern="1200" dirty="0"/>
            <a:t>Keep goals “live” by discussing progress, and assessing and adapting to change</a:t>
          </a:r>
        </a:p>
      </dsp:txBody>
      <dsp:txXfrm>
        <a:off x="7192845" y="1245733"/>
        <a:ext cx="2062796" cy="20295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ACCBB-6709-4071-B389-3BB226B3A586}">
      <dsp:nvSpPr>
        <dsp:cNvPr id="0" name=""/>
        <dsp:cNvSpPr/>
      </dsp:nvSpPr>
      <dsp:spPr>
        <a:xfrm>
          <a:off x="0" y="2275816"/>
          <a:ext cx="10545815" cy="0"/>
        </a:xfrm>
        <a:prstGeom prst="line">
          <a:avLst/>
        </a:prstGeom>
        <a:solidFill>
          <a:schemeClr val="dk1">
            <a:alpha val="90000"/>
            <a:tint val="40000"/>
            <a:hueOff val="0"/>
            <a:satOff val="0"/>
            <a:lumOff val="0"/>
            <a:alphaOff val="0"/>
          </a:schemeClr>
        </a:solidFill>
        <a:ln w="19050" cap="flat" cmpd="sng" algn="ctr">
          <a:solidFill>
            <a:schemeClr val="dk1">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ED6E8D6-BD44-4400-BC14-1BC75CB979A3}">
      <dsp:nvSpPr>
        <dsp:cNvPr id="0" name=""/>
        <dsp:cNvSpPr/>
      </dsp:nvSpPr>
      <dsp:spPr>
        <a:xfrm rot="8100000">
          <a:off x="72002" y="524486"/>
          <a:ext cx="334723" cy="334723"/>
        </a:xfrm>
        <a:prstGeom prst="teardrop">
          <a:avLst>
            <a:gd name="adj" fmla="val 11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7FC7CF-F58D-48D5-8BCC-38D6EE87890B}">
      <dsp:nvSpPr>
        <dsp:cNvPr id="0" name=""/>
        <dsp:cNvSpPr/>
      </dsp:nvSpPr>
      <dsp:spPr>
        <a:xfrm>
          <a:off x="109187" y="561671"/>
          <a:ext cx="260353" cy="260353"/>
        </a:xfrm>
        <a:prstGeom prst="ellipse">
          <a:avLst/>
        </a:prstGeom>
        <a:solidFill>
          <a:schemeClr val="dk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143A46-815A-49BF-9455-C0385022444F}">
      <dsp:nvSpPr>
        <dsp:cNvPr id="0" name=""/>
        <dsp:cNvSpPr/>
      </dsp:nvSpPr>
      <dsp:spPr>
        <a:xfrm>
          <a:off x="690270" y="928533"/>
          <a:ext cx="2503480" cy="134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enorite" pitchFamily="2" charset="0"/>
            </a:rPr>
            <a:t>All 2022 Evaluations Due</a:t>
          </a:r>
        </a:p>
        <a:p>
          <a:pPr marL="0" lvl="0" indent="0" algn="l" defTabSz="622300">
            <a:lnSpc>
              <a:spcPct val="90000"/>
            </a:lnSpc>
            <a:spcBef>
              <a:spcPct val="0"/>
            </a:spcBef>
            <a:spcAft>
              <a:spcPct val="35000"/>
            </a:spcAft>
            <a:buNone/>
          </a:pPr>
          <a:r>
            <a:rPr lang="en-US" sz="1400" b="0" kern="1200" dirty="0">
              <a:latin typeface="Tenorite" pitchFamily="2" charset="0"/>
            </a:rPr>
            <a:t>For a Manager to be eligible for a potential merit increase they must have all direct reports evaluations completed</a:t>
          </a:r>
        </a:p>
      </dsp:txBody>
      <dsp:txXfrm>
        <a:off x="690270" y="928533"/>
        <a:ext cx="2503480" cy="1347283"/>
      </dsp:txXfrm>
    </dsp:sp>
    <dsp:sp modelId="{8E3FB235-DF38-476B-9A0E-B1E583D50944}">
      <dsp:nvSpPr>
        <dsp:cNvPr id="0" name=""/>
        <dsp:cNvSpPr/>
      </dsp:nvSpPr>
      <dsp:spPr>
        <a:xfrm>
          <a:off x="690270" y="455163"/>
          <a:ext cx="2503480" cy="47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scene3d>
            <a:camera prst="orthographicFront"/>
            <a:lightRig rig="threePt" dir="t"/>
          </a:scene3d>
          <a:sp3d extrusionH="57150">
            <a:bevelT w="38100" h="38100" prst="relaxedInset"/>
          </a:sp3d>
        </a:bodyPr>
        <a:lstStyle/>
        <a:p>
          <a:pPr marL="0" lvl="0" indent="0" algn="l" defTabSz="844550">
            <a:lnSpc>
              <a:spcPct val="90000"/>
            </a:lnSpc>
            <a:spcBef>
              <a:spcPct val="0"/>
            </a:spcBef>
            <a:spcAft>
              <a:spcPct val="35000"/>
            </a:spcAft>
            <a:buNone/>
            <a:defRPr b="1"/>
          </a:pPr>
          <a:r>
            <a:rPr lang="en-US" sz="1900" b="1" kern="1200" dirty="0">
              <a:latin typeface="Tenorite" pitchFamily="2" charset="0"/>
            </a:rPr>
            <a:t>March 1, 2023</a:t>
          </a:r>
        </a:p>
      </dsp:txBody>
      <dsp:txXfrm>
        <a:off x="690270" y="455163"/>
        <a:ext cx="2503480" cy="473369"/>
      </dsp:txXfrm>
    </dsp:sp>
    <dsp:sp modelId="{9AA05CE5-209F-4AD9-BE2C-2A69F76DA8F4}">
      <dsp:nvSpPr>
        <dsp:cNvPr id="0" name=""/>
        <dsp:cNvSpPr/>
      </dsp:nvSpPr>
      <dsp:spPr>
        <a:xfrm>
          <a:off x="239364" y="928533"/>
          <a:ext cx="0" cy="1347283"/>
        </a:xfrm>
        <a:prstGeom prst="line">
          <a:avLst/>
        </a:prstGeom>
        <a:noFill/>
        <a:ln w="12700" cap="flat" cmpd="sng" algn="ctr">
          <a:solidFill>
            <a:schemeClr val="dk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6C94ECD-6415-4250-B4AD-F67BF5BECFB8}">
      <dsp:nvSpPr>
        <dsp:cNvPr id="0" name=""/>
        <dsp:cNvSpPr/>
      </dsp:nvSpPr>
      <dsp:spPr>
        <a:xfrm>
          <a:off x="196761" y="2233213"/>
          <a:ext cx="85206" cy="85206"/>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8CAA11-0A87-4861-8B4E-913B1EAD1334}">
      <dsp:nvSpPr>
        <dsp:cNvPr id="0" name=""/>
        <dsp:cNvSpPr/>
      </dsp:nvSpPr>
      <dsp:spPr>
        <a:xfrm rot="18900000">
          <a:off x="1838220" y="3692423"/>
          <a:ext cx="334723" cy="334723"/>
        </a:xfrm>
        <a:prstGeom prst="teardrop">
          <a:avLst>
            <a:gd name="adj" fmla="val 11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A1A837-F261-404B-A808-B2F4154CE8A2}">
      <dsp:nvSpPr>
        <dsp:cNvPr id="0" name=""/>
        <dsp:cNvSpPr/>
      </dsp:nvSpPr>
      <dsp:spPr>
        <a:xfrm>
          <a:off x="1875405" y="3729608"/>
          <a:ext cx="260353" cy="260353"/>
        </a:xfrm>
        <a:prstGeom prst="ellipse">
          <a:avLst/>
        </a:prstGeom>
        <a:solidFill>
          <a:schemeClr val="dk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5F3F650-2E42-488A-AD4F-C4BD47D19A84}">
      <dsp:nvSpPr>
        <dsp:cNvPr id="0" name=""/>
        <dsp:cNvSpPr/>
      </dsp:nvSpPr>
      <dsp:spPr>
        <a:xfrm>
          <a:off x="2287470" y="2291347"/>
          <a:ext cx="2497524" cy="134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1" kern="1200" dirty="0">
              <a:latin typeface="Tenorite" pitchFamily="2" charset="0"/>
            </a:rPr>
            <a:t>Launching 2023 Evaluation</a:t>
          </a:r>
        </a:p>
        <a:p>
          <a:pPr marL="0" lvl="0" indent="0" algn="l" defTabSz="622300">
            <a:lnSpc>
              <a:spcPct val="90000"/>
            </a:lnSpc>
            <a:spcBef>
              <a:spcPct val="0"/>
            </a:spcBef>
            <a:spcAft>
              <a:spcPct val="35000"/>
            </a:spcAft>
            <a:buNone/>
          </a:pPr>
          <a:r>
            <a:rPr lang="en-US" sz="1400" b="0" kern="1200" dirty="0">
              <a:latin typeface="Tenorite" pitchFamily="2" charset="0"/>
            </a:rPr>
            <a:t>New form available to enter 2023 goals.</a:t>
          </a:r>
        </a:p>
      </dsp:txBody>
      <dsp:txXfrm>
        <a:off x="2287470" y="2291347"/>
        <a:ext cx="2497524" cy="1347283"/>
      </dsp:txXfrm>
    </dsp:sp>
    <dsp:sp modelId="{223C5207-4FA2-4A6C-8F43-20BD55767C99}">
      <dsp:nvSpPr>
        <dsp:cNvPr id="0" name=""/>
        <dsp:cNvSpPr/>
      </dsp:nvSpPr>
      <dsp:spPr>
        <a:xfrm>
          <a:off x="2287470" y="3638631"/>
          <a:ext cx="2497524" cy="47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Tenorite" pitchFamily="2" charset="0"/>
            </a:rPr>
            <a:t>March</a:t>
          </a:r>
          <a:r>
            <a:rPr lang="en-US" sz="1900" b="1" kern="1200" baseline="0" dirty="0">
              <a:latin typeface="Tenorite" pitchFamily="2" charset="0"/>
            </a:rPr>
            <a:t> 20, 2023</a:t>
          </a:r>
          <a:endParaRPr lang="en-US" sz="1900" b="1" kern="1200" dirty="0">
            <a:latin typeface="Tenorite" pitchFamily="2" charset="0"/>
          </a:endParaRPr>
        </a:p>
      </dsp:txBody>
      <dsp:txXfrm>
        <a:off x="2287470" y="3638631"/>
        <a:ext cx="2497524" cy="473369"/>
      </dsp:txXfrm>
    </dsp:sp>
    <dsp:sp modelId="{4FE5EB5D-4CEF-4D0D-9394-0534E61844BE}">
      <dsp:nvSpPr>
        <dsp:cNvPr id="0" name=""/>
        <dsp:cNvSpPr/>
      </dsp:nvSpPr>
      <dsp:spPr>
        <a:xfrm>
          <a:off x="2005582" y="2275816"/>
          <a:ext cx="0" cy="1347283"/>
        </a:xfrm>
        <a:prstGeom prst="line">
          <a:avLst/>
        </a:prstGeom>
        <a:noFill/>
        <a:ln w="12700" cap="flat" cmpd="sng" algn="ctr">
          <a:solidFill>
            <a:schemeClr val="dk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714429FF-AAA3-4358-8C5F-1A7F29AA2B7B}">
      <dsp:nvSpPr>
        <dsp:cNvPr id="0" name=""/>
        <dsp:cNvSpPr/>
      </dsp:nvSpPr>
      <dsp:spPr>
        <a:xfrm>
          <a:off x="1962979" y="2233213"/>
          <a:ext cx="85206" cy="85206"/>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5439AF-6893-479D-8B57-31FBC13C553F}">
      <dsp:nvSpPr>
        <dsp:cNvPr id="0" name=""/>
        <dsp:cNvSpPr/>
      </dsp:nvSpPr>
      <dsp:spPr>
        <a:xfrm rot="8100000">
          <a:off x="3590225" y="524486"/>
          <a:ext cx="334723" cy="334723"/>
        </a:xfrm>
        <a:prstGeom prst="teardrop">
          <a:avLst>
            <a:gd name="adj" fmla="val 11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B1C16-7FF0-4DBE-B32E-E43FEB1E2EAC}">
      <dsp:nvSpPr>
        <dsp:cNvPr id="0" name=""/>
        <dsp:cNvSpPr/>
      </dsp:nvSpPr>
      <dsp:spPr>
        <a:xfrm>
          <a:off x="3627410" y="561671"/>
          <a:ext cx="260353" cy="260353"/>
        </a:xfrm>
        <a:prstGeom prst="ellipse">
          <a:avLst/>
        </a:prstGeom>
        <a:solidFill>
          <a:schemeClr val="dk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55AA6D-649D-4145-93EB-08B866A4D4E5}">
      <dsp:nvSpPr>
        <dsp:cNvPr id="0" name=""/>
        <dsp:cNvSpPr/>
      </dsp:nvSpPr>
      <dsp:spPr>
        <a:xfrm>
          <a:off x="4207631" y="928533"/>
          <a:ext cx="2493407" cy="134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8900" rIns="88900" bIns="133350"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enorite" pitchFamily="2" charset="0"/>
            </a:rPr>
            <a:t>Entering Goals: </a:t>
          </a:r>
          <a:r>
            <a:rPr lang="en-US" sz="1400" b="1" i="1" kern="1200" dirty="0">
              <a:latin typeface="Tenorite" pitchFamily="2" charset="0"/>
            </a:rPr>
            <a:t>Define Criteria</a:t>
          </a:r>
        </a:p>
        <a:p>
          <a:pPr marL="0" lvl="0" indent="0" algn="l" defTabSz="622300">
            <a:lnSpc>
              <a:spcPct val="90000"/>
            </a:lnSpc>
            <a:spcBef>
              <a:spcPct val="0"/>
            </a:spcBef>
            <a:spcAft>
              <a:spcPct val="35000"/>
            </a:spcAft>
            <a:buNone/>
          </a:pPr>
          <a:r>
            <a:rPr lang="en-US" sz="1400" b="0" kern="1200" dirty="0">
              <a:latin typeface="Tenorite" pitchFamily="2" charset="0"/>
            </a:rPr>
            <a:t>Enter your employees' goals, submit and move form to Checkpoint 1.</a:t>
          </a:r>
        </a:p>
      </dsp:txBody>
      <dsp:txXfrm>
        <a:off x="4207631" y="928533"/>
        <a:ext cx="2493407" cy="1347283"/>
      </dsp:txXfrm>
    </dsp:sp>
    <dsp:sp modelId="{3FA5D5AE-9CAE-4D19-9765-BCEE62095312}">
      <dsp:nvSpPr>
        <dsp:cNvPr id="0" name=""/>
        <dsp:cNvSpPr/>
      </dsp:nvSpPr>
      <dsp:spPr>
        <a:xfrm>
          <a:off x="4207631" y="455163"/>
          <a:ext cx="2493407" cy="47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Tenorite" pitchFamily="2" charset="0"/>
            </a:rPr>
            <a:t>July 1, 2023</a:t>
          </a:r>
        </a:p>
      </dsp:txBody>
      <dsp:txXfrm>
        <a:off x="4207631" y="455163"/>
        <a:ext cx="2493407" cy="473369"/>
      </dsp:txXfrm>
    </dsp:sp>
    <dsp:sp modelId="{FE6CA7EB-68EC-4E76-9051-08C4CF370101}">
      <dsp:nvSpPr>
        <dsp:cNvPr id="0" name=""/>
        <dsp:cNvSpPr/>
      </dsp:nvSpPr>
      <dsp:spPr>
        <a:xfrm>
          <a:off x="3757587" y="928533"/>
          <a:ext cx="0" cy="1347283"/>
        </a:xfrm>
        <a:prstGeom prst="line">
          <a:avLst/>
        </a:prstGeom>
        <a:noFill/>
        <a:ln w="12700" cap="flat" cmpd="sng" algn="ctr">
          <a:solidFill>
            <a:schemeClr val="dk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B7B786-A0AD-4662-8D54-C5C572D2C32C}">
      <dsp:nvSpPr>
        <dsp:cNvPr id="0" name=""/>
        <dsp:cNvSpPr/>
      </dsp:nvSpPr>
      <dsp:spPr>
        <a:xfrm>
          <a:off x="3714984" y="2233213"/>
          <a:ext cx="85206" cy="85206"/>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F4AC3D-1D4D-42F9-9CBD-9E25256DF3E0}">
      <dsp:nvSpPr>
        <dsp:cNvPr id="0" name=""/>
        <dsp:cNvSpPr/>
      </dsp:nvSpPr>
      <dsp:spPr>
        <a:xfrm rot="18900000">
          <a:off x="5342230" y="3692423"/>
          <a:ext cx="334723" cy="334723"/>
        </a:xfrm>
        <a:prstGeom prst="teardrop">
          <a:avLst>
            <a:gd name="adj" fmla="val 11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822F59-DFBB-4A73-826D-03E9E60F8DB0}">
      <dsp:nvSpPr>
        <dsp:cNvPr id="0" name=""/>
        <dsp:cNvSpPr/>
      </dsp:nvSpPr>
      <dsp:spPr>
        <a:xfrm>
          <a:off x="5379415" y="3729608"/>
          <a:ext cx="260353" cy="260353"/>
        </a:xfrm>
        <a:prstGeom prst="ellipse">
          <a:avLst/>
        </a:prstGeom>
        <a:solidFill>
          <a:schemeClr val="dk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BC6305A-D95F-4C40-B86D-E46B813A6115}">
      <dsp:nvSpPr>
        <dsp:cNvPr id="0" name=""/>
        <dsp:cNvSpPr/>
      </dsp:nvSpPr>
      <dsp:spPr>
        <a:xfrm>
          <a:off x="5959636" y="2275816"/>
          <a:ext cx="2493407" cy="13472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88900" numCol="1" spcCol="1270" anchor="b" anchorCtr="0">
          <a:noAutofit/>
        </a:bodyPr>
        <a:lstStyle/>
        <a:p>
          <a:pPr marL="0" lvl="0" indent="0" algn="l" defTabSz="622300">
            <a:lnSpc>
              <a:spcPct val="90000"/>
            </a:lnSpc>
            <a:spcBef>
              <a:spcPct val="0"/>
            </a:spcBef>
            <a:spcAft>
              <a:spcPct val="35000"/>
            </a:spcAft>
            <a:buNone/>
          </a:pPr>
          <a:r>
            <a:rPr lang="en-US" sz="1400" b="1" kern="1200" dirty="0">
              <a:latin typeface="Tenorite" pitchFamily="2" charset="0"/>
            </a:rPr>
            <a:t>Mid-Year: </a:t>
          </a:r>
          <a:r>
            <a:rPr lang="en-US" sz="1400" b="1" i="1" kern="1200" dirty="0">
              <a:latin typeface="Tenorite" pitchFamily="2" charset="0"/>
            </a:rPr>
            <a:t>Checkpoint 1</a:t>
          </a:r>
        </a:p>
        <a:p>
          <a:pPr marL="0" lvl="0" indent="0" algn="l" defTabSz="622300">
            <a:lnSpc>
              <a:spcPct val="90000"/>
            </a:lnSpc>
            <a:spcBef>
              <a:spcPct val="0"/>
            </a:spcBef>
            <a:spcAft>
              <a:spcPct val="35000"/>
            </a:spcAft>
            <a:buNone/>
          </a:pPr>
          <a:r>
            <a:rPr lang="en-US" sz="1400" b="0" kern="1200" dirty="0">
              <a:latin typeface="Tenorite" pitchFamily="2" charset="0"/>
            </a:rPr>
            <a:t>Complete mid-year check-in and move form to evaluation in progress.</a:t>
          </a:r>
        </a:p>
      </dsp:txBody>
      <dsp:txXfrm>
        <a:off x="5959636" y="2275816"/>
        <a:ext cx="2493407" cy="1347283"/>
      </dsp:txXfrm>
    </dsp:sp>
    <dsp:sp modelId="{9039EED2-DE47-492B-B30C-D43CA137EF0E}">
      <dsp:nvSpPr>
        <dsp:cNvPr id="0" name=""/>
        <dsp:cNvSpPr/>
      </dsp:nvSpPr>
      <dsp:spPr>
        <a:xfrm>
          <a:off x="5959636" y="3623099"/>
          <a:ext cx="2493407" cy="4733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Tenorite" pitchFamily="2" charset="0"/>
            </a:rPr>
            <a:t>September 15, 2023</a:t>
          </a:r>
        </a:p>
      </dsp:txBody>
      <dsp:txXfrm>
        <a:off x="5959636" y="3623099"/>
        <a:ext cx="2493407" cy="473369"/>
      </dsp:txXfrm>
    </dsp:sp>
    <dsp:sp modelId="{B29F80D9-8942-44BC-BAAE-739B77EFEB8C}">
      <dsp:nvSpPr>
        <dsp:cNvPr id="0" name=""/>
        <dsp:cNvSpPr/>
      </dsp:nvSpPr>
      <dsp:spPr>
        <a:xfrm>
          <a:off x="5509592" y="2275816"/>
          <a:ext cx="0" cy="1347283"/>
        </a:xfrm>
        <a:prstGeom prst="line">
          <a:avLst/>
        </a:prstGeom>
        <a:noFill/>
        <a:ln w="12700" cap="flat" cmpd="sng" algn="ctr">
          <a:solidFill>
            <a:schemeClr val="dk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BA8D28A-20F0-4484-A2C3-F15CE8986A55}">
      <dsp:nvSpPr>
        <dsp:cNvPr id="0" name=""/>
        <dsp:cNvSpPr/>
      </dsp:nvSpPr>
      <dsp:spPr>
        <a:xfrm>
          <a:off x="5466989" y="2233213"/>
          <a:ext cx="85206" cy="85206"/>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15D74-2B87-45B4-AD91-0B83C22E71BA}">
      <dsp:nvSpPr>
        <dsp:cNvPr id="0" name=""/>
        <dsp:cNvSpPr/>
      </dsp:nvSpPr>
      <dsp:spPr>
        <a:xfrm rot="8100000">
          <a:off x="7094235" y="627785"/>
          <a:ext cx="334723" cy="334723"/>
        </a:xfrm>
        <a:prstGeom prst="teardrop">
          <a:avLst>
            <a:gd name="adj" fmla="val 115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3A379-EF3B-409E-927D-A44203532B5A}">
      <dsp:nvSpPr>
        <dsp:cNvPr id="0" name=""/>
        <dsp:cNvSpPr/>
      </dsp:nvSpPr>
      <dsp:spPr>
        <a:xfrm>
          <a:off x="7131420" y="664970"/>
          <a:ext cx="260353" cy="260353"/>
        </a:xfrm>
        <a:prstGeom prst="ellipse">
          <a:avLst/>
        </a:prstGeom>
        <a:solidFill>
          <a:schemeClr val="dk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37E4B03-B53D-4702-B693-2F2470666EE0}">
      <dsp:nvSpPr>
        <dsp:cNvPr id="0" name=""/>
        <dsp:cNvSpPr/>
      </dsp:nvSpPr>
      <dsp:spPr>
        <a:xfrm>
          <a:off x="7549825" y="786164"/>
          <a:ext cx="2995989" cy="2523300"/>
        </a:xfrm>
        <a:prstGeom prst="rect">
          <a:avLst/>
        </a:prstGeom>
        <a:noFill/>
        <a:ln>
          <a:noFill/>
        </a:ln>
        <a:effectLst/>
      </dsp:spPr>
      <dsp:style>
        <a:lnRef idx="0">
          <a:scrgbClr r="0" g="0" b="0"/>
        </a:lnRef>
        <a:fillRef idx="0">
          <a:scrgbClr r="0" g="0" b="0"/>
        </a:fillRef>
        <a:effectRef idx="0">
          <a:scrgbClr r="0" g="0" b="0"/>
        </a:effectRef>
        <a:fontRef idx="minor"/>
      </dsp:style>
    </dsp:sp>
    <dsp:sp modelId="{EAC61FDE-B28C-4D9B-B0CE-290775CC8535}">
      <dsp:nvSpPr>
        <dsp:cNvPr id="0" name=""/>
        <dsp:cNvSpPr/>
      </dsp:nvSpPr>
      <dsp:spPr>
        <a:xfrm>
          <a:off x="7549825" y="694205"/>
          <a:ext cx="2995989" cy="886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0650" bIns="0" numCol="1" spcCol="1270" anchor="ctr" anchorCtr="0">
          <a:noAutofit/>
        </a:bodyPr>
        <a:lstStyle/>
        <a:p>
          <a:pPr marL="0" lvl="0" indent="0" algn="l" defTabSz="844550">
            <a:lnSpc>
              <a:spcPct val="90000"/>
            </a:lnSpc>
            <a:spcBef>
              <a:spcPct val="0"/>
            </a:spcBef>
            <a:spcAft>
              <a:spcPct val="35000"/>
            </a:spcAft>
            <a:buNone/>
            <a:defRPr b="1"/>
          </a:pPr>
          <a:r>
            <a:rPr lang="en-US" sz="1900" b="1" kern="1200" dirty="0">
              <a:latin typeface="Tenorite" pitchFamily="2" charset="0"/>
            </a:rPr>
            <a:t>January 2024</a:t>
          </a:r>
        </a:p>
        <a:p>
          <a:pPr marL="0" lvl="0" indent="0" algn="l" defTabSz="844550">
            <a:lnSpc>
              <a:spcPct val="90000"/>
            </a:lnSpc>
            <a:spcBef>
              <a:spcPct val="0"/>
            </a:spcBef>
            <a:spcAft>
              <a:spcPct val="35000"/>
            </a:spcAft>
            <a:buNone/>
            <a:defRPr b="1"/>
          </a:pPr>
          <a:r>
            <a:rPr lang="en-US" sz="1400" b="1" kern="1200" dirty="0">
              <a:latin typeface="Tenorite" pitchFamily="2" charset="0"/>
            </a:rPr>
            <a:t>2023 - Year-end Performance Evaluation</a:t>
          </a:r>
        </a:p>
        <a:p>
          <a:pPr marL="0" lvl="0" indent="0" algn="l" defTabSz="844550">
            <a:lnSpc>
              <a:spcPct val="90000"/>
            </a:lnSpc>
            <a:spcBef>
              <a:spcPct val="0"/>
            </a:spcBef>
            <a:spcAft>
              <a:spcPct val="35000"/>
            </a:spcAft>
            <a:buNone/>
            <a:defRPr b="1"/>
          </a:pPr>
          <a:r>
            <a:rPr lang="en-US" sz="1400" b="0" kern="1200" dirty="0">
              <a:latin typeface="Tenorite" pitchFamily="2" charset="0"/>
            </a:rPr>
            <a:t>Begin year-end self-evaluations and manager evaluations</a:t>
          </a:r>
        </a:p>
      </dsp:txBody>
      <dsp:txXfrm>
        <a:off x="7549825" y="694205"/>
        <a:ext cx="2995989" cy="886564"/>
      </dsp:txXfrm>
    </dsp:sp>
    <dsp:sp modelId="{2863CD91-E145-4CC9-9044-2D3F5F4E563D}">
      <dsp:nvSpPr>
        <dsp:cNvPr id="0" name=""/>
        <dsp:cNvSpPr/>
      </dsp:nvSpPr>
      <dsp:spPr>
        <a:xfrm>
          <a:off x="7261597" y="1031831"/>
          <a:ext cx="0" cy="1347283"/>
        </a:xfrm>
        <a:prstGeom prst="line">
          <a:avLst/>
        </a:prstGeom>
        <a:noFill/>
        <a:ln w="12700" cap="flat" cmpd="sng" algn="ctr">
          <a:solidFill>
            <a:schemeClr val="dk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D7B1562-88B5-4D7D-8673-3F1387A15557}">
      <dsp:nvSpPr>
        <dsp:cNvPr id="0" name=""/>
        <dsp:cNvSpPr/>
      </dsp:nvSpPr>
      <dsp:spPr>
        <a:xfrm>
          <a:off x="7218994" y="2336511"/>
          <a:ext cx="85206" cy="85206"/>
        </a:xfrm>
        <a:prstGeom prst="ellipse">
          <a:avLst/>
        </a:prstGeom>
        <a:solidFill>
          <a:schemeClr val="lt1">
            <a:hueOff val="0"/>
            <a:satOff val="0"/>
            <a:lumOff val="0"/>
            <a:alphaOff val="0"/>
          </a:schemeClr>
        </a:solidFill>
        <a:ln w="63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FD948-AB93-447C-9770-06A3F3BC7CAE}">
      <dsp:nvSpPr>
        <dsp:cNvPr id="0" name=""/>
        <dsp:cNvSpPr/>
      </dsp:nvSpPr>
      <dsp:spPr>
        <a:xfrm>
          <a:off x="0" y="3174"/>
          <a:ext cx="4410066" cy="676078"/>
        </a:xfrm>
        <a:prstGeom prst="roundRect">
          <a:avLst>
            <a:gd name="adj" fmla="val 10000"/>
          </a:avLst>
        </a:prstGeom>
        <a:solidFill>
          <a:schemeClr val="accent1"/>
        </a:solidFill>
        <a:ln>
          <a:noFill/>
        </a:ln>
        <a:effectLst/>
      </dsp:spPr>
      <dsp:style>
        <a:lnRef idx="0">
          <a:scrgbClr r="0" g="0" b="0"/>
        </a:lnRef>
        <a:fillRef idx="1">
          <a:scrgbClr r="0" g="0" b="0"/>
        </a:fillRef>
        <a:effectRef idx="2">
          <a:scrgbClr r="0" g="0" b="0"/>
        </a:effectRef>
        <a:fontRef idx="minor"/>
      </dsp:style>
    </dsp:sp>
    <dsp:sp modelId="{86FCFCAF-C175-4ED4-8FFB-71AD6B87A6EE}">
      <dsp:nvSpPr>
        <dsp:cNvPr id="0" name=""/>
        <dsp:cNvSpPr/>
      </dsp:nvSpPr>
      <dsp:spPr>
        <a:xfrm>
          <a:off x="204513" y="155291"/>
          <a:ext cx="371843" cy="371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C6DE1BD-DD19-4B36-9568-AAD46FEE3BD4}">
      <dsp:nvSpPr>
        <dsp:cNvPr id="0" name=""/>
        <dsp:cNvSpPr/>
      </dsp:nvSpPr>
      <dsp:spPr>
        <a:xfrm>
          <a:off x="780870" y="3174"/>
          <a:ext cx="3629195" cy="67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2" tIns="71552" rIns="71552" bIns="71552" numCol="1" spcCol="1270" anchor="ctr" anchorCtr="0">
          <a:noAutofit/>
        </a:bodyPr>
        <a:lstStyle/>
        <a:p>
          <a:pPr marL="0" lvl="0" indent="0" algn="l" defTabSz="844550">
            <a:lnSpc>
              <a:spcPct val="100000"/>
            </a:lnSpc>
            <a:spcBef>
              <a:spcPct val="0"/>
            </a:spcBef>
            <a:spcAft>
              <a:spcPct val="35000"/>
            </a:spcAft>
            <a:buNone/>
          </a:pPr>
          <a:r>
            <a:rPr lang="en-US" sz="1900" kern="1200" dirty="0"/>
            <a:t>Goals*</a:t>
          </a:r>
        </a:p>
      </dsp:txBody>
      <dsp:txXfrm>
        <a:off x="780870" y="3174"/>
        <a:ext cx="3629195" cy="676078"/>
      </dsp:txXfrm>
    </dsp:sp>
    <dsp:sp modelId="{866270F0-2456-41FF-859D-DB824B355C0E}">
      <dsp:nvSpPr>
        <dsp:cNvPr id="0" name=""/>
        <dsp:cNvSpPr/>
      </dsp:nvSpPr>
      <dsp:spPr>
        <a:xfrm>
          <a:off x="0" y="848271"/>
          <a:ext cx="4410066" cy="676078"/>
        </a:xfrm>
        <a:prstGeom prst="roundRect">
          <a:avLst>
            <a:gd name="adj" fmla="val 10000"/>
          </a:avLst>
        </a:prstGeom>
        <a:solidFill>
          <a:schemeClr val="accent1">
            <a:lumMod val="60000"/>
            <a:lumOff val="40000"/>
          </a:schemeClr>
        </a:solidFill>
        <a:ln>
          <a:noFill/>
        </a:ln>
        <a:effectLst/>
      </dsp:spPr>
      <dsp:style>
        <a:lnRef idx="0">
          <a:scrgbClr r="0" g="0" b="0"/>
        </a:lnRef>
        <a:fillRef idx="1">
          <a:scrgbClr r="0" g="0" b="0"/>
        </a:fillRef>
        <a:effectRef idx="2">
          <a:scrgbClr r="0" g="0" b="0"/>
        </a:effectRef>
        <a:fontRef idx="minor"/>
      </dsp:style>
    </dsp:sp>
    <dsp:sp modelId="{C6F2A789-345B-4865-A72E-87FD11783991}">
      <dsp:nvSpPr>
        <dsp:cNvPr id="0" name=""/>
        <dsp:cNvSpPr/>
      </dsp:nvSpPr>
      <dsp:spPr>
        <a:xfrm>
          <a:off x="204513" y="1000389"/>
          <a:ext cx="371843" cy="371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E5FD727-D094-47A1-BF08-D2C0FC2D9D4E}">
      <dsp:nvSpPr>
        <dsp:cNvPr id="0" name=""/>
        <dsp:cNvSpPr/>
      </dsp:nvSpPr>
      <dsp:spPr>
        <a:xfrm>
          <a:off x="780870" y="848271"/>
          <a:ext cx="3629195" cy="67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2" tIns="71552" rIns="71552" bIns="71552" numCol="1" spcCol="1270" anchor="ctr" anchorCtr="0">
          <a:noAutofit/>
        </a:bodyPr>
        <a:lstStyle/>
        <a:p>
          <a:pPr marL="0" lvl="0" indent="0" algn="l" defTabSz="844550">
            <a:lnSpc>
              <a:spcPct val="100000"/>
            </a:lnSpc>
            <a:spcBef>
              <a:spcPct val="0"/>
            </a:spcBef>
            <a:spcAft>
              <a:spcPct val="35000"/>
            </a:spcAft>
            <a:buNone/>
          </a:pPr>
          <a:r>
            <a:rPr lang="en-US" sz="1900" kern="1200" dirty="0"/>
            <a:t>Performance Factors</a:t>
          </a:r>
        </a:p>
      </dsp:txBody>
      <dsp:txXfrm>
        <a:off x="780870" y="848271"/>
        <a:ext cx="3629195" cy="676078"/>
      </dsp:txXfrm>
    </dsp:sp>
    <dsp:sp modelId="{C4F065DC-5369-48F8-80D7-D773D997525A}">
      <dsp:nvSpPr>
        <dsp:cNvPr id="0" name=""/>
        <dsp:cNvSpPr/>
      </dsp:nvSpPr>
      <dsp:spPr>
        <a:xfrm>
          <a:off x="0" y="1693369"/>
          <a:ext cx="4410066" cy="676078"/>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2">
          <a:scrgbClr r="0" g="0" b="0"/>
        </a:effectRef>
        <a:fontRef idx="minor"/>
      </dsp:style>
    </dsp:sp>
    <dsp:sp modelId="{6F4F7615-D804-491D-ADA9-0E2BEB5B9F12}">
      <dsp:nvSpPr>
        <dsp:cNvPr id="0" name=""/>
        <dsp:cNvSpPr/>
      </dsp:nvSpPr>
      <dsp:spPr>
        <a:xfrm>
          <a:off x="204513" y="1845487"/>
          <a:ext cx="371843" cy="371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8E7E2D6-0841-436A-9AC1-A4FC09423ACE}">
      <dsp:nvSpPr>
        <dsp:cNvPr id="0" name=""/>
        <dsp:cNvSpPr/>
      </dsp:nvSpPr>
      <dsp:spPr>
        <a:xfrm>
          <a:off x="780870" y="1693369"/>
          <a:ext cx="3629195" cy="67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2" tIns="71552" rIns="71552" bIns="71552" numCol="1" spcCol="1270" anchor="ctr" anchorCtr="0">
          <a:noAutofit/>
        </a:bodyPr>
        <a:lstStyle/>
        <a:p>
          <a:pPr marL="0" lvl="0" indent="0" algn="l" defTabSz="844550">
            <a:lnSpc>
              <a:spcPct val="100000"/>
            </a:lnSpc>
            <a:spcBef>
              <a:spcPct val="0"/>
            </a:spcBef>
            <a:spcAft>
              <a:spcPct val="35000"/>
            </a:spcAft>
            <a:buNone/>
          </a:pPr>
          <a:r>
            <a:rPr lang="en-US" sz="1900" kern="1200" dirty="0"/>
            <a:t>Leadership Factors </a:t>
          </a:r>
        </a:p>
      </dsp:txBody>
      <dsp:txXfrm>
        <a:off x="780870" y="1693369"/>
        <a:ext cx="3629195" cy="676078"/>
      </dsp:txXfrm>
    </dsp:sp>
    <dsp:sp modelId="{03D9E687-6B6E-4125-8486-3C25768E61AD}">
      <dsp:nvSpPr>
        <dsp:cNvPr id="0" name=""/>
        <dsp:cNvSpPr/>
      </dsp:nvSpPr>
      <dsp:spPr>
        <a:xfrm>
          <a:off x="0" y="2569039"/>
          <a:ext cx="4410066" cy="67607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2">
          <a:scrgbClr r="0" g="0" b="0"/>
        </a:effectRef>
        <a:fontRef idx="minor"/>
      </dsp:style>
    </dsp:sp>
    <dsp:sp modelId="{197735C1-87D8-46A1-8EEA-71E35D34152B}">
      <dsp:nvSpPr>
        <dsp:cNvPr id="0" name=""/>
        <dsp:cNvSpPr/>
      </dsp:nvSpPr>
      <dsp:spPr>
        <a:xfrm>
          <a:off x="204513" y="2690585"/>
          <a:ext cx="371843" cy="3718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132A900-AC25-4142-A355-E30519BEB2E9}">
      <dsp:nvSpPr>
        <dsp:cNvPr id="0" name=""/>
        <dsp:cNvSpPr/>
      </dsp:nvSpPr>
      <dsp:spPr>
        <a:xfrm>
          <a:off x="780870" y="2538467"/>
          <a:ext cx="3629195" cy="67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2" tIns="71552" rIns="71552" bIns="71552" numCol="1" spcCol="1270" anchor="ctr" anchorCtr="0">
          <a:noAutofit/>
        </a:bodyPr>
        <a:lstStyle/>
        <a:p>
          <a:pPr marL="0" lvl="0" indent="0" algn="l" defTabSz="844550">
            <a:lnSpc>
              <a:spcPct val="100000"/>
            </a:lnSpc>
            <a:spcBef>
              <a:spcPct val="0"/>
            </a:spcBef>
            <a:spcAft>
              <a:spcPct val="35000"/>
            </a:spcAft>
            <a:buNone/>
          </a:pPr>
          <a:r>
            <a:rPr lang="en-US" sz="1900" kern="1200" dirty="0"/>
            <a:t>USG Core Values</a:t>
          </a:r>
        </a:p>
      </dsp:txBody>
      <dsp:txXfrm>
        <a:off x="780870" y="2538467"/>
        <a:ext cx="3629195" cy="676078"/>
      </dsp:txXfrm>
    </dsp:sp>
    <dsp:sp modelId="{11281CA9-59DA-480D-B52F-075936B23086}">
      <dsp:nvSpPr>
        <dsp:cNvPr id="0" name=""/>
        <dsp:cNvSpPr/>
      </dsp:nvSpPr>
      <dsp:spPr>
        <a:xfrm>
          <a:off x="0" y="3386739"/>
          <a:ext cx="4410066" cy="676078"/>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2">
          <a:scrgbClr r="0" g="0" b="0"/>
        </a:effectRef>
        <a:fontRef idx="minor"/>
      </dsp:style>
    </dsp:sp>
    <dsp:sp modelId="{2C90E812-C4C5-4E61-8292-B4347012FE5C}">
      <dsp:nvSpPr>
        <dsp:cNvPr id="0" name=""/>
        <dsp:cNvSpPr/>
      </dsp:nvSpPr>
      <dsp:spPr>
        <a:xfrm>
          <a:off x="204513" y="3535683"/>
          <a:ext cx="371843" cy="37184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2E2FB61-4014-4B7F-BD28-DB92834AC495}">
      <dsp:nvSpPr>
        <dsp:cNvPr id="0" name=""/>
        <dsp:cNvSpPr/>
      </dsp:nvSpPr>
      <dsp:spPr>
        <a:xfrm>
          <a:off x="780870" y="3383565"/>
          <a:ext cx="3629195" cy="67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552" tIns="71552" rIns="71552" bIns="71552" numCol="1" spcCol="1270" anchor="ctr" anchorCtr="0">
          <a:noAutofit/>
        </a:bodyPr>
        <a:lstStyle/>
        <a:p>
          <a:pPr marL="0" lvl="0" indent="0" algn="l" defTabSz="844550">
            <a:lnSpc>
              <a:spcPct val="100000"/>
            </a:lnSpc>
            <a:spcBef>
              <a:spcPct val="0"/>
            </a:spcBef>
            <a:spcAft>
              <a:spcPct val="35000"/>
            </a:spcAft>
            <a:buNone/>
          </a:pPr>
          <a:r>
            <a:rPr lang="en-US" sz="1900" kern="1200" dirty="0"/>
            <a:t>Institutional Values</a:t>
          </a:r>
        </a:p>
      </dsp:txBody>
      <dsp:txXfrm>
        <a:off x="780870" y="3383565"/>
        <a:ext cx="3629195" cy="67607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C5B82A-9BD0-7013-9FD8-53A818446D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3374B3-7583-D19F-D9D9-1928A850819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7A0CA4-7178-4EA6-83A5-5CDFC2C68324}" type="datetimeFigureOut">
              <a:rPr lang="en-US" smtClean="0"/>
              <a:t>3/13/2023</a:t>
            </a:fld>
            <a:endParaRPr lang="en-US"/>
          </a:p>
        </p:txBody>
      </p:sp>
      <p:sp>
        <p:nvSpPr>
          <p:cNvPr id="4" name="Footer Placeholder 3">
            <a:extLst>
              <a:ext uri="{FF2B5EF4-FFF2-40B4-BE49-F238E27FC236}">
                <a16:creationId xmlns:a16="http://schemas.microsoft.com/office/drawing/2014/main" id="{1EDAA51E-0C7A-2837-5E92-95E2F6DCD4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2937CCD-0251-9FCD-3A07-5D1A3267EB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C1E4C9-0F26-46B3-A990-6DF346E0977B}" type="slidenum">
              <a:rPr lang="en-US" smtClean="0"/>
              <a:t>‹#›</a:t>
            </a:fld>
            <a:endParaRPr lang="en-US"/>
          </a:p>
        </p:txBody>
      </p:sp>
    </p:spTree>
    <p:extLst>
      <p:ext uri="{BB962C8B-B14F-4D97-AF65-F5344CB8AC3E}">
        <p14:creationId xmlns:p14="http://schemas.microsoft.com/office/powerpoint/2010/main" val="40678101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D704DD-6610-4DD9-AECE-E399E5954136}"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F5769-9946-4975-B4CE-7901D79C24A8}" type="slidenum">
              <a:rPr lang="en-US" smtClean="0"/>
              <a:t>‹#›</a:t>
            </a:fld>
            <a:endParaRPr lang="en-US"/>
          </a:p>
        </p:txBody>
      </p:sp>
    </p:spTree>
    <p:extLst>
      <p:ext uri="{BB962C8B-B14F-4D97-AF65-F5344CB8AC3E}">
        <p14:creationId xmlns:p14="http://schemas.microsoft.com/office/powerpoint/2010/main" val="203163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370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6776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575756"/>
                </a:solidFill>
                <a:effectLst/>
                <a:latin typeface="akzidenz-grotesk"/>
              </a:rPr>
              <a:t>For employ­ees’ objec­tives to make a dif­fer­ence, they need to be aligned to the over­all strate­gic goals. </a:t>
            </a:r>
          </a:p>
          <a:p>
            <a:pPr algn="l"/>
            <a:endParaRPr lang="en-US" b="0" i="0" dirty="0">
              <a:solidFill>
                <a:srgbClr val="575756"/>
              </a:solidFill>
              <a:effectLst/>
              <a:latin typeface="akzidenz-grotesk"/>
            </a:endParaRPr>
          </a:p>
          <a:p>
            <a:pPr algn="l"/>
            <a:r>
              <a:rPr lang="en-US" b="0" i="0" dirty="0">
                <a:solidFill>
                  <a:srgbClr val="575756"/>
                </a:solidFill>
                <a:effectLst/>
                <a:latin typeface="akzidenz-grotesk"/>
              </a:rPr>
              <a:t>Take the anal­o­gy of dri­ving a car. Let’s say your objec­tive is to dri­ve your car for 100 miles with­out stop­ping in less than 3 hours. You com­plete the jour­ney in a sin­gle stint in under 2 hours, so you have exceed­ed your objec­tive tar­get — great. But…you were not dri­ving in the right direc­tion. So, while you tech­ni­cal­ly achieved your objec­tive, you didn’t actu­al­ly get to where you need­ed to go.</a:t>
            </a:r>
          </a:p>
          <a:p>
            <a:pPr algn="l"/>
            <a:endParaRPr lang="en-US" b="0" i="0" dirty="0">
              <a:solidFill>
                <a:srgbClr val="575756"/>
              </a:solidFill>
              <a:effectLst/>
              <a:latin typeface="akzidenz-grotesk"/>
            </a:endParaRPr>
          </a:p>
          <a:p>
            <a:pPr algn="l"/>
            <a:r>
              <a:rPr lang="en-US" b="0" i="0" dirty="0">
                <a:solidFill>
                  <a:srgbClr val="575756"/>
                </a:solidFill>
                <a:effectLst/>
                <a:latin typeface="akzidenz-grotesk"/>
              </a:rPr>
              <a:t>Strate­gic align­ment is about get­ting every­one mov­ing in the right direc­tion.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008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F5769-9946-4975-B4CE-7901D79C24A8}" type="slidenum">
              <a:rPr lang="en-US" smtClean="0"/>
              <a:t>14</a:t>
            </a:fld>
            <a:endParaRPr lang="en-US"/>
          </a:p>
        </p:txBody>
      </p:sp>
    </p:spTree>
    <p:extLst>
      <p:ext uri="{BB962C8B-B14F-4D97-AF65-F5344CB8AC3E}">
        <p14:creationId xmlns:p14="http://schemas.microsoft.com/office/powerpoint/2010/main" val="4139198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17</a:t>
            </a:fld>
            <a:endParaRPr lang="en-US" dirty="0"/>
          </a:p>
        </p:txBody>
      </p:sp>
    </p:spTree>
    <p:extLst>
      <p:ext uri="{BB962C8B-B14F-4D97-AF65-F5344CB8AC3E}">
        <p14:creationId xmlns:p14="http://schemas.microsoft.com/office/powerpoint/2010/main" val="2832966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7F5769-9946-4975-B4CE-7901D79C24A8}" type="slidenum">
              <a:rPr lang="en-US" smtClean="0"/>
              <a:t>18</a:t>
            </a:fld>
            <a:endParaRPr lang="en-US"/>
          </a:p>
        </p:txBody>
      </p:sp>
    </p:spTree>
    <p:extLst>
      <p:ext uri="{BB962C8B-B14F-4D97-AF65-F5344CB8AC3E}">
        <p14:creationId xmlns:p14="http://schemas.microsoft.com/office/powerpoint/2010/main" val="2380563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Ratings will be required for the Core &amp; Institutional values, but they will not be counted in the overall weighted average/score. As an example, a 3 would be considered passing and a 1 would be a failing score.</a:t>
            </a:r>
          </a:p>
        </p:txBody>
      </p:sp>
      <p:sp>
        <p:nvSpPr>
          <p:cNvPr id="4" name="Slide Number Placeholder 3"/>
          <p:cNvSpPr>
            <a:spLocks noGrp="1"/>
          </p:cNvSpPr>
          <p:nvPr>
            <p:ph type="sldNum" sz="quarter" idx="5"/>
          </p:nvPr>
        </p:nvSpPr>
        <p:spPr/>
        <p:txBody>
          <a:bodyPr/>
          <a:lstStyle/>
          <a:p>
            <a:fld id="{317F5769-9946-4975-B4CE-7901D79C24A8}" type="slidenum">
              <a:rPr lang="en-US" smtClean="0"/>
              <a:t>19</a:t>
            </a:fld>
            <a:endParaRPr lang="en-US"/>
          </a:p>
        </p:txBody>
      </p:sp>
    </p:spTree>
    <p:extLst>
      <p:ext uri="{BB962C8B-B14F-4D97-AF65-F5344CB8AC3E}">
        <p14:creationId xmlns:p14="http://schemas.microsoft.com/office/powerpoint/2010/main" val="3072931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7DC217-DF71-1A49-B3EA-559F1F43B0FF}" type="slidenum">
              <a:rPr lang="en-US" smtClean="0"/>
              <a:t>23</a:t>
            </a:fld>
            <a:endParaRPr lang="en-US" dirty="0"/>
          </a:p>
        </p:txBody>
      </p:sp>
    </p:spTree>
    <p:extLst>
      <p:ext uri="{BB962C8B-B14F-4D97-AF65-F5344CB8AC3E}">
        <p14:creationId xmlns:p14="http://schemas.microsoft.com/office/powerpoint/2010/main" val="2287220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 on Goal Writing</a:t>
            </a:r>
          </a:p>
        </p:txBody>
      </p:sp>
      <p:sp>
        <p:nvSpPr>
          <p:cNvPr id="4" name="Slide Number Placeholder 3"/>
          <p:cNvSpPr>
            <a:spLocks noGrp="1"/>
          </p:cNvSpPr>
          <p:nvPr>
            <p:ph type="sldNum" sz="quarter" idx="5"/>
          </p:nvPr>
        </p:nvSpPr>
        <p:spPr/>
        <p:txBody>
          <a:bodyPr/>
          <a:lstStyle/>
          <a:p>
            <a:fld id="{562FDDA2-D307-7D41-8A9B-9D02DEE488BF}" type="slidenum">
              <a:rPr lang="en-US" smtClean="0"/>
              <a:t>24</a:t>
            </a:fld>
            <a:endParaRPr lang="en-US"/>
          </a:p>
        </p:txBody>
      </p:sp>
    </p:spTree>
    <p:extLst>
      <p:ext uri="{BB962C8B-B14F-4D97-AF65-F5344CB8AC3E}">
        <p14:creationId xmlns:p14="http://schemas.microsoft.com/office/powerpoint/2010/main" val="1749881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2588" y="438150"/>
            <a:ext cx="6245225" cy="3513138"/>
          </a:xfrm>
        </p:spPr>
      </p:sp>
      <p:sp>
        <p:nvSpPr>
          <p:cNvPr id="3" name="Notizenplatzhalter 2"/>
          <p:cNvSpPr>
            <a:spLocks noGrp="1"/>
          </p:cNvSpPr>
          <p:nvPr>
            <p:ph type="body" idx="1"/>
          </p:nvPr>
        </p:nvSpPr>
        <p:spPr/>
        <p:txBody>
          <a:bodyPr/>
          <a:lstStyle/>
          <a:p>
            <a:r>
              <a:rPr lang="en-US" dirty="0"/>
              <a:t>Now that we talked about our strategic plan and shared how our Presidents vision creates momentum through SMART goals, we are excited to see how you and your teams create success for our students, community and research activities.</a:t>
            </a:r>
          </a:p>
        </p:txBody>
      </p:sp>
      <p:sp>
        <p:nvSpPr>
          <p:cNvPr id="4" name="Foliennummernplatzhalter 3"/>
          <p:cNvSpPr>
            <a:spLocks noGrp="1"/>
          </p:cNvSpPr>
          <p:nvPr>
            <p:ph type="sldNum" sz="quarter" idx="10"/>
          </p:nvPr>
        </p:nvSpPr>
        <p:spPr/>
        <p:txBody>
          <a:bodyPr/>
          <a:lstStyle/>
          <a:p>
            <a:fld id="{C14CEB38-DA38-4F43-AFB8-94FE45CA5866}" type="slidenum">
              <a:rPr lang="en-US" smtClean="0"/>
              <a:pPr/>
              <a:t>25</a:t>
            </a:fld>
            <a:endParaRPr lang="en-US" dirty="0"/>
          </a:p>
        </p:txBody>
      </p:sp>
    </p:spTree>
    <p:extLst>
      <p:ext uri="{BB962C8B-B14F-4D97-AF65-F5344CB8AC3E}">
        <p14:creationId xmlns:p14="http://schemas.microsoft.com/office/powerpoint/2010/main" val="2196204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456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Tenorite" panose="00000500000000000000" pitchFamily="2" charset="0"/>
              </a:rPr>
              <a:t>Without a plan, we’re more likely to wander aimlessly or waste time on tactics that won’t work. </a:t>
            </a:r>
            <a:endParaRPr lang="en-US" sz="1200" b="1" dirty="0">
              <a:latin typeface="Tenorite" panose="00000500000000000000" pitchFamily="2" charset="0"/>
            </a:endParaRPr>
          </a:p>
          <a:p>
            <a:endParaRPr lang="en-US" dirty="0"/>
          </a:p>
        </p:txBody>
      </p:sp>
      <p:sp>
        <p:nvSpPr>
          <p:cNvPr id="4" name="Slide Number Placeholder 3"/>
          <p:cNvSpPr>
            <a:spLocks noGrp="1"/>
          </p:cNvSpPr>
          <p:nvPr>
            <p:ph type="sldNum" sz="quarter" idx="5"/>
          </p:nvPr>
        </p:nvSpPr>
        <p:spPr/>
        <p:txBody>
          <a:bodyPr/>
          <a:lstStyle/>
          <a:p>
            <a:fld id="{317F5769-9946-4975-B4CE-7901D79C24A8}" type="slidenum">
              <a:rPr lang="en-US" smtClean="0"/>
              <a:t>3</a:t>
            </a:fld>
            <a:endParaRPr lang="en-US"/>
          </a:p>
        </p:txBody>
      </p:sp>
    </p:spTree>
    <p:extLst>
      <p:ext uri="{BB962C8B-B14F-4D97-AF65-F5344CB8AC3E}">
        <p14:creationId xmlns:p14="http://schemas.microsoft.com/office/powerpoint/2010/main" val="177824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723087"/>
                </a:solidFill>
                <a:latin typeface="Avenir Medium"/>
              </a:rPr>
              <a:t> </a:t>
            </a:r>
          </a:p>
          <a:p>
            <a:r>
              <a:rPr lang="en-US" sz="1800" b="0" i="0" u="none" strike="noStrike" baseline="0" dirty="0">
                <a:solidFill>
                  <a:srgbClr val="723087"/>
                </a:solidFill>
                <a:latin typeface="Avenir Medium"/>
              </a:rPr>
              <a:t>This Roadmap guides our University vision to be a top-tier R2 institution. </a:t>
            </a:r>
            <a:endParaRPr lang="en-US" dirty="0"/>
          </a:p>
        </p:txBody>
      </p:sp>
      <p:sp>
        <p:nvSpPr>
          <p:cNvPr id="4" name="Slide Number Placeholder 3"/>
          <p:cNvSpPr>
            <a:spLocks noGrp="1"/>
          </p:cNvSpPr>
          <p:nvPr>
            <p:ph type="sldNum" sz="quarter" idx="5"/>
          </p:nvPr>
        </p:nvSpPr>
        <p:spPr/>
        <p:txBody>
          <a:bodyPr/>
          <a:lstStyle/>
          <a:p>
            <a:fld id="{317F5769-9946-4975-B4CE-7901D79C24A8}" type="slidenum">
              <a:rPr lang="en-US" smtClean="0"/>
              <a:t>4</a:t>
            </a:fld>
            <a:endParaRPr lang="en-US"/>
          </a:p>
        </p:txBody>
      </p:sp>
    </p:spTree>
    <p:extLst>
      <p:ext uri="{BB962C8B-B14F-4D97-AF65-F5344CB8AC3E}">
        <p14:creationId xmlns:p14="http://schemas.microsoft.com/office/powerpoint/2010/main" val="263241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goals outlined in the R2 Roadmap are broken down into Four Pillars.</a:t>
            </a:r>
          </a:p>
        </p:txBody>
      </p:sp>
      <p:sp>
        <p:nvSpPr>
          <p:cNvPr id="4" name="Slide Number Placeholder 3"/>
          <p:cNvSpPr>
            <a:spLocks noGrp="1"/>
          </p:cNvSpPr>
          <p:nvPr>
            <p:ph type="sldNum" sz="quarter" idx="5"/>
          </p:nvPr>
        </p:nvSpPr>
        <p:spPr/>
        <p:txBody>
          <a:bodyPr/>
          <a:lstStyle/>
          <a:p>
            <a:fld id="{317F5769-9946-4975-B4CE-7901D79C24A8}" type="slidenum">
              <a:rPr lang="en-US" smtClean="0"/>
              <a:t>5</a:t>
            </a:fld>
            <a:endParaRPr lang="en-US"/>
          </a:p>
        </p:txBody>
      </p:sp>
    </p:spTree>
    <p:extLst>
      <p:ext uri="{BB962C8B-B14F-4D97-AF65-F5344CB8AC3E}">
        <p14:creationId xmlns:p14="http://schemas.microsoft.com/office/powerpoint/2010/main" val="114679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President’s R2 Roadmap  - as the leader of the university Kat’s goals and initiatives generate enthusiasm and momentum by creating a movement. Think about how you will create a movement with your team.</a:t>
            </a:r>
          </a:p>
          <a:p>
            <a:endParaRPr lang="en-US" dirty="0"/>
          </a:p>
          <a:p>
            <a:r>
              <a:rPr lang="en-US" dirty="0"/>
              <a:t>Here’s a real-life example of what that looks like. </a:t>
            </a:r>
          </a:p>
        </p:txBody>
      </p:sp>
      <p:sp>
        <p:nvSpPr>
          <p:cNvPr id="4" name="Slide Number Placeholder 3"/>
          <p:cNvSpPr>
            <a:spLocks noGrp="1"/>
          </p:cNvSpPr>
          <p:nvPr>
            <p:ph type="sldNum" sz="quarter" idx="5"/>
          </p:nvPr>
        </p:nvSpPr>
        <p:spPr/>
        <p:txBody>
          <a:bodyPr/>
          <a:lstStyle/>
          <a:p>
            <a:fld id="{317F5769-9946-4975-B4CE-7901D79C24A8}" type="slidenum">
              <a:rPr lang="en-US" smtClean="0"/>
              <a:t>8</a:t>
            </a:fld>
            <a:endParaRPr lang="en-US"/>
          </a:p>
        </p:txBody>
      </p:sp>
    </p:spTree>
    <p:extLst>
      <p:ext uri="{BB962C8B-B14F-4D97-AF65-F5344CB8AC3E}">
        <p14:creationId xmlns:p14="http://schemas.microsoft.com/office/powerpoint/2010/main" val="1720284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601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575756"/>
                </a:solidFill>
                <a:effectLst/>
                <a:latin typeface="akzidenz-grotesk"/>
              </a:rPr>
              <a:t>We like this approach for a num­ber of rea­sons. </a:t>
            </a:r>
          </a:p>
          <a:p>
            <a:endParaRPr lang="en-US" b="0" i="0" dirty="0">
              <a:solidFill>
                <a:srgbClr val="575756"/>
              </a:solidFill>
              <a:effectLst/>
              <a:latin typeface="akzidenz-grotesk"/>
            </a:endParaRPr>
          </a:p>
          <a:p>
            <a:r>
              <a:rPr lang="en-US" b="0" i="0" dirty="0">
                <a:solidFill>
                  <a:srgbClr val="575756"/>
                </a:solidFill>
                <a:effectLst/>
                <a:latin typeface="akzidenz-grotesk"/>
              </a:rPr>
              <a:t>First­, it is sim­ple to imple­ment and does not require elab­o­rate work­flows and timeta­bles. </a:t>
            </a:r>
          </a:p>
          <a:p>
            <a:endParaRPr lang="en-US" b="0" i="0" dirty="0">
              <a:solidFill>
                <a:srgbClr val="575756"/>
              </a:solidFill>
              <a:effectLst/>
              <a:latin typeface="akzidenz-grotesk"/>
            </a:endParaRPr>
          </a:p>
          <a:p>
            <a:r>
              <a:rPr lang="en-US" b="0" i="0" dirty="0">
                <a:solidFill>
                  <a:srgbClr val="575756"/>
                </a:solidFill>
                <a:effectLst/>
                <a:latin typeface="akzidenz-grotesk"/>
              </a:rPr>
              <a:t>Sec­ond­, it gives employ­ees own­er­ship for set­ting their own objec­tives, mean­ing they are more like­ly to com­mit to achiev­ing them.</a:t>
            </a:r>
          </a:p>
          <a:p>
            <a:endParaRPr lang="en-US" b="0" i="0" dirty="0">
              <a:solidFill>
                <a:srgbClr val="575756"/>
              </a:solidFill>
              <a:effectLst/>
              <a:latin typeface="akzidenz-grotesk"/>
            </a:endParaRPr>
          </a:p>
          <a:p>
            <a:r>
              <a:rPr lang="en-US" b="0" i="0" dirty="0">
                <a:solidFill>
                  <a:srgbClr val="575756"/>
                </a:solidFill>
                <a:effectLst/>
                <a:latin typeface="akzidenz-grotesk"/>
              </a:rPr>
              <a:t>And third­, it helps employ­ees to gen­uine­ly under­stand the strate­gic pri­or­i­ties of the university and forces them to think about how their role con­tributes towards achiev­ing them.</a:t>
            </a:r>
            <a:endParaRPr lang="en-US" dirty="0"/>
          </a:p>
        </p:txBody>
      </p:sp>
      <p:sp>
        <p:nvSpPr>
          <p:cNvPr id="4" name="Slide Number Placeholder 3"/>
          <p:cNvSpPr>
            <a:spLocks noGrp="1"/>
          </p:cNvSpPr>
          <p:nvPr>
            <p:ph type="sldNum" sz="quarter" idx="5"/>
          </p:nvPr>
        </p:nvSpPr>
        <p:spPr/>
        <p:txBody>
          <a:bodyPr/>
          <a:lstStyle/>
          <a:p>
            <a:fld id="{317F5769-9946-4975-B4CE-7901D79C24A8}" type="slidenum">
              <a:rPr lang="en-US" smtClean="0"/>
              <a:t>10</a:t>
            </a:fld>
            <a:endParaRPr lang="en-US"/>
          </a:p>
        </p:txBody>
      </p:sp>
    </p:spTree>
    <p:extLst>
      <p:ext uri="{BB962C8B-B14F-4D97-AF65-F5344CB8AC3E}">
        <p14:creationId xmlns:p14="http://schemas.microsoft.com/office/powerpoint/2010/main" val="296269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Challenge - Employees and Managers need to work together in establishing individual goals so they align with the strategic mission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Commitment - To build joint commitment, it is better for both parties to have input in drafting and aligning goals upward</a:t>
            </a:r>
          </a:p>
          <a:p>
            <a:r>
              <a:rPr lang="en-US" dirty="0"/>
              <a:t>Monitor – Change is happening all the time and you can’t necessarily plan for everything.  You will need to be flexible in recognizing the implications of change on performance goals/objectives and revisit them when necessary.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623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1167493" y="1122363"/>
            <a:ext cx="7096933" cy="2387600"/>
          </a:xfrm>
        </p:spPr>
        <p:txBody>
          <a:bodyPr anchor="b">
            <a:noAutofit/>
          </a:bodyPr>
          <a:lstStyle>
            <a:lvl1pPr algn="l">
              <a:defRPr sz="6000" b="1">
                <a:latin typeface="+mj-lt"/>
              </a:defRPr>
            </a:lvl1pPr>
          </a:lstStyle>
          <a:p>
            <a:r>
              <a:rPr lang="en-US" dirty="0"/>
              <a:t>2022 Performance Evaluations</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e-Performance Overview</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6354"/>
            <a:ext cx="12192000"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a:extLst>
              <a:ext uri="{FF2B5EF4-FFF2-40B4-BE49-F238E27FC236}">
                <a16:creationId xmlns:a16="http://schemas.microsoft.com/office/drawing/2014/main" id="{F8B927BD-2344-FC08-2B39-3BDBEECD113B}"/>
              </a:ext>
            </a:extLst>
          </p:cNvPr>
          <p:cNvPicPr>
            <a:picLocks noChangeAspect="1"/>
          </p:cNvPicPr>
          <p:nvPr userDrawn="1"/>
        </p:nvPicPr>
        <p:blipFill>
          <a:blip r:embed="rId2"/>
          <a:stretch>
            <a:fillRect/>
          </a:stretch>
        </p:blipFill>
        <p:spPr>
          <a:xfrm>
            <a:off x="985013" y="5311218"/>
            <a:ext cx="2859272" cy="688908"/>
          </a:xfrm>
          <a:prstGeom prst="rect">
            <a:avLst/>
          </a:prstGeom>
        </p:spPr>
      </p:pic>
    </p:spTree>
    <p:extLst>
      <p:ext uri="{BB962C8B-B14F-4D97-AF65-F5344CB8AC3E}">
        <p14:creationId xmlns:p14="http://schemas.microsoft.com/office/powerpoint/2010/main" val="27526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tx1"/>
                </a:solidFill>
                <a:latin typeface="+mn-lt"/>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3/13/2023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0756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3/13/2023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413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40677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96166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six">
    <p:spTree>
      <p:nvGrpSpPr>
        <p:cNvPr id="1" name=""/>
        <p:cNvGrpSpPr/>
        <p:nvPr/>
      </p:nvGrpSpPr>
      <p:grpSpPr>
        <a:xfrm>
          <a:off x="0" y="0"/>
          <a:ext cx="0" cy="0"/>
          <a:chOff x="0" y="0"/>
          <a:chExt cx="0" cy="0"/>
        </a:xfrm>
      </p:grpSpPr>
      <p:sp>
        <p:nvSpPr>
          <p:cNvPr id="40" name="Picture Placeholder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420935" y="466999"/>
            <a:ext cx="887413" cy="889000"/>
          </a:xfrm>
        </p:spPr>
        <p:txBody>
          <a:bodyPr>
            <a:normAutofit/>
          </a:bodyPr>
          <a:lstStyle>
            <a:lvl1pPr marL="0" indent="0">
              <a:buNone/>
              <a:defRPr sz="1000"/>
            </a:lvl1pPr>
          </a:lstStyle>
          <a:p>
            <a:r>
              <a:rPr lang="en-US"/>
              <a:t>ICON</a:t>
            </a:r>
          </a:p>
        </p:txBody>
      </p:sp>
      <p:sp>
        <p:nvSpPr>
          <p:cNvPr id="41" name="Text Placeholder 39">
            <a:extLst>
              <a:ext uri="{FF2B5EF4-FFF2-40B4-BE49-F238E27FC236}">
                <a16:creationId xmlns:a16="http://schemas.microsoft.com/office/drawing/2014/main" id="{FD8132DE-D62C-4410-983C-9F458DCEF6DE}"/>
              </a:ext>
            </a:extLst>
          </p:cNvPr>
          <p:cNvSpPr>
            <a:spLocks noGrp="1"/>
          </p:cNvSpPr>
          <p:nvPr>
            <p:ph type="body" sz="quarter" idx="38"/>
          </p:nvPr>
        </p:nvSpPr>
        <p:spPr>
          <a:xfrm>
            <a:off x="2408126" y="930257"/>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42" name="Text Placeholder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2408126" y="527314"/>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48" name="Picture Placeholder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3458965" y="2484454"/>
            <a:ext cx="887413" cy="889000"/>
          </a:xfrm>
        </p:spPr>
        <p:txBody>
          <a:bodyPr>
            <a:normAutofit/>
          </a:bodyPr>
          <a:lstStyle>
            <a:lvl1pPr marL="0" indent="0">
              <a:buNone/>
              <a:defRPr sz="1000"/>
            </a:lvl1pPr>
          </a:lstStyle>
          <a:p>
            <a:r>
              <a:rPr lang="en-US"/>
              <a:t>ICON</a:t>
            </a:r>
          </a:p>
        </p:txBody>
      </p:sp>
      <p:sp>
        <p:nvSpPr>
          <p:cNvPr id="49" name="Text Placeholder 39">
            <a:extLst>
              <a:ext uri="{FF2B5EF4-FFF2-40B4-BE49-F238E27FC236}">
                <a16:creationId xmlns:a16="http://schemas.microsoft.com/office/drawing/2014/main" id="{0EEE7EDE-175B-450F-B4D2-50D992E53C5E}"/>
              </a:ext>
            </a:extLst>
          </p:cNvPr>
          <p:cNvSpPr>
            <a:spLocks noGrp="1"/>
          </p:cNvSpPr>
          <p:nvPr>
            <p:ph type="body" sz="quarter" idx="41"/>
          </p:nvPr>
        </p:nvSpPr>
        <p:spPr>
          <a:xfrm>
            <a:off x="4446156" y="294771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0" name="Text Placeholder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4446156" y="254476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1" name="Picture Placeholder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8030968" y="2484454"/>
            <a:ext cx="887413" cy="889000"/>
          </a:xfrm>
        </p:spPr>
        <p:txBody>
          <a:bodyPr>
            <a:normAutofit/>
          </a:bodyPr>
          <a:lstStyle>
            <a:lvl1pPr marL="0" indent="0">
              <a:buNone/>
              <a:defRPr sz="1000"/>
            </a:lvl1pPr>
          </a:lstStyle>
          <a:p>
            <a:r>
              <a:rPr lang="en-US"/>
              <a:t>ICON</a:t>
            </a:r>
          </a:p>
        </p:txBody>
      </p:sp>
      <p:sp>
        <p:nvSpPr>
          <p:cNvPr id="55" name="Text Placeholder 39">
            <a:extLst>
              <a:ext uri="{FF2B5EF4-FFF2-40B4-BE49-F238E27FC236}">
                <a16:creationId xmlns:a16="http://schemas.microsoft.com/office/drawing/2014/main" id="{3A5DD9C2-78E8-4416-B2C1-F07A9E25832F}"/>
              </a:ext>
            </a:extLst>
          </p:cNvPr>
          <p:cNvSpPr>
            <a:spLocks noGrp="1"/>
          </p:cNvSpPr>
          <p:nvPr>
            <p:ph type="body" sz="quarter" idx="44"/>
          </p:nvPr>
        </p:nvSpPr>
        <p:spPr>
          <a:xfrm>
            <a:off x="9018159" y="294771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56" name="Text Placeholder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9018159" y="254476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57" name="Picture Placeholder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586860" y="4201784"/>
            <a:ext cx="887413" cy="889000"/>
          </a:xfrm>
        </p:spPr>
        <p:txBody>
          <a:bodyPr>
            <a:normAutofit/>
          </a:bodyPr>
          <a:lstStyle>
            <a:lvl1pPr marL="0" indent="0">
              <a:buNone/>
              <a:defRPr sz="1000"/>
            </a:lvl1pPr>
          </a:lstStyle>
          <a:p>
            <a:r>
              <a:rPr lang="en-US"/>
              <a:t>ICON</a:t>
            </a:r>
          </a:p>
        </p:txBody>
      </p:sp>
      <p:sp>
        <p:nvSpPr>
          <p:cNvPr id="58" name="Text Placeholder 39">
            <a:extLst>
              <a:ext uri="{FF2B5EF4-FFF2-40B4-BE49-F238E27FC236}">
                <a16:creationId xmlns:a16="http://schemas.microsoft.com/office/drawing/2014/main" id="{3F9DA6EE-3DE6-4493-AD6B-BEC7EE858CED}"/>
              </a:ext>
            </a:extLst>
          </p:cNvPr>
          <p:cNvSpPr>
            <a:spLocks noGrp="1"/>
          </p:cNvSpPr>
          <p:nvPr>
            <p:ph type="body" sz="quarter" idx="47"/>
          </p:nvPr>
        </p:nvSpPr>
        <p:spPr>
          <a:xfrm>
            <a:off x="2574051" y="466504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1" name="Text Placeholder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2574051" y="426209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2" name="Picture Placeholder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5818607" y="4201784"/>
            <a:ext cx="887413" cy="889000"/>
          </a:xfrm>
        </p:spPr>
        <p:txBody>
          <a:bodyPr>
            <a:normAutofit/>
          </a:bodyPr>
          <a:lstStyle>
            <a:lvl1pPr marL="0" indent="0">
              <a:buNone/>
              <a:defRPr sz="1000"/>
            </a:lvl1pPr>
          </a:lstStyle>
          <a:p>
            <a:r>
              <a:rPr lang="en-US"/>
              <a:t>ICON</a:t>
            </a:r>
          </a:p>
        </p:txBody>
      </p:sp>
      <p:sp>
        <p:nvSpPr>
          <p:cNvPr id="63" name="Text Placeholder 39">
            <a:extLst>
              <a:ext uri="{FF2B5EF4-FFF2-40B4-BE49-F238E27FC236}">
                <a16:creationId xmlns:a16="http://schemas.microsoft.com/office/drawing/2014/main" id="{13567973-FE07-4747-9500-D565A3EF2869}"/>
              </a:ext>
            </a:extLst>
          </p:cNvPr>
          <p:cNvSpPr>
            <a:spLocks noGrp="1"/>
          </p:cNvSpPr>
          <p:nvPr>
            <p:ph type="body" sz="quarter" idx="50"/>
          </p:nvPr>
        </p:nvSpPr>
        <p:spPr>
          <a:xfrm>
            <a:off x="6805798" y="4665042"/>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4" name="Text Placeholder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6805798" y="4262099"/>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65" name="Picture Placeholder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8027987" y="5637179"/>
            <a:ext cx="887413" cy="889000"/>
          </a:xfrm>
        </p:spPr>
        <p:txBody>
          <a:bodyPr>
            <a:normAutofit/>
          </a:bodyPr>
          <a:lstStyle>
            <a:lvl1pPr marL="0" indent="0">
              <a:buNone/>
              <a:defRPr sz="1000"/>
            </a:lvl1pPr>
          </a:lstStyle>
          <a:p>
            <a:r>
              <a:rPr lang="en-US"/>
              <a:t>ICON</a:t>
            </a:r>
          </a:p>
        </p:txBody>
      </p:sp>
      <p:sp>
        <p:nvSpPr>
          <p:cNvPr id="66" name="Text Placeholder 39">
            <a:extLst>
              <a:ext uri="{FF2B5EF4-FFF2-40B4-BE49-F238E27FC236}">
                <a16:creationId xmlns:a16="http://schemas.microsoft.com/office/drawing/2014/main" id="{C8F3380A-C45C-44C2-BE84-98D3DADAEDA3}"/>
              </a:ext>
            </a:extLst>
          </p:cNvPr>
          <p:cNvSpPr>
            <a:spLocks noGrp="1"/>
          </p:cNvSpPr>
          <p:nvPr>
            <p:ph type="body" sz="quarter" idx="53"/>
          </p:nvPr>
        </p:nvSpPr>
        <p:spPr>
          <a:xfrm>
            <a:off x="9015178" y="6100437"/>
            <a:ext cx="2138339" cy="601662"/>
          </a:xfrm>
        </p:spPr>
        <p:txBody>
          <a:bodyPr>
            <a:noAutofit/>
          </a:bodyPr>
          <a:lstStyle>
            <a:lvl1pPr marL="0" indent="0" algn="l">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a:r>
              <a:rPr lang="en-US"/>
              <a:t>Click to edit Master text styles</a:t>
            </a:r>
          </a:p>
        </p:txBody>
      </p:sp>
      <p:sp>
        <p:nvSpPr>
          <p:cNvPr id="67" name="Text Placeholder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9015178" y="5697494"/>
            <a:ext cx="2138339" cy="299767"/>
          </a:xfrm>
        </p:spPr>
        <p:txBody>
          <a:bodyPr>
            <a:noAutofit/>
          </a:bodyPr>
          <a:lstStyle>
            <a:lvl1pPr marL="0" indent="0" algn="l">
              <a:lnSpc>
                <a:spcPct val="100000"/>
              </a:lnSpc>
              <a:spcBef>
                <a:spcPts val="0"/>
              </a:spcBef>
              <a:buNone/>
              <a:defRPr sz="1800" b="1">
                <a:latin typeface="+mj-lt"/>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a:t>
            </a:r>
          </a:p>
        </p:txBody>
      </p:sp>
      <p:sp>
        <p:nvSpPr>
          <p:cNvPr id="2" name="Title 1">
            <a:extLst>
              <a:ext uri="{FF2B5EF4-FFF2-40B4-BE49-F238E27FC236}">
                <a16:creationId xmlns:a16="http://schemas.microsoft.com/office/drawing/2014/main" id="{791D5DA0-8F16-4F11-8B6E-A593133FA159}"/>
              </a:ext>
            </a:extLst>
          </p:cNvPr>
          <p:cNvSpPr>
            <a:spLocks noGrp="1"/>
          </p:cNvSpPr>
          <p:nvPr>
            <p:ph type="title"/>
          </p:nvPr>
        </p:nvSpPr>
        <p:spPr>
          <a:xfrm>
            <a:off x="5753098" y="457200"/>
            <a:ext cx="6096001" cy="601662"/>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83136361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ote Slide Option 2">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33246C5-2D29-F946-B2F7-3B9C84905703}"/>
              </a:ext>
            </a:extLst>
          </p:cNvPr>
          <p:cNvGrpSpPr/>
          <p:nvPr userDrawn="1"/>
        </p:nvGrpSpPr>
        <p:grpSpPr>
          <a:xfrm>
            <a:off x="-1" y="0"/>
            <a:ext cx="12192001" cy="6858000"/>
            <a:chOff x="-1" y="0"/>
            <a:chExt cx="12192001" cy="6858000"/>
          </a:xfrm>
        </p:grpSpPr>
        <p:pic>
          <p:nvPicPr>
            <p:cNvPr id="8" name="Picture 7">
              <a:extLst>
                <a:ext uri="{FF2B5EF4-FFF2-40B4-BE49-F238E27FC236}">
                  <a16:creationId xmlns:a16="http://schemas.microsoft.com/office/drawing/2014/main" id="{44CE2E98-8D1A-CD4B-B1A9-88632EBA646B}"/>
                </a:ext>
              </a:extLst>
            </p:cNvPr>
            <p:cNvPicPr>
              <a:picLocks noChangeAspect="1"/>
            </p:cNvPicPr>
            <p:nvPr/>
          </p:nvPicPr>
          <p:blipFill>
            <a:blip r:embed="rId2"/>
            <a:stretch>
              <a:fillRect/>
            </a:stretch>
          </p:blipFill>
          <p:spPr>
            <a:xfrm>
              <a:off x="0" y="0"/>
              <a:ext cx="12192000" cy="6858000"/>
            </a:xfrm>
            <a:prstGeom prst="rect">
              <a:avLst/>
            </a:prstGeom>
          </p:spPr>
        </p:pic>
        <p:cxnSp>
          <p:nvCxnSpPr>
            <p:cNvPr id="9" name="Straight Connector 8">
              <a:extLst>
                <a:ext uri="{FF2B5EF4-FFF2-40B4-BE49-F238E27FC236}">
                  <a16:creationId xmlns:a16="http://schemas.microsoft.com/office/drawing/2014/main" id="{CFBB83C3-3C45-0841-A413-09852839C40C}"/>
                </a:ext>
              </a:extLst>
            </p:cNvPr>
            <p:cNvCxnSpPr>
              <a:cxnSpLocks/>
            </p:cNvCxnSpPr>
            <p:nvPr/>
          </p:nvCxnSpPr>
          <p:spPr>
            <a:xfrm>
              <a:off x="1826811" y="1497477"/>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57FDDB52-74F4-BD45-9465-8A1053479EC4}"/>
                </a:ext>
              </a:extLst>
            </p:cNvPr>
            <p:cNvSpPr/>
            <p:nvPr/>
          </p:nvSpPr>
          <p:spPr>
            <a:xfrm>
              <a:off x="5589104" y="990581"/>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DFCEBF5-ADAA-7B46-9038-529B9CAD1C0A}"/>
                </a:ext>
              </a:extLst>
            </p:cNvPr>
            <p:cNvCxnSpPr>
              <a:cxnSpLocks/>
            </p:cNvCxnSpPr>
            <p:nvPr/>
          </p:nvCxnSpPr>
          <p:spPr>
            <a:xfrm>
              <a:off x="1826811" y="5360525"/>
              <a:ext cx="853837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C772748-8129-DF4A-8381-C7C56673891E}"/>
                </a:ext>
              </a:extLst>
            </p:cNvPr>
            <p:cNvSpPr/>
            <p:nvPr/>
          </p:nvSpPr>
          <p:spPr>
            <a:xfrm>
              <a:off x="5589104" y="4853629"/>
              <a:ext cx="1013791" cy="1013791"/>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87E82D3-A127-8949-B1E6-B259F329C874}"/>
                </a:ext>
              </a:extLst>
            </p:cNvPr>
            <p:cNvSpPr/>
            <p:nvPr/>
          </p:nvSpPr>
          <p:spPr>
            <a:xfrm>
              <a:off x="-1" y="2494755"/>
              <a:ext cx="12192001" cy="18666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EB4B2D7-120C-C34A-B84F-EA07D8F4AE44}"/>
                </a:ext>
              </a:extLst>
            </p:cNvPr>
            <p:cNvPicPr>
              <a:picLocks noChangeAspect="1"/>
            </p:cNvPicPr>
            <p:nvPr/>
          </p:nvPicPr>
          <p:blipFill>
            <a:blip r:embed="rId3"/>
            <a:stretch>
              <a:fillRect/>
            </a:stretch>
          </p:blipFill>
          <p:spPr>
            <a:xfrm>
              <a:off x="5750855" y="1305854"/>
              <a:ext cx="690281" cy="460187"/>
            </a:xfrm>
            <a:prstGeom prst="rect">
              <a:avLst/>
            </a:prstGeom>
          </p:spPr>
        </p:pic>
        <p:pic>
          <p:nvPicPr>
            <p:cNvPr id="16" name="Picture 15">
              <a:extLst>
                <a:ext uri="{FF2B5EF4-FFF2-40B4-BE49-F238E27FC236}">
                  <a16:creationId xmlns:a16="http://schemas.microsoft.com/office/drawing/2014/main" id="{7F279F7D-5F09-5A4A-BBE3-A178B7A30770}"/>
                </a:ext>
              </a:extLst>
            </p:cNvPr>
            <p:cNvPicPr>
              <a:picLocks noChangeAspect="1"/>
            </p:cNvPicPr>
            <p:nvPr/>
          </p:nvPicPr>
          <p:blipFill>
            <a:blip r:embed="rId3"/>
            <a:stretch>
              <a:fillRect/>
            </a:stretch>
          </p:blipFill>
          <p:spPr>
            <a:xfrm rot="10800000">
              <a:off x="5750855" y="5128560"/>
              <a:ext cx="690281" cy="460187"/>
            </a:xfrm>
            <a:prstGeom prst="rect">
              <a:avLst/>
            </a:prstGeom>
          </p:spPr>
        </p:pic>
      </p:grpSp>
      <p:sp>
        <p:nvSpPr>
          <p:cNvPr id="14" name="Text Placeholder 12">
            <a:extLst>
              <a:ext uri="{FF2B5EF4-FFF2-40B4-BE49-F238E27FC236}">
                <a16:creationId xmlns:a16="http://schemas.microsoft.com/office/drawing/2014/main" id="{D4F3A9B5-49EA-D54B-89B9-093CE6BD84CE}"/>
              </a:ext>
            </a:extLst>
          </p:cNvPr>
          <p:cNvSpPr>
            <a:spLocks noGrp="1"/>
          </p:cNvSpPr>
          <p:nvPr>
            <p:ph type="body" sz="quarter" idx="12" hasCustomPrompt="1"/>
          </p:nvPr>
        </p:nvSpPr>
        <p:spPr>
          <a:xfrm>
            <a:off x="888571" y="2937860"/>
            <a:ext cx="10414849" cy="980411"/>
          </a:xfrm>
          <a:prstGeom prst="rect">
            <a:avLst/>
          </a:prstGeom>
        </p:spPr>
        <p:txBody>
          <a:bodyPr/>
          <a:lstStyle>
            <a:lvl1pPr marL="0" indent="0" algn="ctr">
              <a:buNone/>
              <a:defRPr sz="3200" b="1" i="0">
                <a:solidFill>
                  <a:schemeClr val="bg1"/>
                </a:solidFill>
                <a:latin typeface="Arial" panose="020B0604020202020204" pitchFamily="34" charset="0"/>
                <a:cs typeface="Arial" panose="020B0604020202020204" pitchFamily="34" charset="0"/>
              </a:defRPr>
            </a:lvl1pPr>
          </a:lstStyle>
          <a:p>
            <a:pPr lvl="0"/>
            <a:r>
              <a:rPr lang="en-US" dirty="0"/>
              <a:t>We don’t yet know what our best self can be…together, we all need to find it.</a:t>
            </a:r>
          </a:p>
        </p:txBody>
      </p:sp>
    </p:spTree>
    <p:extLst>
      <p:ext uri="{BB962C8B-B14F-4D97-AF65-F5344CB8AC3E}">
        <p14:creationId xmlns:p14="http://schemas.microsoft.com/office/powerpoint/2010/main" val="86654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7E3552-DEBB-C944-A554-82AFCB8419BA}"/>
              </a:ext>
            </a:extLst>
          </p:cNvPr>
          <p:cNvSpPr/>
          <p:nvPr/>
        </p:nvSpPr>
        <p:spPr>
          <a:xfrm>
            <a:off x="0" y="4872178"/>
            <a:ext cx="12192000" cy="121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89982E9-2715-D941-B379-71A97DB17011}"/>
              </a:ext>
            </a:extLst>
          </p:cNvPr>
          <p:cNvPicPr>
            <a:picLocks noChangeAspect="1"/>
          </p:cNvPicPr>
          <p:nvPr/>
        </p:nvPicPr>
        <p:blipFill rotWithShape="1">
          <a:blip r:embed="rId2"/>
          <a:srcRect t="50000" r="1168" b="21932"/>
          <a:stretch/>
        </p:blipFill>
        <p:spPr>
          <a:xfrm>
            <a:off x="-1" y="4933072"/>
            <a:ext cx="12192001" cy="1924928"/>
          </a:xfrm>
          <a:prstGeom prst="rect">
            <a:avLst/>
          </a:prstGeom>
        </p:spPr>
      </p:pic>
    </p:spTree>
    <p:extLst>
      <p:ext uri="{BB962C8B-B14F-4D97-AF65-F5344CB8AC3E}">
        <p14:creationId xmlns:p14="http://schemas.microsoft.com/office/powerpoint/2010/main" val="21658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3/13/2023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7137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1"/>
            <a:ext cx="122088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5"/>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556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0514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3/13/2023</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5804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380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3/13/2023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4821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3/13/2023</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4244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3/13/2023</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31799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3/13/2023</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760330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s://fcw.com/articles/2012/05/15/comment-howard-risher-cascading-goals.aspx"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image" Target="../media/image24.svg"/><Relationship Id="rId5" Type="http://schemas.openxmlformats.org/officeDocument/2006/relationships/diagramQuickStyle" Target="../diagrams/quickStyle4.xm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diagramLayout" Target="../diagrams/layout4.xml"/><Relationship Id="rId9" Type="http://schemas.openxmlformats.org/officeDocument/2006/relationships/image" Target="../media/image22.sv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6.xml"/><Relationship Id="rId6" Type="http://schemas.openxmlformats.org/officeDocument/2006/relationships/hyperlink" Target="https://www.smartsheet.com/content/work-smart-goals-examples" TargetMode="External"/><Relationship Id="rId5" Type="http://schemas.openxmlformats.org/officeDocument/2006/relationships/image" Target="../media/image36.png"/><Relationship Id="rId4"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hyperlink" Target="https://hr.kennesaw.edu/hrteams.php" TargetMode="External"/><Relationship Id="rId3" Type="http://schemas.openxmlformats.org/officeDocument/2006/relationships/hyperlink" Target="https://planning.kennesaw.edu/docs/r2-roadmap.pdf" TargetMode="External"/><Relationship Id="rId7" Type="http://schemas.openxmlformats.org/officeDocument/2006/relationships/hyperlink" Target="https://www.smartsheet.com/content/work-smart-goals-examples"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hr.kennesaw.edu/docs/eperformance/GOALS%20-%20template%20example.docx" TargetMode="External"/><Relationship Id="rId5" Type="http://schemas.openxmlformats.org/officeDocument/2006/relationships/hyperlink" Target="https://hr.kennesaw.edu/docs/eperformance/College%20-%20Division%20-%20Goal%20Selection%202023.xlsx" TargetMode="External"/><Relationship Id="rId4" Type="http://schemas.openxmlformats.org/officeDocument/2006/relationships/hyperlink" Target="https://hr.kennesaw.edu/docs/eperformance/smart-goals-2022.ppt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planning.kennesaw.edu/docs/r2-roadmap.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12.png"/><Relationship Id="rId2" Type="http://schemas.openxmlformats.org/officeDocument/2006/relationships/notesSlide" Target="../notesSlides/notesSlide5.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11.svg"/><Relationship Id="rId5" Type="http://schemas.openxmlformats.org/officeDocument/2006/relationships/diagramQuickStyle" Target="../diagrams/quickStyle3.xml"/><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diagramLayout" Target="../diagrams/layout3.xml"/><Relationship Id="rId9" Type="http://schemas.openxmlformats.org/officeDocument/2006/relationships/image" Target="../media/image9.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gxFt1BZiMTw?feature=oembed"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4" y="988441"/>
            <a:ext cx="6245912" cy="2387600"/>
          </a:xfrm>
        </p:spPr>
        <p:txBody>
          <a:bodyPr anchor="b">
            <a:normAutofit/>
          </a:bodyPr>
          <a:lstStyle/>
          <a:p>
            <a:r>
              <a:rPr lang="en-US" dirty="0">
                <a:solidFill>
                  <a:schemeClr val="tx1"/>
                </a:solidFill>
              </a:rPr>
              <a:t>Setting Goals </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4" y="3376041"/>
            <a:ext cx="7573936" cy="1406101"/>
          </a:xfrm>
        </p:spPr>
        <p:txBody>
          <a:bodyPr>
            <a:normAutofit/>
          </a:bodyPr>
          <a:lstStyle/>
          <a:p>
            <a:r>
              <a:rPr lang="en-US" dirty="0">
                <a:solidFill>
                  <a:schemeClr val="tx1"/>
                </a:solidFill>
              </a:rPr>
              <a:t>e-Performance 2023</a:t>
            </a:r>
          </a:p>
          <a:p>
            <a:r>
              <a:rPr lang="en-US" dirty="0">
                <a:solidFill>
                  <a:schemeClr val="tx1"/>
                </a:solidFill>
              </a:rPr>
              <a:t>Manager Overview</a:t>
            </a:r>
          </a:p>
        </p:txBody>
      </p:sp>
      <p:pic>
        <p:nvPicPr>
          <p:cNvPr id="6" name="Picture 5" descr="Shape&#10;&#10;Description automatically generated with medium confidence">
            <a:extLst>
              <a:ext uri="{FF2B5EF4-FFF2-40B4-BE49-F238E27FC236}">
                <a16:creationId xmlns:a16="http://schemas.microsoft.com/office/drawing/2014/main" id="{D554D4E0-E40F-24D3-01E1-27AB97F8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16" y="295175"/>
            <a:ext cx="2415166" cy="585040"/>
          </a:xfrm>
          <a:prstGeom prst="rect">
            <a:avLst/>
          </a:prstGeom>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360D9AC-1BE2-21BC-1EEB-1FE3B4FF7561}"/>
              </a:ext>
            </a:extLst>
          </p:cNvPr>
          <p:cNvSpPr>
            <a:spLocks noGrp="1"/>
          </p:cNvSpPr>
          <p:nvPr>
            <p:ph type="ctrTitle"/>
          </p:nvPr>
        </p:nvSpPr>
        <p:spPr>
          <a:xfrm>
            <a:off x="938893" y="655224"/>
            <a:ext cx="6684419" cy="1123880"/>
          </a:xfrm>
        </p:spPr>
        <p:txBody>
          <a:bodyPr/>
          <a:lstStyle/>
          <a:p>
            <a:r>
              <a:rPr lang="en-US" sz="3600" dirty="0">
                <a:solidFill>
                  <a:schemeClr val="tx1"/>
                </a:solidFill>
              </a:rPr>
              <a:t>How to Start a Movement </a:t>
            </a:r>
            <a:r>
              <a:rPr lang="en-US" sz="3600" i="1" dirty="0">
                <a:solidFill>
                  <a:schemeClr val="tx1"/>
                </a:solidFill>
              </a:rPr>
              <a:t>by Aligning Goals Upward</a:t>
            </a:r>
          </a:p>
        </p:txBody>
      </p:sp>
      <p:sp>
        <p:nvSpPr>
          <p:cNvPr id="2" name="Subtitle 1">
            <a:extLst>
              <a:ext uri="{FF2B5EF4-FFF2-40B4-BE49-F238E27FC236}">
                <a16:creationId xmlns:a16="http://schemas.microsoft.com/office/drawing/2014/main" id="{97C0CA50-448B-B7D1-7E91-9AFD814CE9E5}"/>
              </a:ext>
            </a:extLst>
          </p:cNvPr>
          <p:cNvSpPr>
            <a:spLocks noGrp="1"/>
          </p:cNvSpPr>
          <p:nvPr>
            <p:ph type="subTitle" idx="1"/>
          </p:nvPr>
        </p:nvSpPr>
        <p:spPr>
          <a:xfrm>
            <a:off x="938893" y="2091975"/>
            <a:ext cx="6220277" cy="4264375"/>
          </a:xfrm>
        </p:spPr>
        <p:txBody>
          <a:bodyPr/>
          <a:lstStyle/>
          <a:p>
            <a:r>
              <a:rPr lang="en-US" sz="2400" b="0" i="0" dirty="0">
                <a:effectLst/>
                <a:latin typeface="akzidenz-grotesk"/>
              </a:rPr>
              <a:t>Stud­ies have shown that when employ­ees can see how their goals con­tribute to achiev­ing the university goals, they are </a:t>
            </a:r>
            <a:r>
              <a:rPr lang="en-US" sz="2400" b="0" i="0" u="none" strike="noStrike" dirty="0">
                <a:effectLst/>
                <a:latin typeface="akzidenz-grotesk"/>
                <a:hlinkClick r:id="rId3">
                  <a:extLst>
                    <a:ext uri="{A12FA001-AC4F-418D-AE19-62706E023703}">
                      <ahyp:hlinkClr xmlns:ahyp="http://schemas.microsoft.com/office/drawing/2018/hyperlinkcolor" val="tx"/>
                    </a:ext>
                  </a:extLst>
                </a:hlinkClick>
              </a:rPr>
              <a:t>more engaged and moti­vat­ed</a:t>
            </a:r>
            <a:r>
              <a:rPr lang="en-US" sz="2400" b="0" i="0" dirty="0">
                <a:effectLst/>
                <a:latin typeface="akzidenz-grotesk"/>
              </a:rPr>
              <a:t>. </a:t>
            </a:r>
          </a:p>
          <a:p>
            <a:endParaRPr lang="en-US" sz="2400" b="0" i="0" dirty="0">
              <a:effectLst/>
              <a:latin typeface="akzidenz-grotesk"/>
            </a:endParaRPr>
          </a:p>
          <a:p>
            <a:r>
              <a:rPr lang="en-US" sz="2400" b="0" i="0" dirty="0">
                <a:effectLst/>
                <a:latin typeface="akzidenz-grotesk"/>
              </a:rPr>
              <a:t>A bet­ter way to achieve this is to:</a:t>
            </a:r>
          </a:p>
          <a:p>
            <a:pPr marL="342900" indent="-342900">
              <a:buFont typeface="Arial" panose="020B0604020202020204" pitchFamily="34" charset="0"/>
              <a:buChar char="•"/>
            </a:pPr>
            <a:r>
              <a:rPr lang="en-US" sz="2400" b="0" i="0" dirty="0">
                <a:effectLst/>
                <a:latin typeface="akzidenz-grotesk"/>
              </a:rPr>
              <a:t>give employ­ees respon­si­bil­i­ty for set­ting their own goals and</a:t>
            </a:r>
          </a:p>
          <a:p>
            <a:pPr marL="342900" indent="-342900">
              <a:buFont typeface="Arial" panose="020B0604020202020204" pitchFamily="34" charset="0"/>
              <a:buChar char="•"/>
            </a:pPr>
            <a:r>
              <a:rPr lang="en-US" sz="2400" dirty="0">
                <a:latin typeface="akzidenz-grotesk"/>
              </a:rPr>
              <a:t>g</a:t>
            </a:r>
            <a:r>
              <a:rPr lang="en-US" sz="2400" b="0" i="0" dirty="0">
                <a:effectLst/>
                <a:latin typeface="akzidenz-grotesk"/>
              </a:rPr>
              <a:t>ive them the infor­ma­tion they need to ensure that their goals sup­port the university’s strate­gic goals</a:t>
            </a:r>
            <a:endParaRPr lang="en-US" sz="2400" dirty="0"/>
          </a:p>
        </p:txBody>
      </p:sp>
      <p:sp>
        <p:nvSpPr>
          <p:cNvPr id="4" name="Slide Number Placeholder 3">
            <a:extLst>
              <a:ext uri="{FF2B5EF4-FFF2-40B4-BE49-F238E27FC236}">
                <a16:creationId xmlns:a16="http://schemas.microsoft.com/office/drawing/2014/main" id="{E8FB4ED7-C360-0A0B-60FC-9523E31D5DC6}"/>
              </a:ext>
            </a:extLst>
          </p:cNvPr>
          <p:cNvSpPr>
            <a:spLocks noGrp="1"/>
          </p:cNvSpPr>
          <p:nvPr>
            <p:ph type="sldNum" sz="quarter" idx="4294967295"/>
          </p:nvPr>
        </p:nvSpPr>
        <p:spPr>
          <a:xfrm>
            <a:off x="10534650" y="6356350"/>
            <a:ext cx="1657350" cy="365125"/>
          </a:xfrm>
        </p:spPr>
        <p:txBody>
          <a:bodyPr anchor="ctr">
            <a:normAutofit/>
          </a:bodyPr>
          <a:lstStyle/>
          <a:p>
            <a:pPr>
              <a:spcAft>
                <a:spcPts val="600"/>
              </a:spcAft>
            </a:pPr>
            <a:fld id="{294A09A9-5501-47C1-A89A-A340965A2BE2}" type="slidenum">
              <a:rPr lang="en-US" smtClean="0"/>
              <a:pPr>
                <a:spcAft>
                  <a:spcPts val="600"/>
                </a:spcAft>
              </a:pPr>
              <a:t>10</a:t>
            </a:fld>
            <a:endParaRPr lang="en-US"/>
          </a:p>
        </p:txBody>
      </p:sp>
    </p:spTree>
    <p:extLst>
      <p:ext uri="{BB962C8B-B14F-4D97-AF65-F5344CB8AC3E}">
        <p14:creationId xmlns:p14="http://schemas.microsoft.com/office/powerpoint/2010/main" val="117530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FE43D-B428-4B68-13F7-B2AF50838B74}"/>
              </a:ext>
            </a:extLst>
          </p:cNvPr>
          <p:cNvSpPr>
            <a:spLocks noGrp="1"/>
          </p:cNvSpPr>
          <p:nvPr>
            <p:ph type="title"/>
          </p:nvPr>
        </p:nvSpPr>
        <p:spPr>
          <a:xfrm>
            <a:off x="552699" y="-128954"/>
            <a:ext cx="9779183" cy="1325563"/>
          </a:xfrm>
        </p:spPr>
        <p:txBody>
          <a:bodyPr vert="horz" lIns="91440" tIns="45720" rIns="91440" bIns="45720" rtlCol="0" anchor="b">
            <a:normAutofit/>
          </a:bodyPr>
          <a:lstStyle/>
          <a:p>
            <a:r>
              <a:rPr lang="en-US" sz="4400" b="1" kern="1200">
                <a:solidFill>
                  <a:schemeClr val="tx1"/>
                </a:solidFill>
              </a:rPr>
              <a:t>Goal </a:t>
            </a:r>
            <a:r>
              <a:rPr lang="en-US" sz="4400" b="1" kern="1200" dirty="0">
                <a:solidFill>
                  <a:schemeClr val="tx1"/>
                </a:solidFill>
              </a:rPr>
              <a:t>Setting Conversations</a:t>
            </a:r>
          </a:p>
        </p:txBody>
      </p:sp>
      <p:sp>
        <p:nvSpPr>
          <p:cNvPr id="2063" name="Slide Number Placeholder 8">
            <a:extLst>
              <a:ext uri="{FF2B5EF4-FFF2-40B4-BE49-F238E27FC236}">
                <a16:creationId xmlns:a16="http://schemas.microsoft.com/office/drawing/2014/main" id="{587B7319-6C41-A359-2B14-6A65838FA4FA}"/>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11</a:t>
            </a:fld>
            <a:endParaRPr lang="en-US"/>
          </a:p>
        </p:txBody>
      </p:sp>
      <p:sp>
        <p:nvSpPr>
          <p:cNvPr id="2072" name="Date Placeholder 3" hidden="1">
            <a:extLst>
              <a:ext uri="{FF2B5EF4-FFF2-40B4-BE49-F238E27FC236}">
                <a16:creationId xmlns:a16="http://schemas.microsoft.com/office/drawing/2014/main" id="{EAB50B5A-CC98-4ADD-DF97-2FA10804B406}"/>
              </a:ext>
            </a:extLst>
          </p:cNvPr>
          <p:cNvSpPr>
            <a:spLocks noGrp="1"/>
          </p:cNvSpPr>
          <p:nvPr>
            <p:ph type="dt" sz="half" idx="4294967295"/>
          </p:nvPr>
        </p:nvSpPr>
        <p:spPr>
          <a:xfrm>
            <a:off x="381000" y="6356350"/>
            <a:ext cx="1701018" cy="365125"/>
          </a:xfrm>
        </p:spPr>
        <p:txBody>
          <a:bodyPr/>
          <a:lstStyle/>
          <a:p>
            <a:pPr>
              <a:spcAft>
                <a:spcPts val="600"/>
              </a:spcAft>
            </a:pPr>
            <a:fld id="{7E7AB22C-8B7E-9B4A-8C65-396C3C874D86}" type="datetime1">
              <a:rPr lang="en-US" smtClean="0"/>
              <a:pPr>
                <a:spcAft>
                  <a:spcPts val="600"/>
                </a:spcAft>
              </a:pPr>
              <a:t>3/13/2023</a:t>
            </a:fld>
            <a:endParaRPr lang="en-US"/>
          </a:p>
        </p:txBody>
      </p:sp>
      <p:graphicFrame>
        <p:nvGraphicFramePr>
          <p:cNvPr id="8" name="Diagram 7">
            <a:extLst>
              <a:ext uri="{FF2B5EF4-FFF2-40B4-BE49-F238E27FC236}">
                <a16:creationId xmlns:a16="http://schemas.microsoft.com/office/drawing/2014/main" id="{0E11DE49-C964-24AF-1CE9-9247AB8EF52F}"/>
              </a:ext>
            </a:extLst>
          </p:cNvPr>
          <p:cNvGraphicFramePr/>
          <p:nvPr>
            <p:extLst>
              <p:ext uri="{D42A27DB-BD31-4B8C-83A1-F6EECF244321}">
                <p14:modId xmlns:p14="http://schemas.microsoft.com/office/powerpoint/2010/main" val="3386755870"/>
              </p:ext>
            </p:extLst>
          </p:nvPr>
        </p:nvGraphicFramePr>
        <p:xfrm>
          <a:off x="1206409" y="2675939"/>
          <a:ext cx="9779182" cy="3366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Graphic 9" descr="Bullseye with solid fill">
            <a:extLst>
              <a:ext uri="{FF2B5EF4-FFF2-40B4-BE49-F238E27FC236}">
                <a16:creationId xmlns:a16="http://schemas.microsoft.com/office/drawing/2014/main" id="{01BC5603-FF4E-95F4-0EB5-58D7BD1A6D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45323" y="1761539"/>
            <a:ext cx="914400" cy="914400"/>
          </a:xfrm>
          <a:prstGeom prst="rect">
            <a:avLst/>
          </a:prstGeom>
        </p:spPr>
      </p:pic>
      <p:pic>
        <p:nvPicPr>
          <p:cNvPr id="12" name="Graphic 11" descr="Playbook with solid fill">
            <a:extLst>
              <a:ext uri="{FF2B5EF4-FFF2-40B4-BE49-F238E27FC236}">
                <a16:creationId xmlns:a16="http://schemas.microsoft.com/office/drawing/2014/main" id="{4A070367-C943-BA8A-C08C-A9E4CC7C11A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2370" y="1782763"/>
            <a:ext cx="914400" cy="914400"/>
          </a:xfrm>
          <a:prstGeom prst="rect">
            <a:avLst/>
          </a:prstGeom>
        </p:spPr>
      </p:pic>
      <p:pic>
        <p:nvPicPr>
          <p:cNvPr id="14" name="Graphic 13" descr="Cheers with solid fill">
            <a:extLst>
              <a:ext uri="{FF2B5EF4-FFF2-40B4-BE49-F238E27FC236}">
                <a16:creationId xmlns:a16="http://schemas.microsoft.com/office/drawing/2014/main" id="{7C2E2E41-C8DF-C54F-B9E8-A1E8AF90980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729580" y="1782763"/>
            <a:ext cx="914400" cy="914400"/>
          </a:xfrm>
          <a:prstGeom prst="rect">
            <a:avLst/>
          </a:prstGeom>
        </p:spPr>
      </p:pic>
      <p:pic>
        <p:nvPicPr>
          <p:cNvPr id="20" name="Graphic 19" descr="Clipboard with solid fill">
            <a:extLst>
              <a:ext uri="{FF2B5EF4-FFF2-40B4-BE49-F238E27FC236}">
                <a16:creationId xmlns:a16="http://schemas.microsoft.com/office/drawing/2014/main" id="{B197A509-71E1-7C00-037F-F998F562B7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79876" y="1761539"/>
            <a:ext cx="914400" cy="914400"/>
          </a:xfrm>
          <a:prstGeom prst="rect">
            <a:avLst/>
          </a:prstGeom>
        </p:spPr>
      </p:pic>
    </p:spTree>
    <p:extLst>
      <p:ext uri="{BB962C8B-B14F-4D97-AF65-F5344CB8AC3E}">
        <p14:creationId xmlns:p14="http://schemas.microsoft.com/office/powerpoint/2010/main" val="1188017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FE43D-B428-4B68-13F7-B2AF50838B74}"/>
              </a:ext>
            </a:extLst>
          </p:cNvPr>
          <p:cNvSpPr>
            <a:spLocks noGrp="1"/>
          </p:cNvSpPr>
          <p:nvPr>
            <p:ph type="title"/>
          </p:nvPr>
        </p:nvSpPr>
        <p:spPr>
          <a:xfrm>
            <a:off x="1167492" y="381000"/>
            <a:ext cx="9779183" cy="1325563"/>
          </a:xfrm>
        </p:spPr>
        <p:txBody>
          <a:bodyPr vert="horz" lIns="91440" tIns="45720" rIns="91440" bIns="45720" rtlCol="0" anchor="b">
            <a:normAutofit/>
          </a:bodyPr>
          <a:lstStyle/>
          <a:p>
            <a:r>
              <a:rPr lang="en-US" b="1" kern="1200" dirty="0">
                <a:latin typeface="+mj-lt"/>
                <a:ea typeface="+mj-ea"/>
                <a:cs typeface="+mj-cs"/>
              </a:rPr>
              <a:t>Tools for your Team</a:t>
            </a:r>
          </a:p>
        </p:txBody>
      </p:sp>
      <p:sp>
        <p:nvSpPr>
          <p:cNvPr id="2055" name="Content Placeholder 4">
            <a:extLst>
              <a:ext uri="{FF2B5EF4-FFF2-40B4-BE49-F238E27FC236}">
                <a16:creationId xmlns:a16="http://schemas.microsoft.com/office/drawing/2014/main" id="{3950B1E8-6ED9-16B3-408C-4E474FAEF6F5}"/>
              </a:ext>
            </a:extLst>
          </p:cNvPr>
          <p:cNvSpPr>
            <a:spLocks noGrp="1"/>
          </p:cNvSpPr>
          <p:nvPr>
            <p:ph idx="11"/>
          </p:nvPr>
        </p:nvSpPr>
        <p:spPr>
          <a:xfrm>
            <a:off x="4956303" y="2029518"/>
            <a:ext cx="3567871" cy="522514"/>
          </a:xfrm>
        </p:spPr>
        <p:txBody>
          <a:bodyPr/>
          <a:lstStyle/>
          <a:p>
            <a:r>
              <a:rPr lang="en-US" dirty="0"/>
              <a:t>Align Your Goal</a:t>
            </a:r>
          </a:p>
        </p:txBody>
      </p:sp>
      <p:sp>
        <p:nvSpPr>
          <p:cNvPr id="2057" name="Content Placeholder 5">
            <a:extLst>
              <a:ext uri="{FF2B5EF4-FFF2-40B4-BE49-F238E27FC236}">
                <a16:creationId xmlns:a16="http://schemas.microsoft.com/office/drawing/2014/main" id="{F86E35A8-7249-B765-56FC-6B22A0BC6706}"/>
              </a:ext>
            </a:extLst>
          </p:cNvPr>
          <p:cNvSpPr>
            <a:spLocks noGrp="1"/>
          </p:cNvSpPr>
          <p:nvPr>
            <p:ph idx="12"/>
          </p:nvPr>
        </p:nvSpPr>
        <p:spPr>
          <a:xfrm>
            <a:off x="1056036" y="2029518"/>
            <a:ext cx="3173278" cy="522514"/>
          </a:xfrm>
        </p:spPr>
        <p:txBody>
          <a:bodyPr/>
          <a:lstStyle/>
          <a:p>
            <a:r>
              <a:rPr lang="en-US" dirty="0"/>
              <a:t>Goal Framework</a:t>
            </a:r>
          </a:p>
        </p:txBody>
      </p:sp>
      <p:pic>
        <p:nvPicPr>
          <p:cNvPr id="3" name="Content Placeholder 2">
            <a:extLst>
              <a:ext uri="{FF2B5EF4-FFF2-40B4-BE49-F238E27FC236}">
                <a16:creationId xmlns:a16="http://schemas.microsoft.com/office/drawing/2014/main" id="{6170A86D-7632-952C-CE9B-BEF9B1D40027}"/>
              </a:ext>
            </a:extLst>
          </p:cNvPr>
          <p:cNvPicPr>
            <a:picLocks noGrp="1" noChangeAspect="1"/>
          </p:cNvPicPr>
          <p:nvPr>
            <p:ph idx="13"/>
          </p:nvPr>
        </p:nvPicPr>
        <p:blipFill>
          <a:blip r:embed="rId3"/>
          <a:stretch>
            <a:fillRect/>
          </a:stretch>
        </p:blipFill>
        <p:spPr>
          <a:xfrm>
            <a:off x="8219596" y="2640418"/>
            <a:ext cx="3272288" cy="2185299"/>
          </a:xfrm>
          <a:ln w="38100">
            <a:solidFill>
              <a:schemeClr val="tx1"/>
            </a:solidFill>
          </a:ln>
        </p:spPr>
      </p:pic>
      <p:sp>
        <p:nvSpPr>
          <p:cNvPr id="2061" name="Content Placeholder 7">
            <a:extLst>
              <a:ext uri="{FF2B5EF4-FFF2-40B4-BE49-F238E27FC236}">
                <a16:creationId xmlns:a16="http://schemas.microsoft.com/office/drawing/2014/main" id="{FB1670CA-62D0-B512-C515-9FDBE6F7F05D}"/>
              </a:ext>
            </a:extLst>
          </p:cNvPr>
          <p:cNvSpPr>
            <a:spLocks noGrp="1"/>
          </p:cNvSpPr>
          <p:nvPr>
            <p:ph idx="14"/>
          </p:nvPr>
        </p:nvSpPr>
        <p:spPr>
          <a:xfrm>
            <a:off x="8340185" y="2029518"/>
            <a:ext cx="3173278" cy="522514"/>
          </a:xfrm>
        </p:spPr>
        <p:txBody>
          <a:bodyPr/>
          <a:lstStyle/>
          <a:p>
            <a:r>
              <a:rPr lang="en-US" dirty="0"/>
              <a:t>Create SMART Goals</a:t>
            </a:r>
          </a:p>
        </p:txBody>
      </p:sp>
      <p:sp>
        <p:nvSpPr>
          <p:cNvPr id="2063" name="Slide Number Placeholder 8">
            <a:extLst>
              <a:ext uri="{FF2B5EF4-FFF2-40B4-BE49-F238E27FC236}">
                <a16:creationId xmlns:a16="http://schemas.microsoft.com/office/drawing/2014/main" id="{587B7319-6C41-A359-2B14-6A65838FA4FA}"/>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12</a:t>
            </a:fld>
            <a:endParaRPr lang="en-US"/>
          </a:p>
        </p:txBody>
      </p:sp>
      <p:pic>
        <p:nvPicPr>
          <p:cNvPr id="9" name="Picture 8">
            <a:extLst>
              <a:ext uri="{FF2B5EF4-FFF2-40B4-BE49-F238E27FC236}">
                <a16:creationId xmlns:a16="http://schemas.microsoft.com/office/drawing/2014/main" id="{E60D17E0-2198-9BE6-B6A8-3BAA702AE168}"/>
              </a:ext>
            </a:extLst>
          </p:cNvPr>
          <p:cNvPicPr>
            <a:picLocks noChangeAspect="1"/>
          </p:cNvPicPr>
          <p:nvPr/>
        </p:nvPicPr>
        <p:blipFill>
          <a:blip r:embed="rId4"/>
          <a:stretch>
            <a:fillRect/>
          </a:stretch>
        </p:blipFill>
        <p:spPr>
          <a:xfrm>
            <a:off x="4506605" y="2640418"/>
            <a:ext cx="3369543" cy="2180292"/>
          </a:xfrm>
          <a:prstGeom prst="rect">
            <a:avLst/>
          </a:prstGeom>
          <a:ln w="38100">
            <a:solidFill>
              <a:schemeClr val="tx2"/>
            </a:solidFill>
          </a:ln>
        </p:spPr>
      </p:pic>
      <p:pic>
        <p:nvPicPr>
          <p:cNvPr id="2" name="Picture 1">
            <a:extLst>
              <a:ext uri="{FF2B5EF4-FFF2-40B4-BE49-F238E27FC236}">
                <a16:creationId xmlns:a16="http://schemas.microsoft.com/office/drawing/2014/main" id="{1C39D8CD-AF77-E3CB-B946-981FD216F2A0}"/>
              </a:ext>
            </a:extLst>
          </p:cNvPr>
          <p:cNvPicPr>
            <a:picLocks noChangeAspect="1"/>
          </p:cNvPicPr>
          <p:nvPr/>
        </p:nvPicPr>
        <p:blipFill>
          <a:blip r:embed="rId5"/>
          <a:stretch>
            <a:fillRect/>
          </a:stretch>
        </p:blipFill>
        <p:spPr>
          <a:xfrm>
            <a:off x="497303" y="2640418"/>
            <a:ext cx="3732011" cy="2176111"/>
          </a:xfrm>
          <a:prstGeom prst="rect">
            <a:avLst/>
          </a:prstGeom>
          <a:ln w="38100">
            <a:solidFill>
              <a:schemeClr val="tx1"/>
            </a:solidFill>
          </a:ln>
        </p:spPr>
      </p:pic>
    </p:spTree>
    <p:extLst>
      <p:ext uri="{BB962C8B-B14F-4D97-AF65-F5344CB8AC3E}">
        <p14:creationId xmlns:p14="http://schemas.microsoft.com/office/powerpoint/2010/main" val="2810105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AFE43D-B428-4B68-13F7-B2AF50838B74}"/>
              </a:ext>
            </a:extLst>
          </p:cNvPr>
          <p:cNvSpPr>
            <a:spLocks noGrp="1"/>
          </p:cNvSpPr>
          <p:nvPr>
            <p:ph type="title"/>
          </p:nvPr>
        </p:nvSpPr>
        <p:spPr>
          <a:xfrm>
            <a:off x="822848" y="-228600"/>
            <a:ext cx="9779183" cy="1034143"/>
          </a:xfrm>
        </p:spPr>
        <p:txBody>
          <a:bodyPr vert="horz" lIns="91440" tIns="45720" rIns="91440" bIns="45720" rtlCol="0" anchor="b">
            <a:normAutofit/>
          </a:bodyPr>
          <a:lstStyle/>
          <a:p>
            <a:r>
              <a:rPr lang="en-US" sz="3600" b="1" kern="1200" dirty="0">
                <a:latin typeface="+mj-lt"/>
                <a:ea typeface="+mj-ea"/>
                <a:cs typeface="+mj-cs"/>
              </a:rPr>
              <a:t>Goals Framework</a:t>
            </a:r>
          </a:p>
        </p:txBody>
      </p:sp>
      <p:sp>
        <p:nvSpPr>
          <p:cNvPr id="2063" name="Slide Number Placeholder 8">
            <a:extLst>
              <a:ext uri="{FF2B5EF4-FFF2-40B4-BE49-F238E27FC236}">
                <a16:creationId xmlns:a16="http://schemas.microsoft.com/office/drawing/2014/main" id="{587B7319-6C41-A359-2B14-6A65838FA4FA}"/>
              </a:ext>
            </a:extLst>
          </p:cNvPr>
          <p:cNvSpPr>
            <a:spLocks noGrp="1"/>
          </p:cNvSpPr>
          <p:nvPr>
            <p:ph type="sldNum" sz="quarter" idx="4"/>
          </p:nvPr>
        </p:nvSpPr>
        <p:spPr>
          <a:xfrm>
            <a:off x="10153276" y="6356350"/>
            <a:ext cx="1657723" cy="365125"/>
          </a:xfrm>
        </p:spPr>
        <p:txBody>
          <a:bodyPr/>
          <a:lstStyle/>
          <a:p>
            <a:pPr>
              <a:spcAft>
                <a:spcPts val="600"/>
              </a:spcAft>
            </a:pPr>
            <a:fld id="{294A09A9-5501-47C1-A89A-A340965A2BE2}" type="slidenum">
              <a:rPr lang="en-US" smtClean="0"/>
              <a:pPr>
                <a:spcAft>
                  <a:spcPts val="600"/>
                </a:spcAft>
              </a:pPr>
              <a:t>13</a:t>
            </a:fld>
            <a:endParaRPr lang="en-US"/>
          </a:p>
        </p:txBody>
      </p:sp>
      <p:pic>
        <p:nvPicPr>
          <p:cNvPr id="5" name="Picture 4">
            <a:extLst>
              <a:ext uri="{FF2B5EF4-FFF2-40B4-BE49-F238E27FC236}">
                <a16:creationId xmlns:a16="http://schemas.microsoft.com/office/drawing/2014/main" id="{6B1AC203-C133-65AF-7C82-BC1FF5941638}"/>
              </a:ext>
            </a:extLst>
          </p:cNvPr>
          <p:cNvPicPr>
            <a:picLocks noChangeAspect="1"/>
          </p:cNvPicPr>
          <p:nvPr/>
        </p:nvPicPr>
        <p:blipFill>
          <a:blip r:embed="rId3"/>
          <a:stretch>
            <a:fillRect/>
          </a:stretch>
        </p:blipFill>
        <p:spPr>
          <a:xfrm>
            <a:off x="906743" y="1076325"/>
            <a:ext cx="9915525" cy="5781675"/>
          </a:xfrm>
          <a:prstGeom prst="rect">
            <a:avLst/>
          </a:prstGeom>
        </p:spPr>
      </p:pic>
    </p:spTree>
    <p:extLst>
      <p:ext uri="{BB962C8B-B14F-4D97-AF65-F5344CB8AC3E}">
        <p14:creationId xmlns:p14="http://schemas.microsoft.com/office/powerpoint/2010/main" val="1910383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A7B79A-738A-99A9-A89C-ED1036D7BB84}"/>
              </a:ext>
            </a:extLst>
          </p:cNvPr>
          <p:cNvSpPr>
            <a:spLocks noGrp="1"/>
          </p:cNvSpPr>
          <p:nvPr>
            <p:ph type="title"/>
          </p:nvPr>
        </p:nvSpPr>
        <p:spPr>
          <a:xfrm>
            <a:off x="665364" y="318687"/>
            <a:ext cx="9779183" cy="1325563"/>
          </a:xfrm>
        </p:spPr>
        <p:txBody>
          <a:bodyPr anchor="b">
            <a:normAutofit/>
          </a:bodyPr>
          <a:lstStyle/>
          <a:p>
            <a:r>
              <a:rPr lang="en-US" dirty="0"/>
              <a:t>Goal Selection Worksheet</a:t>
            </a:r>
          </a:p>
        </p:txBody>
      </p:sp>
      <p:pic>
        <p:nvPicPr>
          <p:cNvPr id="13" name="Picture 12">
            <a:extLst>
              <a:ext uri="{FF2B5EF4-FFF2-40B4-BE49-F238E27FC236}">
                <a16:creationId xmlns:a16="http://schemas.microsoft.com/office/drawing/2014/main" id="{BB818F60-0029-A65E-1521-532272D5291A}"/>
              </a:ext>
            </a:extLst>
          </p:cNvPr>
          <p:cNvPicPr>
            <a:picLocks noChangeAspect="1"/>
          </p:cNvPicPr>
          <p:nvPr/>
        </p:nvPicPr>
        <p:blipFill>
          <a:blip r:embed="rId3"/>
          <a:stretch>
            <a:fillRect/>
          </a:stretch>
        </p:blipFill>
        <p:spPr>
          <a:xfrm>
            <a:off x="665364" y="2052394"/>
            <a:ext cx="5203256" cy="3366813"/>
          </a:xfrm>
          <a:prstGeom prst="rect">
            <a:avLst/>
          </a:prstGeom>
          <a:noFill/>
        </p:spPr>
      </p:pic>
      <p:sp>
        <p:nvSpPr>
          <p:cNvPr id="9" name="Slide Number Placeholder 8">
            <a:extLst>
              <a:ext uri="{FF2B5EF4-FFF2-40B4-BE49-F238E27FC236}">
                <a16:creationId xmlns:a16="http://schemas.microsoft.com/office/drawing/2014/main" id="{7D966EB7-FC3E-8838-B8A3-7C3E5453D7BA}"/>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14</a:t>
            </a:fld>
            <a:endParaRPr lang="en-US"/>
          </a:p>
        </p:txBody>
      </p:sp>
      <p:pic>
        <p:nvPicPr>
          <p:cNvPr id="2" name="Picture 1">
            <a:extLst>
              <a:ext uri="{FF2B5EF4-FFF2-40B4-BE49-F238E27FC236}">
                <a16:creationId xmlns:a16="http://schemas.microsoft.com/office/drawing/2014/main" id="{31E97D13-073C-699C-CD43-60732F4E23EA}"/>
              </a:ext>
            </a:extLst>
          </p:cNvPr>
          <p:cNvPicPr>
            <a:picLocks noChangeAspect="1"/>
          </p:cNvPicPr>
          <p:nvPr/>
        </p:nvPicPr>
        <p:blipFill>
          <a:blip r:embed="rId3"/>
          <a:stretch>
            <a:fillRect/>
          </a:stretch>
        </p:blipFill>
        <p:spPr>
          <a:xfrm>
            <a:off x="665364" y="2087118"/>
            <a:ext cx="5203256" cy="3366813"/>
          </a:xfrm>
          <a:prstGeom prst="rect">
            <a:avLst/>
          </a:prstGeom>
          <a:noFill/>
          <a:ln w="38100">
            <a:solidFill>
              <a:schemeClr val="tx1"/>
            </a:solidFill>
          </a:ln>
        </p:spPr>
      </p:pic>
      <p:pic>
        <p:nvPicPr>
          <p:cNvPr id="3" name="Picture 2">
            <a:extLst>
              <a:ext uri="{FF2B5EF4-FFF2-40B4-BE49-F238E27FC236}">
                <a16:creationId xmlns:a16="http://schemas.microsoft.com/office/drawing/2014/main" id="{0984B71F-F90A-BCF2-CE89-4A558875340A}"/>
              </a:ext>
            </a:extLst>
          </p:cNvPr>
          <p:cNvPicPr>
            <a:picLocks noChangeAspect="1"/>
          </p:cNvPicPr>
          <p:nvPr/>
        </p:nvPicPr>
        <p:blipFill>
          <a:blip r:embed="rId4"/>
          <a:stretch>
            <a:fillRect/>
          </a:stretch>
        </p:blipFill>
        <p:spPr>
          <a:xfrm>
            <a:off x="6193226" y="2087118"/>
            <a:ext cx="5095875" cy="3383496"/>
          </a:xfrm>
          <a:prstGeom prst="rect">
            <a:avLst/>
          </a:prstGeom>
          <a:ln w="38100">
            <a:solidFill>
              <a:schemeClr val="tx1"/>
            </a:solidFill>
          </a:ln>
        </p:spPr>
      </p:pic>
    </p:spTree>
    <p:extLst>
      <p:ext uri="{BB962C8B-B14F-4D97-AF65-F5344CB8AC3E}">
        <p14:creationId xmlns:p14="http://schemas.microsoft.com/office/powerpoint/2010/main" val="109042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6A7B79A-738A-99A9-A89C-ED1036D7BB84}"/>
              </a:ext>
            </a:extLst>
          </p:cNvPr>
          <p:cNvSpPr>
            <a:spLocks noGrp="1"/>
          </p:cNvSpPr>
          <p:nvPr>
            <p:ph type="title"/>
          </p:nvPr>
        </p:nvSpPr>
        <p:spPr>
          <a:xfrm>
            <a:off x="1053970" y="136525"/>
            <a:ext cx="9779183" cy="1325563"/>
          </a:xfrm>
        </p:spPr>
        <p:txBody>
          <a:bodyPr anchor="b">
            <a:normAutofit/>
          </a:bodyPr>
          <a:lstStyle/>
          <a:p>
            <a:r>
              <a:rPr lang="en-US" dirty="0">
                <a:solidFill>
                  <a:schemeClr val="tx2"/>
                </a:solidFill>
              </a:rPr>
              <a:t>SMART Goals Worksheet</a:t>
            </a:r>
          </a:p>
        </p:txBody>
      </p:sp>
      <p:pic>
        <p:nvPicPr>
          <p:cNvPr id="2" name="Content Placeholder 2">
            <a:extLst>
              <a:ext uri="{FF2B5EF4-FFF2-40B4-BE49-F238E27FC236}">
                <a16:creationId xmlns:a16="http://schemas.microsoft.com/office/drawing/2014/main" id="{DFA10CEF-1761-61EE-B391-505579358A01}"/>
              </a:ext>
            </a:extLst>
          </p:cNvPr>
          <p:cNvPicPr>
            <a:picLocks noGrp="1" noChangeAspect="1"/>
          </p:cNvPicPr>
          <p:nvPr>
            <p:ph idx="1"/>
          </p:nvPr>
        </p:nvPicPr>
        <p:blipFill>
          <a:blip r:embed="rId2"/>
          <a:stretch>
            <a:fillRect/>
          </a:stretch>
        </p:blipFill>
        <p:spPr>
          <a:xfrm>
            <a:off x="5699442" y="1938474"/>
            <a:ext cx="5761947" cy="3846100"/>
          </a:xfrm>
          <a:noFill/>
          <a:ln w="38100">
            <a:solidFill>
              <a:schemeClr val="tx1"/>
            </a:solidFill>
          </a:ln>
        </p:spPr>
      </p:pic>
      <p:sp>
        <p:nvSpPr>
          <p:cNvPr id="9" name="Slide Number Placeholder 8">
            <a:extLst>
              <a:ext uri="{FF2B5EF4-FFF2-40B4-BE49-F238E27FC236}">
                <a16:creationId xmlns:a16="http://schemas.microsoft.com/office/drawing/2014/main" id="{7D966EB7-FC3E-8838-B8A3-7C3E5453D7BA}"/>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15</a:t>
            </a:fld>
            <a:endParaRPr lang="en-US"/>
          </a:p>
        </p:txBody>
      </p:sp>
      <p:sp>
        <p:nvSpPr>
          <p:cNvPr id="3" name="Content Placeholder 6">
            <a:extLst>
              <a:ext uri="{FF2B5EF4-FFF2-40B4-BE49-F238E27FC236}">
                <a16:creationId xmlns:a16="http://schemas.microsoft.com/office/drawing/2014/main" id="{DFDBD2F0-992F-73A8-0BFF-0F709438B054}"/>
              </a:ext>
            </a:extLst>
          </p:cNvPr>
          <p:cNvSpPr txBox="1">
            <a:spLocks/>
          </p:cNvSpPr>
          <p:nvPr/>
        </p:nvSpPr>
        <p:spPr>
          <a:xfrm>
            <a:off x="730611" y="1868130"/>
            <a:ext cx="4382565" cy="42180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Work with your employees to select a university or department initiative to align their goals.</a:t>
            </a:r>
          </a:p>
          <a:p>
            <a:pPr indent="0">
              <a:lnSpc>
                <a:spcPct val="70000"/>
              </a:lnSpc>
              <a:spcBef>
                <a:spcPts val="0"/>
              </a:spcBef>
              <a:buNone/>
            </a:pPr>
            <a:endParaRPr lang="en-US" sz="2000" dirty="0"/>
          </a:p>
          <a:p>
            <a:pPr marL="571500" indent="-342900">
              <a:lnSpc>
                <a:spcPct val="70000"/>
              </a:lnSpc>
              <a:spcBef>
                <a:spcPts val="0"/>
              </a:spcBef>
              <a:buFont typeface="Wingdings" panose="05000000000000000000" pitchFamily="2" charset="2"/>
              <a:buChar char="§"/>
            </a:pPr>
            <a:r>
              <a:rPr lang="en-US" sz="2000" dirty="0"/>
              <a:t>This worksheet may be used to help build SMART goals.</a:t>
            </a:r>
          </a:p>
          <a:p>
            <a:pPr indent="0">
              <a:lnSpc>
                <a:spcPct val="70000"/>
              </a:lnSpc>
              <a:spcBef>
                <a:spcPts val="0"/>
              </a:spcBef>
              <a:buNone/>
            </a:pPr>
            <a:endParaRPr lang="en-US" sz="2000" dirty="0"/>
          </a:p>
          <a:p>
            <a:pPr marL="571500" indent="-342900">
              <a:lnSpc>
                <a:spcPct val="70000"/>
              </a:lnSpc>
              <a:spcBef>
                <a:spcPts val="0"/>
              </a:spcBef>
              <a:buFont typeface="Wingdings" panose="05000000000000000000" pitchFamily="2" charset="2"/>
              <a:buChar char="§"/>
            </a:pPr>
            <a:r>
              <a:rPr lang="en-US" sz="2000" dirty="0"/>
              <a:t>Don’t over commit, 1-2 strategic goals and 1-2 professional development goals is key.</a:t>
            </a:r>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Once agreed upon, Managers will enter goals in </a:t>
            </a:r>
            <a:r>
              <a:rPr lang="en-US" sz="2000" dirty="0" err="1"/>
              <a:t>oneUSG</a:t>
            </a:r>
            <a:r>
              <a:rPr lang="en-US" sz="2000" dirty="0"/>
              <a:t> for employees to review</a:t>
            </a:r>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Manager will approve goals in the system</a:t>
            </a:r>
          </a:p>
          <a:p>
            <a:pPr indent="0">
              <a:lnSpc>
                <a:spcPct val="70000"/>
              </a:lnSpc>
              <a:spcBef>
                <a:spcPts val="0"/>
              </a:spcBef>
              <a:buNone/>
            </a:pPr>
            <a:endParaRPr lang="en-US" sz="2000" dirty="0"/>
          </a:p>
          <a:p>
            <a:pPr indent="0">
              <a:buNone/>
            </a:pPr>
            <a:endParaRPr lang="en-US" sz="1400" b="1" dirty="0"/>
          </a:p>
          <a:p>
            <a:pPr indent="0">
              <a:buNone/>
            </a:pPr>
            <a:endParaRPr lang="en-US" sz="1400" b="1" dirty="0"/>
          </a:p>
        </p:txBody>
      </p:sp>
    </p:spTree>
    <p:extLst>
      <p:ext uri="{BB962C8B-B14F-4D97-AF65-F5344CB8AC3E}">
        <p14:creationId xmlns:p14="http://schemas.microsoft.com/office/powerpoint/2010/main" val="2405873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8B13D-863E-8C9D-E37C-829D533DA04D}"/>
              </a:ext>
            </a:extLst>
          </p:cNvPr>
          <p:cNvSpPr>
            <a:spLocks noGrp="1"/>
          </p:cNvSpPr>
          <p:nvPr>
            <p:ph type="title"/>
          </p:nvPr>
        </p:nvSpPr>
        <p:spPr>
          <a:xfrm>
            <a:off x="995780" y="0"/>
            <a:ext cx="9779183" cy="1325563"/>
          </a:xfrm>
        </p:spPr>
        <p:txBody>
          <a:bodyPr/>
          <a:lstStyle/>
          <a:p>
            <a:r>
              <a:rPr lang="en-US" dirty="0">
                <a:solidFill>
                  <a:schemeClr val="tx1"/>
                </a:solidFill>
              </a:rPr>
              <a:t>Examples</a:t>
            </a:r>
          </a:p>
        </p:txBody>
      </p:sp>
      <p:sp>
        <p:nvSpPr>
          <p:cNvPr id="6" name="Slide Number Placeholder 5">
            <a:extLst>
              <a:ext uri="{FF2B5EF4-FFF2-40B4-BE49-F238E27FC236}">
                <a16:creationId xmlns:a16="http://schemas.microsoft.com/office/drawing/2014/main" id="{15C6F774-6E89-1236-2831-A5CAAB03EFBA}"/>
              </a:ext>
            </a:extLst>
          </p:cNvPr>
          <p:cNvSpPr>
            <a:spLocks noGrp="1"/>
          </p:cNvSpPr>
          <p:nvPr>
            <p:ph type="sldNum" sz="quarter" idx="4"/>
          </p:nvPr>
        </p:nvSpPr>
        <p:spPr/>
        <p:txBody>
          <a:bodyPr/>
          <a:lstStyle/>
          <a:p>
            <a:fld id="{294A09A9-5501-47C1-A89A-A340965A2BE2}" type="slidenum">
              <a:rPr lang="en-US" smtClean="0"/>
              <a:pPr/>
              <a:t>16</a:t>
            </a:fld>
            <a:endParaRPr lang="en-US" dirty="0"/>
          </a:p>
        </p:txBody>
      </p:sp>
      <p:pic>
        <p:nvPicPr>
          <p:cNvPr id="13" name="Picture 12">
            <a:extLst>
              <a:ext uri="{FF2B5EF4-FFF2-40B4-BE49-F238E27FC236}">
                <a16:creationId xmlns:a16="http://schemas.microsoft.com/office/drawing/2014/main" id="{F9765046-294F-B0B0-AB3B-F55FB5AF49B7}"/>
              </a:ext>
            </a:extLst>
          </p:cNvPr>
          <p:cNvPicPr>
            <a:picLocks noChangeAspect="1"/>
          </p:cNvPicPr>
          <p:nvPr/>
        </p:nvPicPr>
        <p:blipFill>
          <a:blip r:embed="rId2"/>
          <a:stretch>
            <a:fillRect/>
          </a:stretch>
        </p:blipFill>
        <p:spPr>
          <a:xfrm>
            <a:off x="137634" y="3429000"/>
            <a:ext cx="2300766" cy="2314575"/>
          </a:xfrm>
          <a:prstGeom prst="rect">
            <a:avLst/>
          </a:prstGeom>
        </p:spPr>
      </p:pic>
      <p:pic>
        <p:nvPicPr>
          <p:cNvPr id="16" name="Picture 15">
            <a:extLst>
              <a:ext uri="{FF2B5EF4-FFF2-40B4-BE49-F238E27FC236}">
                <a16:creationId xmlns:a16="http://schemas.microsoft.com/office/drawing/2014/main" id="{19BFCC2B-086A-19D9-C12A-0AE953548D69}"/>
              </a:ext>
            </a:extLst>
          </p:cNvPr>
          <p:cNvPicPr>
            <a:picLocks noChangeAspect="1"/>
          </p:cNvPicPr>
          <p:nvPr/>
        </p:nvPicPr>
        <p:blipFill>
          <a:blip r:embed="rId3"/>
          <a:stretch>
            <a:fillRect/>
          </a:stretch>
        </p:blipFill>
        <p:spPr>
          <a:xfrm>
            <a:off x="5716209" y="1921089"/>
            <a:ext cx="3028950" cy="3838575"/>
          </a:xfrm>
          <a:prstGeom prst="rect">
            <a:avLst/>
          </a:prstGeom>
        </p:spPr>
      </p:pic>
      <p:pic>
        <p:nvPicPr>
          <p:cNvPr id="20" name="Picture 19">
            <a:extLst>
              <a:ext uri="{FF2B5EF4-FFF2-40B4-BE49-F238E27FC236}">
                <a16:creationId xmlns:a16="http://schemas.microsoft.com/office/drawing/2014/main" id="{43F0E555-5505-E27B-BDA3-F912392BB373}"/>
              </a:ext>
            </a:extLst>
          </p:cNvPr>
          <p:cNvPicPr>
            <a:picLocks noChangeAspect="1"/>
          </p:cNvPicPr>
          <p:nvPr/>
        </p:nvPicPr>
        <p:blipFill>
          <a:blip r:embed="rId4"/>
          <a:stretch>
            <a:fillRect/>
          </a:stretch>
        </p:blipFill>
        <p:spPr>
          <a:xfrm>
            <a:off x="8845776" y="1921669"/>
            <a:ext cx="3057525" cy="3838575"/>
          </a:xfrm>
          <a:prstGeom prst="rect">
            <a:avLst/>
          </a:prstGeom>
        </p:spPr>
      </p:pic>
      <p:pic>
        <p:nvPicPr>
          <p:cNvPr id="4" name="Picture 3">
            <a:extLst>
              <a:ext uri="{FF2B5EF4-FFF2-40B4-BE49-F238E27FC236}">
                <a16:creationId xmlns:a16="http://schemas.microsoft.com/office/drawing/2014/main" id="{ED7CDECC-708A-3B19-7535-6BCD2CAB0453}"/>
              </a:ext>
            </a:extLst>
          </p:cNvPr>
          <p:cNvPicPr>
            <a:picLocks noChangeAspect="1"/>
          </p:cNvPicPr>
          <p:nvPr/>
        </p:nvPicPr>
        <p:blipFill>
          <a:blip r:embed="rId5"/>
          <a:stretch>
            <a:fillRect/>
          </a:stretch>
        </p:blipFill>
        <p:spPr>
          <a:xfrm>
            <a:off x="2519967" y="1921089"/>
            <a:ext cx="3114675" cy="3848100"/>
          </a:xfrm>
          <a:prstGeom prst="rect">
            <a:avLst/>
          </a:prstGeom>
        </p:spPr>
      </p:pic>
      <p:sp>
        <p:nvSpPr>
          <p:cNvPr id="3" name="Content Placeholder 6">
            <a:extLst>
              <a:ext uri="{FF2B5EF4-FFF2-40B4-BE49-F238E27FC236}">
                <a16:creationId xmlns:a16="http://schemas.microsoft.com/office/drawing/2014/main" id="{7106792A-728F-39DA-560F-6D4E1182D34A}"/>
              </a:ext>
            </a:extLst>
          </p:cNvPr>
          <p:cNvSpPr txBox="1">
            <a:spLocks/>
          </p:cNvSpPr>
          <p:nvPr/>
        </p:nvSpPr>
        <p:spPr>
          <a:xfrm>
            <a:off x="4246006" y="6135772"/>
            <a:ext cx="7342970" cy="585703"/>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70000"/>
              </a:lnSpc>
              <a:spcBef>
                <a:spcPts val="0"/>
              </a:spcBef>
              <a:buNone/>
            </a:pPr>
            <a:r>
              <a:rPr lang="en-US" sz="1800" dirty="0"/>
              <a:t>Research and read more on sample departmental goals </a:t>
            </a:r>
            <a:r>
              <a:rPr lang="en-US" sz="1800" dirty="0">
                <a:hlinkClick r:id="rId6"/>
              </a:rPr>
              <a:t>here</a:t>
            </a:r>
            <a:r>
              <a:rPr lang="en-US" sz="1800" dirty="0"/>
              <a:t>. </a:t>
            </a:r>
          </a:p>
          <a:p>
            <a:pPr indent="0">
              <a:buNone/>
            </a:pPr>
            <a:endParaRPr lang="en-US" sz="1800" b="1" dirty="0"/>
          </a:p>
          <a:p>
            <a:pPr indent="0">
              <a:buNone/>
            </a:pPr>
            <a:endParaRPr lang="en-US" sz="1800" b="1" dirty="0"/>
          </a:p>
        </p:txBody>
      </p:sp>
    </p:spTree>
    <p:extLst>
      <p:ext uri="{BB962C8B-B14F-4D97-AF65-F5344CB8AC3E}">
        <p14:creationId xmlns:p14="http://schemas.microsoft.com/office/powerpoint/2010/main" val="600605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p:txBody>
          <a:bodyPr/>
          <a:lstStyle/>
          <a:p>
            <a:r>
              <a:rPr lang="en-US" dirty="0">
                <a:solidFill>
                  <a:schemeClr val="tx1"/>
                </a:solidFill>
              </a:rPr>
              <a:t>Timeline </a:t>
            </a:r>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solidFill>
                  <a:schemeClr val="tx1"/>
                </a:solidFill>
              </a:rPr>
              <a:t>17</a:t>
            </a:fld>
            <a:endParaRPr lang="en-US" dirty="0">
              <a:solidFill>
                <a:schemeClr val="tx1"/>
              </a:solidFill>
            </a:endParaRPr>
          </a:p>
        </p:txBody>
      </p:sp>
      <p:graphicFrame>
        <p:nvGraphicFramePr>
          <p:cNvPr id="2" name="Diagram 2" descr="SmartArt graphic">
            <a:extLst>
              <a:ext uri="{FF2B5EF4-FFF2-40B4-BE49-F238E27FC236}">
                <a16:creationId xmlns:a16="http://schemas.microsoft.com/office/drawing/2014/main" id="{364D30CB-C02F-4FE1-9E72-11B75FF74851}"/>
              </a:ext>
            </a:extLst>
          </p:cNvPr>
          <p:cNvGraphicFramePr/>
          <p:nvPr>
            <p:extLst>
              <p:ext uri="{D42A27DB-BD31-4B8C-83A1-F6EECF244321}">
                <p14:modId xmlns:p14="http://schemas.microsoft.com/office/powerpoint/2010/main" val="543885202"/>
              </p:ext>
            </p:extLst>
          </p:nvPr>
        </p:nvGraphicFramePr>
        <p:xfrm>
          <a:off x="823092" y="1706563"/>
          <a:ext cx="10545815" cy="4551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2498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088019" y="958774"/>
            <a:ext cx="9779183" cy="604520"/>
          </a:xfrm>
        </p:spPr>
        <p:txBody>
          <a:bodyPr/>
          <a:lstStyle/>
          <a:p>
            <a:r>
              <a:rPr lang="en-US" sz="4000" dirty="0"/>
              <a:t>Timeline: </a:t>
            </a:r>
            <a:r>
              <a:rPr lang="en-US" sz="4000" i="1" dirty="0">
                <a:solidFill>
                  <a:srgbClr val="0070C0"/>
                </a:solidFill>
              </a:rPr>
              <a:t>New Hires</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p:txBody>
          <a:bodyPr/>
          <a:lstStyle/>
          <a:p>
            <a:fld id="{294A09A9-5501-47C1-A89A-A340965A2BE2}" type="slidenum">
              <a:rPr lang="en-US" smtClean="0"/>
              <a:pPr/>
              <a:t>18</a:t>
            </a:fld>
            <a:endParaRPr lang="en-US" dirty="0"/>
          </a:p>
        </p:txBody>
      </p:sp>
      <p:sp>
        <p:nvSpPr>
          <p:cNvPr id="3" name="Content Placeholder 6">
            <a:extLst>
              <a:ext uri="{FF2B5EF4-FFF2-40B4-BE49-F238E27FC236}">
                <a16:creationId xmlns:a16="http://schemas.microsoft.com/office/drawing/2014/main" id="{850C8FB5-FF29-FB57-A0F9-E1BB213C7798}"/>
              </a:ext>
            </a:extLst>
          </p:cNvPr>
          <p:cNvSpPr txBox="1">
            <a:spLocks/>
          </p:cNvSpPr>
          <p:nvPr/>
        </p:nvSpPr>
        <p:spPr>
          <a:xfrm>
            <a:off x="730611" y="1868130"/>
            <a:ext cx="9200789" cy="4218038"/>
          </a:xfrm>
          <a:prstGeom prst="rect">
            <a:avLst/>
          </a:prstGeom>
          <a:ln>
            <a:no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New hire evaluation forms will be available the first of the month following 30 days of employment</a:t>
            </a:r>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Goals will need to be entered and reviewed with new employees as they are hired</a:t>
            </a:r>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New employees hired after August 1, 2023, will not be included in the 2023 evaluation process and will not receive 2023 forms</a:t>
            </a:r>
          </a:p>
          <a:p>
            <a:pPr indent="0">
              <a:lnSpc>
                <a:spcPct val="70000"/>
              </a:lnSpc>
              <a:spcBef>
                <a:spcPts val="0"/>
              </a:spcBef>
              <a:buNone/>
            </a:pPr>
            <a:endParaRPr lang="en-US" sz="2000" dirty="0"/>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Provisional reviews for new hires (6-month probationary period) will be coming soon</a:t>
            </a:r>
          </a:p>
          <a:p>
            <a:pPr marL="571500" indent="-342900">
              <a:lnSpc>
                <a:spcPct val="70000"/>
              </a:lnSpc>
              <a:spcBef>
                <a:spcPts val="0"/>
              </a:spcBef>
              <a:buFont typeface="Wingdings" panose="05000000000000000000" pitchFamily="2" charset="2"/>
              <a:buChar char="§"/>
            </a:pPr>
            <a:endParaRPr lang="en-US" sz="2000" dirty="0"/>
          </a:p>
          <a:p>
            <a:pPr marL="571500" indent="-342900">
              <a:lnSpc>
                <a:spcPct val="70000"/>
              </a:lnSpc>
              <a:spcBef>
                <a:spcPts val="0"/>
              </a:spcBef>
              <a:buFont typeface="Wingdings" panose="05000000000000000000" pitchFamily="2" charset="2"/>
              <a:buChar char="§"/>
            </a:pPr>
            <a:r>
              <a:rPr lang="en-US" sz="2000" dirty="0"/>
              <a:t>Work with your HRBP or Generalist to update goals for transferring or promoted employees</a:t>
            </a:r>
          </a:p>
          <a:p>
            <a:pPr indent="0">
              <a:lnSpc>
                <a:spcPct val="70000"/>
              </a:lnSpc>
              <a:spcBef>
                <a:spcPts val="0"/>
              </a:spcBef>
              <a:buNone/>
            </a:pPr>
            <a:endParaRPr lang="en-US" sz="2000" dirty="0"/>
          </a:p>
          <a:p>
            <a:pPr indent="0">
              <a:buNone/>
            </a:pPr>
            <a:endParaRPr lang="en-US" sz="1400" b="1" dirty="0"/>
          </a:p>
          <a:p>
            <a:pPr indent="0">
              <a:buNone/>
            </a:pPr>
            <a:endParaRPr lang="en-US" sz="1400" b="1" dirty="0"/>
          </a:p>
        </p:txBody>
      </p:sp>
      <p:sp>
        <p:nvSpPr>
          <p:cNvPr id="4" name="Star: 5 Points 3">
            <a:extLst>
              <a:ext uri="{FF2B5EF4-FFF2-40B4-BE49-F238E27FC236}">
                <a16:creationId xmlns:a16="http://schemas.microsoft.com/office/drawing/2014/main" id="{C766E95E-4F20-3938-D305-F6BF7A764108}"/>
              </a:ext>
            </a:extLst>
          </p:cNvPr>
          <p:cNvSpPr/>
          <p:nvPr/>
        </p:nvSpPr>
        <p:spPr>
          <a:xfrm>
            <a:off x="931761" y="4155312"/>
            <a:ext cx="312517" cy="27779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9CE30034-7CC2-0E15-3250-67B848F0A738}"/>
              </a:ext>
            </a:extLst>
          </p:cNvPr>
          <p:cNvSpPr/>
          <p:nvPr/>
        </p:nvSpPr>
        <p:spPr>
          <a:xfrm>
            <a:off x="931761" y="4842948"/>
            <a:ext cx="360683" cy="3069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21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068101" y="468497"/>
            <a:ext cx="9779183" cy="1325563"/>
          </a:xfrm>
        </p:spPr>
        <p:txBody>
          <a:bodyPr/>
          <a:lstStyle/>
          <a:p>
            <a:r>
              <a:rPr lang="en-US" sz="4000" dirty="0"/>
              <a:t>(2023) e-Performance Sections</a:t>
            </a:r>
            <a:br>
              <a:rPr lang="en-US" sz="4000" dirty="0"/>
            </a:br>
            <a:endParaRPr lang="en-US" sz="4000" dirty="0"/>
          </a:p>
        </p:txBody>
      </p:sp>
      <p:graphicFrame>
        <p:nvGraphicFramePr>
          <p:cNvPr id="7" name="Content Placeholder 2">
            <a:extLst>
              <a:ext uri="{FF2B5EF4-FFF2-40B4-BE49-F238E27FC236}">
                <a16:creationId xmlns:a16="http://schemas.microsoft.com/office/drawing/2014/main" id="{D4B45733-42B7-909F-1C7C-51623075C18C}"/>
              </a:ext>
            </a:extLst>
          </p:cNvPr>
          <p:cNvGraphicFramePr>
            <a:graphicFrameLocks noGrp="1"/>
          </p:cNvGraphicFramePr>
          <p:nvPr>
            <p:ph idx="1"/>
            <p:extLst>
              <p:ext uri="{D42A27DB-BD31-4B8C-83A1-F6EECF244321}">
                <p14:modId xmlns:p14="http://schemas.microsoft.com/office/powerpoint/2010/main" val="4254288498"/>
              </p:ext>
            </p:extLst>
          </p:nvPr>
        </p:nvGraphicFramePr>
        <p:xfrm>
          <a:off x="1988448" y="2245217"/>
          <a:ext cx="4410066" cy="4062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Chart 9">
            <a:extLst>
              <a:ext uri="{FF2B5EF4-FFF2-40B4-BE49-F238E27FC236}">
                <a16:creationId xmlns:a16="http://schemas.microsoft.com/office/drawing/2014/main" id="{0CEF772C-BE1D-F26B-AD76-ABC9BF5412AB}"/>
              </a:ext>
            </a:extLst>
          </p:cNvPr>
          <p:cNvGraphicFramePr/>
          <p:nvPr/>
        </p:nvGraphicFramePr>
        <p:xfrm>
          <a:off x="-1488753" y="1794060"/>
          <a:ext cx="2754880" cy="549915"/>
        </p:xfrm>
        <a:graphic>
          <a:graphicData uri="http://schemas.openxmlformats.org/drawingml/2006/chart">
            <c:chart xmlns:c="http://schemas.openxmlformats.org/drawingml/2006/chart" xmlns:r="http://schemas.openxmlformats.org/officeDocument/2006/relationships" r:id="rId8"/>
          </a:graphicData>
        </a:graphic>
      </p:graphicFrame>
      <p:sp>
        <p:nvSpPr>
          <p:cNvPr id="4" name="Rectangle: Rounded Corners 3">
            <a:extLst>
              <a:ext uri="{FF2B5EF4-FFF2-40B4-BE49-F238E27FC236}">
                <a16:creationId xmlns:a16="http://schemas.microsoft.com/office/drawing/2014/main" id="{2EBF3681-3620-CE0C-66F1-94ED6428D69B}"/>
              </a:ext>
            </a:extLst>
          </p:cNvPr>
          <p:cNvSpPr/>
          <p:nvPr/>
        </p:nvSpPr>
        <p:spPr>
          <a:xfrm>
            <a:off x="6615122" y="3043797"/>
            <a:ext cx="1299321" cy="691712"/>
          </a:xfrm>
          <a:prstGeom prst="roundRect">
            <a:avLst>
              <a:gd name="adj" fmla="val 10000"/>
            </a:avLst>
          </a:prstGeom>
          <a:solidFill>
            <a:schemeClr val="accent1">
              <a:lumMod val="60000"/>
              <a:lumOff val="40000"/>
            </a:schemeClr>
          </a:solidFill>
        </p:spPr>
        <p:style>
          <a:lnRef idx="0">
            <a:schemeClr val="dk1">
              <a:hueOff val="0"/>
              <a:satOff val="0"/>
              <a:lumOff val="0"/>
              <a:alphaOff val="0"/>
            </a:schemeClr>
          </a:lnRef>
          <a:fillRef idx="1">
            <a:scrgbClr r="0" g="0" b="0"/>
          </a:fillRef>
          <a:effectRef idx="2">
            <a:schemeClr val="accent1">
              <a:tint val="55000"/>
              <a:hueOff val="0"/>
              <a:satOff val="0"/>
              <a:lumOff val="0"/>
              <a:alphaOff val="0"/>
            </a:schemeClr>
          </a:effectRef>
          <a:fontRef idx="minor">
            <a:schemeClr val="dk1">
              <a:hueOff val="0"/>
              <a:satOff val="0"/>
              <a:lumOff val="0"/>
              <a:alphaOff val="0"/>
            </a:schemeClr>
          </a:fontRef>
        </p:style>
        <p:txBody>
          <a:bodyPr/>
          <a:lstStyle/>
          <a:p>
            <a:pPr algn="ctr"/>
            <a:r>
              <a:rPr lang="en-US" sz="3200" dirty="0"/>
              <a:t>90%</a:t>
            </a:r>
          </a:p>
          <a:p>
            <a:endParaRPr lang="en-US" dirty="0"/>
          </a:p>
        </p:txBody>
      </p:sp>
      <p:sp>
        <p:nvSpPr>
          <p:cNvPr id="5" name="Rectangle: Rounded Corners 4">
            <a:extLst>
              <a:ext uri="{FF2B5EF4-FFF2-40B4-BE49-F238E27FC236}">
                <a16:creationId xmlns:a16="http://schemas.microsoft.com/office/drawing/2014/main" id="{BF0CA698-37A7-1EB0-1A7A-CF004D9360BF}"/>
              </a:ext>
            </a:extLst>
          </p:cNvPr>
          <p:cNvSpPr/>
          <p:nvPr/>
        </p:nvSpPr>
        <p:spPr>
          <a:xfrm>
            <a:off x="8082864" y="2250470"/>
            <a:ext cx="1299321" cy="681204"/>
          </a:xfrm>
          <a:prstGeom prst="roundRect">
            <a:avLst>
              <a:gd name="adj" fmla="val 10000"/>
            </a:avLst>
          </a:prstGeom>
          <a:solidFill>
            <a:schemeClr val="accent1"/>
          </a:solidFill>
        </p:spPr>
        <p:style>
          <a:lnRef idx="0">
            <a:schemeClr val="dk1">
              <a:hueOff val="0"/>
              <a:satOff val="0"/>
              <a:lumOff val="0"/>
              <a:alphaOff val="0"/>
            </a:schemeClr>
          </a:lnRef>
          <a:fillRef idx="1">
            <a:scrgbClr r="0" g="0" b="0"/>
          </a:fillRef>
          <a:effectRef idx="2">
            <a:schemeClr val="accent1">
              <a:tint val="55000"/>
              <a:hueOff val="0"/>
              <a:satOff val="0"/>
              <a:lumOff val="0"/>
              <a:alphaOff val="0"/>
            </a:schemeClr>
          </a:effectRef>
          <a:fontRef idx="minor">
            <a:schemeClr val="dk1">
              <a:hueOff val="0"/>
              <a:satOff val="0"/>
              <a:lumOff val="0"/>
              <a:alphaOff val="0"/>
            </a:schemeClr>
          </a:fontRef>
        </p:style>
        <p:txBody>
          <a:bodyPr/>
          <a:lstStyle/>
          <a:p>
            <a:pPr algn="ctr"/>
            <a:r>
              <a:rPr lang="en-US" sz="3200" dirty="0"/>
              <a:t>20%</a:t>
            </a:r>
          </a:p>
          <a:p>
            <a:endParaRPr lang="en-US" dirty="0"/>
          </a:p>
        </p:txBody>
      </p:sp>
      <p:sp>
        <p:nvSpPr>
          <p:cNvPr id="6" name="Rectangle: Rounded Corners 5">
            <a:extLst>
              <a:ext uri="{FF2B5EF4-FFF2-40B4-BE49-F238E27FC236}">
                <a16:creationId xmlns:a16="http://schemas.microsoft.com/office/drawing/2014/main" id="{A797AA04-6E44-248E-2C77-3A4B6E21F4CD}"/>
              </a:ext>
            </a:extLst>
          </p:cNvPr>
          <p:cNvSpPr/>
          <p:nvPr/>
        </p:nvSpPr>
        <p:spPr>
          <a:xfrm>
            <a:off x="6615123" y="2245217"/>
            <a:ext cx="1299321" cy="691711"/>
          </a:xfrm>
          <a:prstGeom prst="roundRect">
            <a:avLst>
              <a:gd name="adj" fmla="val 10000"/>
            </a:avLst>
          </a:prstGeom>
          <a:solidFill>
            <a:schemeClr val="accent1"/>
          </a:solidFill>
        </p:spPr>
        <p:style>
          <a:lnRef idx="0">
            <a:schemeClr val="dk1">
              <a:hueOff val="0"/>
              <a:satOff val="0"/>
              <a:lumOff val="0"/>
              <a:alphaOff val="0"/>
            </a:schemeClr>
          </a:lnRef>
          <a:fillRef idx="1">
            <a:scrgbClr r="0" g="0" b="0"/>
          </a:fillRef>
          <a:effectRef idx="2">
            <a:schemeClr val="accent1">
              <a:tint val="55000"/>
              <a:hueOff val="0"/>
              <a:satOff val="0"/>
              <a:lumOff val="0"/>
              <a:alphaOff val="0"/>
            </a:schemeClr>
          </a:effectRef>
          <a:fontRef idx="minor">
            <a:schemeClr val="dk1">
              <a:hueOff val="0"/>
              <a:satOff val="0"/>
              <a:lumOff val="0"/>
              <a:alphaOff val="0"/>
            </a:schemeClr>
          </a:fontRef>
        </p:style>
        <p:txBody>
          <a:bodyPr/>
          <a:lstStyle/>
          <a:p>
            <a:pPr algn="ctr"/>
            <a:r>
              <a:rPr lang="en-US" sz="3200" dirty="0"/>
              <a:t>10%</a:t>
            </a:r>
          </a:p>
        </p:txBody>
      </p:sp>
      <p:sp>
        <p:nvSpPr>
          <p:cNvPr id="8" name="Rectangle: Rounded Corners 7">
            <a:extLst>
              <a:ext uri="{FF2B5EF4-FFF2-40B4-BE49-F238E27FC236}">
                <a16:creationId xmlns:a16="http://schemas.microsoft.com/office/drawing/2014/main" id="{F9B56450-34EE-D4BF-FED7-E64BC9AF74FD}"/>
              </a:ext>
            </a:extLst>
          </p:cNvPr>
          <p:cNvSpPr/>
          <p:nvPr/>
        </p:nvSpPr>
        <p:spPr>
          <a:xfrm>
            <a:off x="8082865" y="3026233"/>
            <a:ext cx="1299321" cy="1630003"/>
          </a:xfrm>
          <a:prstGeom prst="roundRect">
            <a:avLst>
              <a:gd name="adj" fmla="val 10000"/>
            </a:avLst>
          </a:prstGeom>
          <a:solidFill>
            <a:schemeClr val="accent1">
              <a:lumMod val="40000"/>
              <a:lumOff val="60000"/>
            </a:schemeClr>
          </a:solidFill>
        </p:spPr>
        <p:style>
          <a:lnRef idx="0">
            <a:schemeClr val="dk1">
              <a:hueOff val="0"/>
              <a:satOff val="0"/>
              <a:lumOff val="0"/>
              <a:alphaOff val="0"/>
            </a:schemeClr>
          </a:lnRef>
          <a:fillRef idx="1">
            <a:scrgbClr r="0" g="0" b="0"/>
          </a:fillRef>
          <a:effectRef idx="2">
            <a:schemeClr val="accent1">
              <a:tint val="55000"/>
              <a:hueOff val="0"/>
              <a:satOff val="0"/>
              <a:lumOff val="0"/>
              <a:alphaOff val="0"/>
            </a:schemeClr>
          </a:effectRef>
          <a:fontRef idx="minor">
            <a:schemeClr val="dk1">
              <a:hueOff val="0"/>
              <a:satOff val="0"/>
              <a:lumOff val="0"/>
              <a:alphaOff val="0"/>
            </a:schemeClr>
          </a:fontRef>
        </p:style>
        <p:txBody>
          <a:bodyPr/>
          <a:lstStyle/>
          <a:p>
            <a:pPr algn="ctr"/>
            <a:endParaRPr lang="en-US" sz="3200" dirty="0"/>
          </a:p>
          <a:p>
            <a:pPr algn="ctr"/>
            <a:r>
              <a:rPr lang="en-US" sz="3200" dirty="0"/>
              <a:t>80%</a:t>
            </a:r>
          </a:p>
          <a:p>
            <a:endParaRPr lang="en-US" dirty="0"/>
          </a:p>
        </p:txBody>
      </p:sp>
      <p:sp>
        <p:nvSpPr>
          <p:cNvPr id="11" name="TextBox 10">
            <a:extLst>
              <a:ext uri="{FF2B5EF4-FFF2-40B4-BE49-F238E27FC236}">
                <a16:creationId xmlns:a16="http://schemas.microsoft.com/office/drawing/2014/main" id="{1439EA23-9E53-F841-E26E-08AC4B19D940}"/>
              </a:ext>
            </a:extLst>
          </p:cNvPr>
          <p:cNvSpPr txBox="1"/>
          <p:nvPr/>
        </p:nvSpPr>
        <p:spPr>
          <a:xfrm>
            <a:off x="6784390" y="1794060"/>
            <a:ext cx="960783" cy="461665"/>
          </a:xfrm>
          <a:prstGeom prst="rect">
            <a:avLst/>
          </a:prstGeom>
          <a:noFill/>
        </p:spPr>
        <p:txBody>
          <a:bodyPr wrap="square" rtlCol="0">
            <a:spAutoFit/>
          </a:bodyPr>
          <a:lstStyle/>
          <a:p>
            <a:pPr algn="ctr"/>
            <a:r>
              <a:rPr lang="en-US" sz="1200" dirty="0"/>
              <a:t>Individual Contributor</a:t>
            </a:r>
          </a:p>
        </p:txBody>
      </p:sp>
      <p:sp>
        <p:nvSpPr>
          <p:cNvPr id="12" name="TextBox 11">
            <a:extLst>
              <a:ext uri="{FF2B5EF4-FFF2-40B4-BE49-F238E27FC236}">
                <a16:creationId xmlns:a16="http://schemas.microsoft.com/office/drawing/2014/main" id="{2257F65B-39D6-1695-88CA-E559DB0C12D6}"/>
              </a:ext>
            </a:extLst>
          </p:cNvPr>
          <p:cNvSpPr txBox="1"/>
          <p:nvPr/>
        </p:nvSpPr>
        <p:spPr>
          <a:xfrm>
            <a:off x="8252135" y="1925292"/>
            <a:ext cx="960783" cy="276999"/>
          </a:xfrm>
          <a:prstGeom prst="rect">
            <a:avLst/>
          </a:prstGeom>
          <a:noFill/>
        </p:spPr>
        <p:txBody>
          <a:bodyPr wrap="square" rtlCol="0">
            <a:spAutoFit/>
          </a:bodyPr>
          <a:lstStyle/>
          <a:p>
            <a:pPr algn="ctr"/>
            <a:r>
              <a:rPr lang="en-US" sz="1200" dirty="0"/>
              <a:t>Leader</a:t>
            </a:r>
          </a:p>
        </p:txBody>
      </p:sp>
      <p:pic>
        <p:nvPicPr>
          <p:cNvPr id="15" name="Picture 14">
            <a:extLst>
              <a:ext uri="{FF2B5EF4-FFF2-40B4-BE49-F238E27FC236}">
                <a16:creationId xmlns:a16="http://schemas.microsoft.com/office/drawing/2014/main" id="{930095A3-5A06-BA82-73C1-4952E8B68358}"/>
              </a:ext>
            </a:extLst>
          </p:cNvPr>
          <p:cNvPicPr>
            <a:picLocks noChangeAspect="1"/>
          </p:cNvPicPr>
          <p:nvPr/>
        </p:nvPicPr>
        <p:blipFill>
          <a:blip r:embed="rId9"/>
          <a:stretch>
            <a:fillRect/>
          </a:stretch>
        </p:blipFill>
        <p:spPr>
          <a:xfrm>
            <a:off x="10218501" y="-11083"/>
            <a:ext cx="2007843" cy="2007843"/>
          </a:xfrm>
          <a:prstGeom prst="rect">
            <a:avLst/>
          </a:prstGeom>
        </p:spPr>
      </p:pic>
      <p:sp>
        <p:nvSpPr>
          <p:cNvPr id="3" name="Rectangle: Rounded Corners 2">
            <a:extLst>
              <a:ext uri="{FF2B5EF4-FFF2-40B4-BE49-F238E27FC236}">
                <a16:creationId xmlns:a16="http://schemas.microsoft.com/office/drawing/2014/main" id="{E344F430-514E-4F23-4B4B-9ED5075391BF}"/>
              </a:ext>
            </a:extLst>
          </p:cNvPr>
          <p:cNvSpPr/>
          <p:nvPr/>
        </p:nvSpPr>
        <p:spPr>
          <a:xfrm>
            <a:off x="6517435" y="4827775"/>
            <a:ext cx="2891875" cy="1480259"/>
          </a:xfrm>
          <a:prstGeom prst="roundRect">
            <a:avLst>
              <a:gd name="adj" fmla="val 10000"/>
            </a:avLst>
          </a:prstGeom>
          <a:solidFill>
            <a:srgbClr val="FFCA08">
              <a:lumMod val="20000"/>
              <a:lumOff val="80000"/>
            </a:srgbClr>
          </a:solidFill>
          <a:ln>
            <a:noFill/>
          </a:ln>
          <a:effectLst/>
        </p:spPr>
        <p:txBody>
          <a:bodyPr/>
          <a:lstStyle/>
          <a:p>
            <a:pPr algn="ctr"/>
            <a:endParaRPr lang="en-US" sz="2400" dirty="0"/>
          </a:p>
          <a:p>
            <a:pPr algn="ctr"/>
            <a:r>
              <a:rPr lang="en-US" sz="2000" dirty="0"/>
              <a:t>Rated but not </a:t>
            </a:r>
          </a:p>
          <a:p>
            <a:pPr algn="ctr"/>
            <a:r>
              <a:rPr lang="en-US" sz="2000" dirty="0"/>
              <a:t>Weighted</a:t>
            </a:r>
          </a:p>
          <a:p>
            <a:endParaRPr lang="en-US" dirty="0"/>
          </a:p>
        </p:txBody>
      </p:sp>
    </p:spTree>
    <p:extLst>
      <p:ext uri="{BB962C8B-B14F-4D97-AF65-F5344CB8AC3E}">
        <p14:creationId xmlns:p14="http://schemas.microsoft.com/office/powerpoint/2010/main" val="2721508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anchor="b">
            <a:normAutofit/>
          </a:bodyPr>
          <a:lstStyle/>
          <a:p>
            <a:r>
              <a:rPr lang="en-US" dirty="0"/>
              <a:t>Agenda</a:t>
            </a:r>
          </a:p>
        </p:txBody>
      </p:sp>
      <p:graphicFrame>
        <p:nvGraphicFramePr>
          <p:cNvPr id="8" name="Content Placeholder 2">
            <a:extLst>
              <a:ext uri="{FF2B5EF4-FFF2-40B4-BE49-F238E27FC236}">
                <a16:creationId xmlns:a16="http://schemas.microsoft.com/office/drawing/2014/main" id="{3206DF9E-5F2C-F0CF-152D-3A9DA1DAB2AE}"/>
              </a:ext>
            </a:extLst>
          </p:cNvPr>
          <p:cNvGraphicFramePr>
            <a:graphicFrameLocks noGrp="1"/>
          </p:cNvGraphicFramePr>
          <p:nvPr>
            <p:ph idx="1"/>
            <p:extLst>
              <p:ext uri="{D42A27DB-BD31-4B8C-83A1-F6EECF244321}">
                <p14:modId xmlns:p14="http://schemas.microsoft.com/office/powerpoint/2010/main" val="907985357"/>
              </p:ext>
            </p:extLst>
          </p:nvPr>
        </p:nvGraphicFramePr>
        <p:xfrm>
          <a:off x="1166813" y="2017713"/>
          <a:ext cx="9780587" cy="336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US" sz="1200" b="0" i="0" u="none" strike="noStrike" kern="1200" cap="none" spc="0" normalizeH="0" baseline="0" noProof="0" smtClean="0">
                <a:ln>
                  <a:noFill/>
                </a:ln>
                <a:solidFill>
                  <a:srgbClr val="F8931D"/>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8931D"/>
              </a:solidFill>
              <a:effectLst/>
              <a:uLnTx/>
              <a:uFillTx/>
              <a:latin typeface="Tenorite"/>
              <a:ea typeface="+mn-ea"/>
              <a:cs typeface="+mn-cs"/>
            </a:endParaRPr>
          </a:p>
        </p:txBody>
      </p:sp>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99968" y="360059"/>
            <a:ext cx="9779183" cy="646331"/>
          </a:xfrm>
        </p:spPr>
        <p:txBody>
          <a:bodyPr/>
          <a:lstStyle/>
          <a:p>
            <a:r>
              <a:rPr lang="en-US" sz="4000" dirty="0"/>
              <a:t>Process: </a:t>
            </a:r>
            <a:r>
              <a:rPr lang="en-US" sz="4000" i="1" dirty="0">
                <a:solidFill>
                  <a:srgbClr val="0070C0"/>
                </a:solidFill>
              </a:rPr>
              <a:t>Define Criteria</a:t>
            </a:r>
            <a:br>
              <a:rPr lang="en-US" sz="4000" i="1" dirty="0">
                <a:solidFill>
                  <a:srgbClr val="0070C0"/>
                </a:solidFill>
              </a:rPr>
            </a:br>
            <a:r>
              <a:rPr lang="en-US" sz="1600" i="1" dirty="0">
                <a:solidFill>
                  <a:srgbClr val="0070C0"/>
                </a:solidFill>
              </a:rPr>
              <a:t>Launching the 2023 Evaluation</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p:txBody>
          <a:bodyPr/>
          <a:lstStyle/>
          <a:p>
            <a:fld id="{294A09A9-5501-47C1-A89A-A340965A2BE2}" type="slidenum">
              <a:rPr lang="en-US" smtClean="0"/>
              <a:pPr/>
              <a:t>20</a:t>
            </a:fld>
            <a:endParaRPr lang="en-US" dirty="0"/>
          </a:p>
        </p:txBody>
      </p:sp>
      <p:pic>
        <p:nvPicPr>
          <p:cNvPr id="4" name="Picture 3">
            <a:extLst>
              <a:ext uri="{FF2B5EF4-FFF2-40B4-BE49-F238E27FC236}">
                <a16:creationId xmlns:a16="http://schemas.microsoft.com/office/drawing/2014/main" id="{162AD594-8958-BC37-0846-1F86BD83B865}"/>
              </a:ext>
            </a:extLst>
          </p:cNvPr>
          <p:cNvPicPr>
            <a:picLocks noChangeAspect="1"/>
          </p:cNvPicPr>
          <p:nvPr/>
        </p:nvPicPr>
        <p:blipFill>
          <a:blip r:embed="rId2"/>
          <a:stretch>
            <a:fillRect/>
          </a:stretch>
        </p:blipFill>
        <p:spPr>
          <a:xfrm>
            <a:off x="481950" y="1264600"/>
            <a:ext cx="4857545" cy="4791729"/>
          </a:xfrm>
          <a:prstGeom prst="rect">
            <a:avLst/>
          </a:prstGeom>
          <a:ln w="38100">
            <a:solidFill>
              <a:schemeClr val="tx1"/>
            </a:solidFill>
          </a:ln>
        </p:spPr>
      </p:pic>
      <p:sp>
        <p:nvSpPr>
          <p:cNvPr id="5" name="Circle: Hollow 4">
            <a:extLst>
              <a:ext uri="{FF2B5EF4-FFF2-40B4-BE49-F238E27FC236}">
                <a16:creationId xmlns:a16="http://schemas.microsoft.com/office/drawing/2014/main" id="{679FE8D0-96E2-7C28-3E9A-442FCB10B318}"/>
              </a:ext>
            </a:extLst>
          </p:cNvPr>
          <p:cNvSpPr/>
          <p:nvPr/>
        </p:nvSpPr>
        <p:spPr>
          <a:xfrm>
            <a:off x="3342504" y="3538937"/>
            <a:ext cx="2286000" cy="212196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Right 7">
            <a:extLst>
              <a:ext uri="{FF2B5EF4-FFF2-40B4-BE49-F238E27FC236}">
                <a16:creationId xmlns:a16="http://schemas.microsoft.com/office/drawing/2014/main" id="{93D74106-0605-A3EE-1DE0-7CDB769670DC}"/>
              </a:ext>
            </a:extLst>
          </p:cNvPr>
          <p:cNvSpPr/>
          <p:nvPr/>
        </p:nvSpPr>
        <p:spPr>
          <a:xfrm>
            <a:off x="5534768" y="3524977"/>
            <a:ext cx="1059548" cy="432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A9D7B3-F144-3B55-890E-61A80D2B2723}"/>
              </a:ext>
            </a:extLst>
          </p:cNvPr>
          <p:cNvSpPr txBox="1"/>
          <p:nvPr/>
        </p:nvSpPr>
        <p:spPr>
          <a:xfrm>
            <a:off x="5665881" y="2791092"/>
            <a:ext cx="1186626" cy="646331"/>
          </a:xfrm>
          <a:prstGeom prst="rect">
            <a:avLst/>
          </a:prstGeom>
          <a:noFill/>
        </p:spPr>
        <p:txBody>
          <a:bodyPr wrap="square" rtlCol="0">
            <a:spAutoFit/>
          </a:bodyPr>
          <a:lstStyle/>
          <a:p>
            <a:r>
              <a:rPr lang="en-US" b="1" dirty="0"/>
              <a:t>Enter Goals</a:t>
            </a:r>
          </a:p>
        </p:txBody>
      </p:sp>
      <p:pic>
        <p:nvPicPr>
          <p:cNvPr id="7" name="Picture 6">
            <a:extLst>
              <a:ext uri="{FF2B5EF4-FFF2-40B4-BE49-F238E27FC236}">
                <a16:creationId xmlns:a16="http://schemas.microsoft.com/office/drawing/2014/main" id="{884781A6-F1AA-390E-74C0-0C92B242B8AE}"/>
              </a:ext>
            </a:extLst>
          </p:cNvPr>
          <p:cNvPicPr>
            <a:picLocks noChangeAspect="1"/>
          </p:cNvPicPr>
          <p:nvPr/>
        </p:nvPicPr>
        <p:blipFill>
          <a:blip r:embed="rId3"/>
          <a:stretch>
            <a:fillRect/>
          </a:stretch>
        </p:blipFill>
        <p:spPr>
          <a:xfrm>
            <a:off x="6789589" y="1083020"/>
            <a:ext cx="4536428" cy="5455892"/>
          </a:xfrm>
          <a:prstGeom prst="rect">
            <a:avLst/>
          </a:prstGeom>
          <a:ln w="38100">
            <a:solidFill>
              <a:schemeClr val="tx1"/>
            </a:solidFill>
          </a:ln>
        </p:spPr>
      </p:pic>
    </p:spTree>
    <p:extLst>
      <p:ext uri="{BB962C8B-B14F-4D97-AF65-F5344CB8AC3E}">
        <p14:creationId xmlns:p14="http://schemas.microsoft.com/office/powerpoint/2010/main" val="72110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999968" y="360060"/>
            <a:ext cx="9779183" cy="604520"/>
          </a:xfrm>
        </p:spPr>
        <p:txBody>
          <a:bodyPr/>
          <a:lstStyle/>
          <a:p>
            <a:r>
              <a:rPr lang="en-US" sz="4000" dirty="0"/>
              <a:t>Process: </a:t>
            </a:r>
            <a:r>
              <a:rPr lang="en-US" sz="4000" i="1" dirty="0">
                <a:solidFill>
                  <a:srgbClr val="0070C0"/>
                </a:solidFill>
              </a:rPr>
              <a:t>Entering Goals</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p:txBody>
          <a:bodyPr/>
          <a:lstStyle/>
          <a:p>
            <a:fld id="{294A09A9-5501-47C1-A89A-A340965A2BE2}" type="slidenum">
              <a:rPr lang="en-US" smtClean="0"/>
              <a:pPr/>
              <a:t>21</a:t>
            </a:fld>
            <a:endParaRPr lang="en-US" dirty="0"/>
          </a:p>
        </p:txBody>
      </p:sp>
      <p:pic>
        <p:nvPicPr>
          <p:cNvPr id="14" name="Picture 13">
            <a:extLst>
              <a:ext uri="{FF2B5EF4-FFF2-40B4-BE49-F238E27FC236}">
                <a16:creationId xmlns:a16="http://schemas.microsoft.com/office/drawing/2014/main" id="{E285021D-7EAF-5F78-9AEC-E0ACAD0DF0DF}"/>
              </a:ext>
            </a:extLst>
          </p:cNvPr>
          <p:cNvPicPr>
            <a:picLocks noChangeAspect="1"/>
          </p:cNvPicPr>
          <p:nvPr/>
        </p:nvPicPr>
        <p:blipFill rotWithShape="1">
          <a:blip r:embed="rId2"/>
          <a:srcRect b="32279"/>
          <a:stretch/>
        </p:blipFill>
        <p:spPr>
          <a:xfrm>
            <a:off x="668610" y="1218811"/>
            <a:ext cx="5147216" cy="5279129"/>
          </a:xfrm>
          <a:prstGeom prst="rect">
            <a:avLst/>
          </a:prstGeom>
          <a:ln w="38100">
            <a:solidFill>
              <a:schemeClr val="tx1"/>
            </a:solidFill>
          </a:ln>
        </p:spPr>
      </p:pic>
      <p:pic>
        <p:nvPicPr>
          <p:cNvPr id="16" name="Picture 15">
            <a:extLst>
              <a:ext uri="{FF2B5EF4-FFF2-40B4-BE49-F238E27FC236}">
                <a16:creationId xmlns:a16="http://schemas.microsoft.com/office/drawing/2014/main" id="{6F666070-5CCD-A127-FD8A-787107D4E085}"/>
              </a:ext>
            </a:extLst>
          </p:cNvPr>
          <p:cNvPicPr>
            <a:picLocks noChangeAspect="1"/>
          </p:cNvPicPr>
          <p:nvPr/>
        </p:nvPicPr>
        <p:blipFill rotWithShape="1">
          <a:blip r:embed="rId2"/>
          <a:srcRect t="67457"/>
          <a:stretch/>
        </p:blipFill>
        <p:spPr>
          <a:xfrm>
            <a:off x="6202542" y="2278359"/>
            <a:ext cx="5608457" cy="2764209"/>
          </a:xfrm>
          <a:prstGeom prst="rect">
            <a:avLst/>
          </a:prstGeom>
          <a:ln w="38100">
            <a:solidFill>
              <a:schemeClr val="tx1"/>
            </a:solidFill>
          </a:ln>
        </p:spPr>
      </p:pic>
      <p:sp>
        <p:nvSpPr>
          <p:cNvPr id="17" name="Circle: Hollow 16">
            <a:extLst>
              <a:ext uri="{FF2B5EF4-FFF2-40B4-BE49-F238E27FC236}">
                <a16:creationId xmlns:a16="http://schemas.microsoft.com/office/drawing/2014/main" id="{B3C4F703-51C6-545D-C454-D573A4FC8A63}"/>
              </a:ext>
            </a:extLst>
          </p:cNvPr>
          <p:cNvSpPr/>
          <p:nvPr/>
        </p:nvSpPr>
        <p:spPr>
          <a:xfrm>
            <a:off x="8066518" y="3236088"/>
            <a:ext cx="2286000" cy="2121967"/>
          </a:xfrm>
          <a:prstGeom prst="don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43948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a:extLst>
              <a:ext uri="{FF2B5EF4-FFF2-40B4-BE49-F238E27FC236}">
                <a16:creationId xmlns:a16="http://schemas.microsoft.com/office/drawing/2014/main" id="{D36F0639-D2E3-FA83-C474-9F51F6CB419C}"/>
              </a:ext>
            </a:extLst>
          </p:cNvPr>
          <p:cNvSpPr>
            <a:spLocks noGrp="1"/>
          </p:cNvSpPr>
          <p:nvPr>
            <p:ph type="sldNum" sz="quarter" idx="12"/>
          </p:nvPr>
        </p:nvSpPr>
        <p:spPr/>
        <p:txBody>
          <a:bodyPr/>
          <a:lstStyle/>
          <a:p>
            <a:fld id="{294A09A9-5501-47C1-A89A-A340965A2BE2}" type="slidenum">
              <a:rPr lang="en-US" smtClean="0"/>
              <a:pPr/>
              <a:t>22</a:t>
            </a:fld>
            <a:endParaRPr lang="en-US" dirty="0"/>
          </a:p>
        </p:txBody>
      </p:sp>
      <p:sp>
        <p:nvSpPr>
          <p:cNvPr id="18" name="Rectangle: Rounded Corners 17">
            <a:extLst>
              <a:ext uri="{FF2B5EF4-FFF2-40B4-BE49-F238E27FC236}">
                <a16:creationId xmlns:a16="http://schemas.microsoft.com/office/drawing/2014/main" id="{3B89825C-1A6E-A25A-E337-AB0B047251A8}"/>
              </a:ext>
            </a:extLst>
          </p:cNvPr>
          <p:cNvSpPr/>
          <p:nvPr/>
        </p:nvSpPr>
        <p:spPr>
          <a:xfrm>
            <a:off x="280709" y="243068"/>
            <a:ext cx="9387068" cy="6478407"/>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nSpc>
                <a:spcPct val="150000"/>
              </a:lnSpc>
            </a:pPr>
            <a:endParaRPr lang="en-US" dirty="0"/>
          </a:p>
          <a:p>
            <a:pPr marL="457200" indent="-457200">
              <a:buFont typeface="Arial" panose="020B0604020202020204" pitchFamily="34" charset="0"/>
              <a:buChar char="•"/>
            </a:pPr>
            <a:r>
              <a:rPr lang="en-US" sz="2000" dirty="0"/>
              <a:t>Investing time into setting S.M.A.R.T. goals helps clarify performance expectations and provide focus throughout the performance year</a:t>
            </a:r>
          </a:p>
          <a:p>
            <a:endParaRPr lang="en-US" sz="2000" dirty="0"/>
          </a:p>
          <a:p>
            <a:pPr marL="457200" indent="-457200">
              <a:buFont typeface="Arial" panose="020B0604020202020204" pitchFamily="34" charset="0"/>
              <a:buChar char="•"/>
            </a:pPr>
            <a:r>
              <a:rPr lang="en-US" sz="2000" dirty="0"/>
              <a:t>You will need input from the University and College/Division strategic plans and from you as a manager in order to help establish appropriate department &amp; individual employee goals</a:t>
            </a:r>
          </a:p>
          <a:p>
            <a:endParaRPr lang="en-US" sz="2000" dirty="0"/>
          </a:p>
          <a:p>
            <a:pPr marL="457200" indent="-457200">
              <a:buFont typeface="Arial" panose="020B0604020202020204" pitchFamily="34" charset="0"/>
              <a:buChar char="•"/>
            </a:pPr>
            <a:r>
              <a:rPr lang="en-US" sz="2000" dirty="0"/>
              <a:t>It is important that you work in partnership with your employees to set goals so there is mutual commitment to achieving them</a:t>
            </a:r>
          </a:p>
          <a:p>
            <a:endParaRPr lang="en-US" sz="2000" dirty="0"/>
          </a:p>
          <a:p>
            <a:pPr marL="457200" indent="-457200">
              <a:buFont typeface="Arial" panose="020B0604020202020204" pitchFamily="34" charset="0"/>
              <a:buChar char="•"/>
            </a:pPr>
            <a:r>
              <a:rPr lang="en-US" sz="2000" dirty="0"/>
              <a:t>There are targeted deadlines in the annual performance cycle to set and review goals, but continuous monitoring and feedback is essential to staying on track</a:t>
            </a:r>
          </a:p>
        </p:txBody>
      </p:sp>
      <p:sp>
        <p:nvSpPr>
          <p:cNvPr id="2" name="Title 1">
            <a:extLst>
              <a:ext uri="{FF2B5EF4-FFF2-40B4-BE49-F238E27FC236}">
                <a16:creationId xmlns:a16="http://schemas.microsoft.com/office/drawing/2014/main" id="{D6D34172-96BD-B802-FC38-EE29C9440444}"/>
              </a:ext>
            </a:extLst>
          </p:cNvPr>
          <p:cNvSpPr>
            <a:spLocks noGrp="1"/>
          </p:cNvSpPr>
          <p:nvPr>
            <p:ph type="title"/>
          </p:nvPr>
        </p:nvSpPr>
        <p:spPr>
          <a:xfrm>
            <a:off x="1098205" y="136524"/>
            <a:ext cx="8401624" cy="1325563"/>
          </a:xfrm>
        </p:spPr>
        <p:txBody>
          <a:bodyPr/>
          <a:lstStyle/>
          <a:p>
            <a:r>
              <a:rPr lang="en-US" dirty="0">
                <a:solidFill>
                  <a:schemeClr val="bg1"/>
                </a:solidFill>
              </a:rPr>
              <a:t>Key Points</a:t>
            </a:r>
          </a:p>
        </p:txBody>
      </p:sp>
    </p:spTree>
    <p:extLst>
      <p:ext uri="{BB962C8B-B14F-4D97-AF65-F5344CB8AC3E}">
        <p14:creationId xmlns:p14="http://schemas.microsoft.com/office/powerpoint/2010/main" val="1014380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54D1C55-26C7-6F30-3C93-CA953A7E746D}"/>
              </a:ext>
            </a:extLst>
          </p:cNvPr>
          <p:cNvSpPr/>
          <p:nvPr/>
        </p:nvSpPr>
        <p:spPr>
          <a:xfrm>
            <a:off x="506614" y="381000"/>
            <a:ext cx="9488688" cy="616589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nSpc>
                <a:spcPct val="150000"/>
              </a:lnSpc>
            </a:pPr>
            <a:endParaRPr lang="en-US" dirty="0"/>
          </a:p>
        </p:txBody>
      </p:sp>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229476" y="441790"/>
            <a:ext cx="9779183" cy="1325563"/>
          </a:xfrm>
        </p:spPr>
        <p:txBody>
          <a:bodyPr/>
          <a:lstStyle/>
          <a:p>
            <a:r>
              <a:rPr lang="en-US" dirty="0">
                <a:solidFill>
                  <a:schemeClr val="bg1"/>
                </a:solidFill>
              </a:rPr>
              <a:t>Resources</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1067512" y="2070145"/>
            <a:ext cx="9779183" cy="3983413"/>
          </a:xfrm>
        </p:spPr>
        <p:txBody>
          <a:bodyPr vert="horz" lIns="91440" tIns="45720" rIns="91440" bIns="45720" rtlCol="0" anchor="t">
            <a:normAutofit fontScale="92500" lnSpcReduction="10000"/>
          </a:bodyPr>
          <a:lstStyle/>
          <a:p>
            <a:pPr marL="342900" indent="-342900">
              <a:buFont typeface="Arial" panose="020B0604020202020204" pitchFamily="34" charset="0"/>
              <a:buChar char="•"/>
            </a:pPr>
            <a:r>
              <a:rPr lang="en-US" b="1" dirty="0">
                <a:hlinkClick r:id="rId3">
                  <a:extLst>
                    <a:ext uri="{A12FA001-AC4F-418D-AE19-62706E023703}">
                      <ahyp:hlinkClr xmlns:ahyp="http://schemas.microsoft.com/office/drawing/2018/hyperlinkcolor" val="tx"/>
                    </a:ext>
                  </a:extLst>
                </a:hlinkClick>
              </a:rPr>
              <a:t>R2 Roadmap</a:t>
            </a:r>
            <a:endParaRPr lang="en-US" b="1" dirty="0"/>
          </a:p>
          <a:p>
            <a:pPr marL="342900" indent="-342900">
              <a:buFont typeface="Arial" panose="020B0604020202020204" pitchFamily="34" charset="0"/>
              <a:buChar char="•"/>
            </a:pPr>
            <a:r>
              <a:rPr lang="en-US" b="1" dirty="0">
                <a:hlinkClick r:id="rId4">
                  <a:extLst>
                    <a:ext uri="{A12FA001-AC4F-418D-AE19-62706E023703}">
                      <ahyp:hlinkClr xmlns:ahyp="http://schemas.microsoft.com/office/drawing/2018/hyperlinkcolor" val="tx"/>
                    </a:ext>
                  </a:extLst>
                </a:hlinkClick>
              </a:rPr>
              <a:t>SMART Goals Training</a:t>
            </a:r>
            <a:endParaRPr lang="en-US" b="1" dirty="0"/>
          </a:p>
          <a:p>
            <a:pPr marL="342900" indent="-342900">
              <a:buFont typeface="Arial" panose="020B0604020202020204" pitchFamily="34" charset="0"/>
              <a:buChar char="•"/>
            </a:pPr>
            <a:r>
              <a:rPr lang="en-US" b="1" dirty="0">
                <a:hlinkClick r:id="rId5">
                  <a:extLst>
                    <a:ext uri="{A12FA001-AC4F-418D-AE19-62706E023703}">
                      <ahyp:hlinkClr xmlns:ahyp="http://schemas.microsoft.com/office/drawing/2018/hyperlinkcolor" val="tx"/>
                    </a:ext>
                  </a:extLst>
                </a:hlinkClick>
              </a:rPr>
              <a:t>Goal Framework &amp; Selection Worksheet</a:t>
            </a:r>
            <a:endParaRPr lang="en-US" b="1" dirty="0"/>
          </a:p>
          <a:p>
            <a:pPr marL="342900" indent="-342900">
              <a:buFont typeface="Arial" panose="020B0604020202020204" pitchFamily="34" charset="0"/>
              <a:buChar char="•"/>
            </a:pPr>
            <a:r>
              <a:rPr lang="en-US" b="1" dirty="0">
                <a:hlinkClick r:id="rId6">
                  <a:extLst>
                    <a:ext uri="{A12FA001-AC4F-418D-AE19-62706E023703}">
                      <ahyp:hlinkClr xmlns:ahyp="http://schemas.microsoft.com/office/drawing/2018/hyperlinkcolor" val="tx"/>
                    </a:ext>
                  </a:extLst>
                </a:hlinkClick>
              </a:rPr>
              <a:t>SMART Goals Worksheet</a:t>
            </a:r>
            <a:endParaRPr lang="en-US" b="1" dirty="0"/>
          </a:p>
          <a:p>
            <a:pPr marL="342900" indent="-342900">
              <a:buFont typeface="Arial" panose="020B0604020202020204" pitchFamily="34" charset="0"/>
              <a:buChar char="•"/>
            </a:pPr>
            <a:r>
              <a:rPr lang="en-US" b="1" dirty="0"/>
              <a:t>Research More: </a:t>
            </a:r>
            <a:r>
              <a:rPr lang="en-US" b="1" dirty="0">
                <a:hlinkClick r:id="rId7">
                  <a:extLst>
                    <a:ext uri="{A12FA001-AC4F-418D-AE19-62706E023703}">
                      <ahyp:hlinkClr xmlns:ahyp="http://schemas.microsoft.com/office/drawing/2018/hyperlinkcolor" val="tx"/>
                    </a:ext>
                  </a:extLst>
                </a:hlinkClick>
              </a:rPr>
              <a:t>Goal Examples by Department </a:t>
            </a:r>
            <a:endParaRPr lang="en-US" b="1" dirty="0"/>
          </a:p>
          <a:p>
            <a:endParaRPr lang="en-US" sz="900" b="1" dirty="0"/>
          </a:p>
          <a:p>
            <a:pPr>
              <a:lnSpc>
                <a:spcPct val="120000"/>
              </a:lnSpc>
              <a:spcBef>
                <a:spcPts val="0"/>
              </a:spcBef>
            </a:pPr>
            <a:r>
              <a:rPr lang="en-US" b="1" dirty="0"/>
              <a:t>Contact your HR Generalist or Business Partner for additional </a:t>
            </a:r>
          </a:p>
          <a:p>
            <a:pPr>
              <a:lnSpc>
                <a:spcPct val="120000"/>
              </a:lnSpc>
              <a:spcBef>
                <a:spcPts val="0"/>
              </a:spcBef>
            </a:pPr>
            <a:r>
              <a:rPr lang="en-US" b="1" dirty="0"/>
              <a:t>assistance: </a:t>
            </a:r>
            <a:r>
              <a:rPr lang="en-US" b="1" dirty="0">
                <a:hlinkClick r:id="rId8">
                  <a:extLst>
                    <a:ext uri="{A12FA001-AC4F-418D-AE19-62706E023703}">
                      <ahyp:hlinkClr xmlns:ahyp="http://schemas.microsoft.com/office/drawing/2018/hyperlinkcolor" val="tx"/>
                    </a:ext>
                  </a:extLst>
                </a:hlinkClick>
              </a:rPr>
              <a:t>Who to Contact – HR </a:t>
            </a:r>
          </a:p>
          <a:p>
            <a:endParaRPr lang="en-US" b="1" dirty="0">
              <a:solidFill>
                <a:schemeClr val="tx1"/>
              </a:solidFill>
            </a:endParaRPr>
          </a:p>
          <a:p>
            <a:pPr marL="342900" indent="-342900">
              <a:buFont typeface="Arial" panose="020B0604020202020204" pitchFamily="34" charset="0"/>
              <a:buChar char="•"/>
            </a:pPr>
            <a:endParaRPr lang="en-US" b="1" dirty="0">
              <a:solidFill>
                <a:schemeClr val="tx1"/>
              </a:solidFill>
            </a:endParaRP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p:txBody>
          <a:bodyPr/>
          <a:lstStyle/>
          <a:p>
            <a:fld id="{294A09A9-5501-47C1-A89A-A340965A2BE2}" type="slidenum">
              <a:rPr lang="en-US" smtClean="0"/>
              <a:pPr/>
              <a:t>23</a:t>
            </a:fld>
            <a:endParaRPr lang="en-US" dirty="0"/>
          </a:p>
        </p:txBody>
      </p:sp>
    </p:spTree>
    <p:extLst>
      <p:ext uri="{BB962C8B-B14F-4D97-AF65-F5344CB8AC3E}">
        <p14:creationId xmlns:p14="http://schemas.microsoft.com/office/powerpoint/2010/main" val="295173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7965F26-CCE1-4425-8679-7301C64A6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56" b="424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9DE5613B-30AD-403B-AE98-E43739B1E232}"/>
              </a:ext>
            </a:extLst>
          </p:cNvPr>
          <p:cNvSpPr txBox="1">
            <a:spLocks/>
          </p:cNvSpPr>
          <p:nvPr/>
        </p:nvSpPr>
        <p:spPr>
          <a:xfrm>
            <a:off x="372176" y="31935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78831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gray">
          <a:xfrm>
            <a:off x="1798721" y="1684338"/>
            <a:ext cx="8594558" cy="2810460"/>
          </a:xfrm>
          <a:prstGeom prst="rect">
            <a:avLst/>
          </a:prstGeom>
        </p:spPr>
        <p:txBody>
          <a:bodyPr vert="horz" lIns="91440" tIns="45720" rIns="91440" bIns="45720" rtlCol="0" anchor="ctr">
            <a:normAutofit/>
          </a:bodyPr>
          <a:lstStyle/>
          <a:p>
            <a:pPr algn="ctr">
              <a:spcBef>
                <a:spcPct val="0"/>
              </a:spcBef>
              <a:spcAft>
                <a:spcPts val="600"/>
              </a:spcAft>
            </a:pPr>
            <a:r>
              <a:rPr lang="en-US" sz="4600" kern="1200" dirty="0">
                <a:solidFill>
                  <a:schemeClr val="tx2"/>
                </a:solidFill>
                <a:latin typeface="+mj-lt"/>
                <a:ea typeface="+mj-ea"/>
                <a:cs typeface="+mj-cs"/>
              </a:rPr>
              <a:t>“People with goals succeed </a:t>
            </a:r>
          </a:p>
          <a:p>
            <a:pPr algn="ctr">
              <a:spcBef>
                <a:spcPct val="0"/>
              </a:spcBef>
              <a:spcAft>
                <a:spcPts val="600"/>
              </a:spcAft>
            </a:pPr>
            <a:r>
              <a:rPr lang="en-US" sz="4600" kern="1200" dirty="0">
                <a:solidFill>
                  <a:schemeClr val="tx2"/>
                </a:solidFill>
                <a:latin typeface="+mj-lt"/>
                <a:ea typeface="+mj-ea"/>
                <a:cs typeface="+mj-cs"/>
              </a:rPr>
              <a:t>because they know where </a:t>
            </a:r>
          </a:p>
          <a:p>
            <a:pPr algn="ctr">
              <a:spcBef>
                <a:spcPct val="0"/>
              </a:spcBef>
              <a:spcAft>
                <a:spcPts val="600"/>
              </a:spcAft>
            </a:pPr>
            <a:r>
              <a:rPr lang="en-US" sz="4600" kern="1200" dirty="0">
                <a:solidFill>
                  <a:schemeClr val="tx2"/>
                </a:solidFill>
                <a:latin typeface="+mj-lt"/>
                <a:ea typeface="+mj-ea"/>
                <a:cs typeface="+mj-cs"/>
              </a:rPr>
              <a:t>they’re going.”</a:t>
            </a:r>
          </a:p>
        </p:txBody>
      </p:sp>
      <p:sp>
        <p:nvSpPr>
          <p:cNvPr id="13" name="Text Placeholder 2">
            <a:extLst>
              <a:ext uri="{FF2B5EF4-FFF2-40B4-BE49-F238E27FC236}">
                <a16:creationId xmlns:a16="http://schemas.microsoft.com/office/drawing/2014/main" id="{A56642F9-41C2-65F3-576B-1AC172BABB46}"/>
              </a:ext>
            </a:extLst>
          </p:cNvPr>
          <p:cNvSpPr>
            <a:spLocks noGrp="1"/>
          </p:cNvSpPr>
          <p:nvPr>
            <p:ph type="body" sz="quarter" idx="13"/>
          </p:nvPr>
        </p:nvSpPr>
        <p:spPr>
          <a:xfrm>
            <a:off x="381000" y="519405"/>
            <a:ext cx="1363663" cy="4967287"/>
          </a:xfrm>
        </p:spPr>
        <p:txBody>
          <a:bodyPr/>
          <a:lstStyle/>
          <a:p>
            <a:endParaRPr lang="en-US"/>
          </a:p>
        </p:txBody>
      </p:sp>
      <p:sp>
        <p:nvSpPr>
          <p:cNvPr id="3" name="Text Placeholder 2">
            <a:extLst>
              <a:ext uri="{FF2B5EF4-FFF2-40B4-BE49-F238E27FC236}">
                <a16:creationId xmlns:a16="http://schemas.microsoft.com/office/drawing/2014/main" id="{C522B324-2538-4B4C-B361-171369532943}"/>
              </a:ext>
            </a:extLst>
          </p:cNvPr>
          <p:cNvSpPr>
            <a:spLocks noGrp="1"/>
          </p:cNvSpPr>
          <p:nvPr>
            <p:ph type="body" sz="quarter" idx="14"/>
          </p:nvPr>
        </p:nvSpPr>
        <p:spPr>
          <a:xfrm>
            <a:off x="4340225" y="4990598"/>
            <a:ext cx="3511550" cy="992187"/>
          </a:xfrm>
        </p:spPr>
        <p:txBody>
          <a:bodyPr vert="horz" lIns="91440" tIns="45720" rIns="91440" bIns="45720" rtlCol="0">
            <a:normAutofit/>
          </a:bodyPr>
          <a:lstStyle/>
          <a:p>
            <a:pPr algn="ctr">
              <a:spcAft>
                <a:spcPts val="600"/>
              </a:spcAft>
            </a:pPr>
            <a:r>
              <a:rPr lang="en-US" sz="1900" b="1" kern="1200" dirty="0">
                <a:solidFill>
                  <a:schemeClr val="tx2"/>
                </a:solidFill>
                <a:latin typeface="+mn-lt"/>
                <a:ea typeface="+mn-ea"/>
                <a:cs typeface="+mn-cs"/>
              </a:rPr>
              <a:t>Earl Nightingale </a:t>
            </a:r>
          </a:p>
          <a:p>
            <a:pPr algn="ctr">
              <a:spcAft>
                <a:spcPts val="600"/>
              </a:spcAft>
            </a:pPr>
            <a:r>
              <a:rPr lang="en-US" sz="1900" b="1" kern="1200" dirty="0">
                <a:solidFill>
                  <a:schemeClr val="tx2"/>
                </a:solidFill>
                <a:latin typeface="+mn-lt"/>
                <a:ea typeface="+mn-ea"/>
                <a:cs typeface="+mn-cs"/>
              </a:rPr>
              <a:t>(American Author 1921 - 1989)</a:t>
            </a:r>
          </a:p>
          <a:p>
            <a:pPr algn="ctr"/>
            <a:endParaRPr lang="en-US" sz="1900" kern="1200" dirty="0">
              <a:latin typeface="+mn-lt"/>
              <a:ea typeface="+mn-ea"/>
              <a:cs typeface="+mn-cs"/>
            </a:endParaRPr>
          </a:p>
        </p:txBody>
      </p:sp>
      <p:sp>
        <p:nvSpPr>
          <p:cNvPr id="15" name="Text Placeholder 4">
            <a:extLst>
              <a:ext uri="{FF2B5EF4-FFF2-40B4-BE49-F238E27FC236}">
                <a16:creationId xmlns:a16="http://schemas.microsoft.com/office/drawing/2014/main" id="{620F696E-24B5-FEF2-B1A2-C58FF9599937}"/>
              </a:ext>
            </a:extLst>
          </p:cNvPr>
          <p:cNvSpPr>
            <a:spLocks noGrp="1"/>
          </p:cNvSpPr>
          <p:nvPr>
            <p:ph type="body" sz="quarter" idx="15"/>
          </p:nvPr>
        </p:nvSpPr>
        <p:spPr>
          <a:xfrm>
            <a:off x="10609104" y="3399692"/>
            <a:ext cx="1364297" cy="1094521"/>
          </a:xfrm>
        </p:spPr>
        <p:txBody>
          <a:bodyPr/>
          <a:lstStyle/>
          <a:p>
            <a:endParaRPr lang="en-US" dirty="0"/>
          </a:p>
        </p:txBody>
      </p:sp>
      <p:sp>
        <p:nvSpPr>
          <p:cNvPr id="21" name="Slide Number Placeholder 7">
            <a:extLst>
              <a:ext uri="{FF2B5EF4-FFF2-40B4-BE49-F238E27FC236}">
                <a16:creationId xmlns:a16="http://schemas.microsoft.com/office/drawing/2014/main" id="{75DA24D4-975B-0C66-788D-B9B115219C73}"/>
              </a:ext>
            </a:extLst>
          </p:cNvPr>
          <p:cNvSpPr>
            <a:spLocks noGrp="1"/>
          </p:cNvSpPr>
          <p:nvPr>
            <p:ph type="sldNum" sz="quarter" idx="12"/>
          </p:nvPr>
        </p:nvSpPr>
        <p:spPr>
          <a:xfrm>
            <a:off x="9067800" y="6356350"/>
            <a:ext cx="2743200" cy="365125"/>
          </a:xfrm>
        </p:spPr>
        <p:txBody>
          <a:bodyPr/>
          <a:lstStyle/>
          <a:p>
            <a:pPr>
              <a:spcAft>
                <a:spcPts val="600"/>
              </a:spcAft>
            </a:pPr>
            <a:fld id="{294A09A9-5501-47C1-A89A-A340965A2BE2}" type="slidenum">
              <a:rPr lang="en-US" smtClean="0"/>
              <a:pPr>
                <a:spcAft>
                  <a:spcPts val="600"/>
                </a:spcAft>
              </a:pPr>
              <a:t>25</a:t>
            </a:fld>
            <a:endParaRPr lang="en-US"/>
          </a:p>
        </p:txBody>
      </p:sp>
    </p:spTree>
    <p:extLst>
      <p:ext uri="{BB962C8B-B14F-4D97-AF65-F5344CB8AC3E}">
        <p14:creationId xmlns:p14="http://schemas.microsoft.com/office/powerpoint/2010/main" val="220631667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E36D69-5F9F-A7C9-C9C5-B5418491D09E}"/>
              </a:ext>
            </a:extLst>
          </p:cNvPr>
          <p:cNvPicPr>
            <a:picLocks noChangeAspect="1"/>
          </p:cNvPicPr>
          <p:nvPr/>
        </p:nvPicPr>
        <p:blipFill rotWithShape="1">
          <a:blip r:embed="rId3">
            <a:alphaModFix amt="70000"/>
          </a:blip>
          <a:srcRect b="22176"/>
          <a:stretch/>
        </p:blipFill>
        <p:spPr>
          <a:xfrm>
            <a:off x="807075" y="136169"/>
            <a:ext cx="10577849" cy="6585662"/>
          </a:xfrm>
          <a:prstGeom prst="rect">
            <a:avLst/>
          </a:prstGeom>
        </p:spPr>
      </p:pic>
      <p:sp>
        <p:nvSpPr>
          <p:cNvPr id="4" name="Date Placeholder 3" hidden="1">
            <a:extLst>
              <a:ext uri="{FF2B5EF4-FFF2-40B4-BE49-F238E27FC236}">
                <a16:creationId xmlns:a16="http://schemas.microsoft.com/office/drawing/2014/main" id="{346E576E-8A6C-D311-6DD2-69AFE725CDF6}"/>
              </a:ext>
            </a:extLst>
          </p:cNvPr>
          <p:cNvSpPr>
            <a:spLocks noGrp="1"/>
          </p:cNvSpPr>
          <p:nvPr>
            <p:ph type="dt" sz="half" idx="4294967295"/>
          </p:nvPr>
        </p:nvSpPr>
        <p:spPr>
          <a:xfrm>
            <a:off x="381000" y="6356350"/>
            <a:ext cx="1701018" cy="365125"/>
          </a:xfrm>
        </p:spPr>
        <p:txBody>
          <a:bodyPr anchor="ctr">
            <a:normAutofit/>
          </a:bodyPr>
          <a:lstStyle/>
          <a:p>
            <a:pPr>
              <a:spcAft>
                <a:spcPts val="600"/>
              </a:spcAft>
            </a:pPr>
            <a:fld id="{DD9C8446-696E-6942-B6C8-CC9CAD0B34E0}" type="datetime1">
              <a:rPr lang="en-US" smtClean="0"/>
              <a:pPr>
                <a:spcAft>
                  <a:spcPts val="600"/>
                </a:spcAft>
              </a:pPr>
              <a:t>3/13/2023</a:t>
            </a:fld>
            <a:endParaRPr lang="en-US"/>
          </a:p>
        </p:txBody>
      </p:sp>
      <p:sp>
        <p:nvSpPr>
          <p:cNvPr id="6" name="Slide Number Placeholder 5" hidden="1">
            <a:extLst>
              <a:ext uri="{FF2B5EF4-FFF2-40B4-BE49-F238E27FC236}">
                <a16:creationId xmlns:a16="http://schemas.microsoft.com/office/drawing/2014/main" id="{ECFA7547-B36F-95E5-26F9-BEF64CB07AF5}"/>
              </a:ext>
            </a:extLst>
          </p:cNvPr>
          <p:cNvSpPr>
            <a:spLocks noGrp="1"/>
          </p:cNvSpPr>
          <p:nvPr>
            <p:ph type="sldNum" sz="quarter" idx="4294967295"/>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3</a:t>
            </a:fld>
            <a:endParaRPr lang="en-US"/>
          </a:p>
        </p:txBody>
      </p:sp>
      <p:sp>
        <p:nvSpPr>
          <p:cNvPr id="8" name="TextBox 7">
            <a:extLst>
              <a:ext uri="{FF2B5EF4-FFF2-40B4-BE49-F238E27FC236}">
                <a16:creationId xmlns:a16="http://schemas.microsoft.com/office/drawing/2014/main" id="{152D3BAC-7BEC-07BF-3542-FCBA717090AD}"/>
              </a:ext>
            </a:extLst>
          </p:cNvPr>
          <p:cNvSpPr txBox="1"/>
          <p:nvPr/>
        </p:nvSpPr>
        <p:spPr>
          <a:xfrm>
            <a:off x="1486676" y="2083500"/>
            <a:ext cx="9218645" cy="1569660"/>
          </a:xfrm>
          <a:prstGeom prst="rect">
            <a:avLst/>
          </a:prstGeom>
          <a:solidFill>
            <a:schemeClr val="bg1"/>
          </a:solidFill>
          <a:effectLst>
            <a:outerShdw blurRad="50800" dist="38100" dir="16200000" rotWithShape="0">
              <a:prstClr val="black">
                <a:alpha val="40000"/>
              </a:prstClr>
            </a:outerShdw>
          </a:effectLst>
        </p:spPr>
        <p:txBody>
          <a:bodyPr wrap="square">
            <a:spAutoFit/>
          </a:bodyPr>
          <a:lstStyle/>
          <a:p>
            <a:pPr algn="ctr"/>
            <a:r>
              <a:rPr lang="en-US" sz="3200" b="1" i="0" dirty="0">
                <a:solidFill>
                  <a:srgbClr val="000000"/>
                </a:solidFill>
                <a:effectLst/>
                <a:latin typeface="Tenorite" panose="00000500000000000000" pitchFamily="2" charset="0"/>
              </a:rPr>
              <a:t>Setting goals is like building a road map. It gives us a chance to consider where </a:t>
            </a:r>
            <a:r>
              <a:rPr lang="en-US" sz="3200" b="1" i="0">
                <a:solidFill>
                  <a:srgbClr val="000000"/>
                </a:solidFill>
                <a:effectLst/>
                <a:latin typeface="Tenorite" panose="00000500000000000000" pitchFamily="2" charset="0"/>
              </a:rPr>
              <a:t>we are, </a:t>
            </a:r>
            <a:r>
              <a:rPr lang="en-US" sz="3200" b="1" i="0" dirty="0">
                <a:solidFill>
                  <a:srgbClr val="000000"/>
                </a:solidFill>
                <a:effectLst/>
                <a:latin typeface="Tenorite" panose="00000500000000000000" pitchFamily="2" charset="0"/>
              </a:rPr>
              <a:t>what we want, and how to get there. </a:t>
            </a:r>
          </a:p>
        </p:txBody>
      </p:sp>
      <p:pic>
        <p:nvPicPr>
          <p:cNvPr id="2" name="Picture 1">
            <a:extLst>
              <a:ext uri="{FF2B5EF4-FFF2-40B4-BE49-F238E27FC236}">
                <a16:creationId xmlns:a16="http://schemas.microsoft.com/office/drawing/2014/main" id="{D6434F23-60FE-52AE-5128-F7FF3BD581C0}"/>
              </a:ext>
            </a:extLst>
          </p:cNvPr>
          <p:cNvPicPr>
            <a:picLocks noChangeAspect="1"/>
          </p:cNvPicPr>
          <p:nvPr/>
        </p:nvPicPr>
        <p:blipFill>
          <a:blip r:embed="rId4"/>
          <a:stretch>
            <a:fillRect/>
          </a:stretch>
        </p:blipFill>
        <p:spPr>
          <a:xfrm>
            <a:off x="8259341" y="3184110"/>
            <a:ext cx="4085791" cy="4085791"/>
          </a:xfrm>
          <a:prstGeom prst="rect">
            <a:avLst/>
          </a:prstGeom>
        </p:spPr>
      </p:pic>
    </p:spTree>
    <p:extLst>
      <p:ext uri="{BB962C8B-B14F-4D97-AF65-F5344CB8AC3E}">
        <p14:creationId xmlns:p14="http://schemas.microsoft.com/office/powerpoint/2010/main" val="947758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2">
            <a:extLst>
              <a:ext uri="{FF2B5EF4-FFF2-40B4-BE49-F238E27FC236}">
                <a16:creationId xmlns:a16="http://schemas.microsoft.com/office/drawing/2014/main" id="{DDF9CD7B-7253-CD13-7032-ADD128BA892C}"/>
              </a:ext>
            </a:extLst>
          </p:cNvPr>
          <p:cNvGraphicFramePr>
            <a:graphicFrameLocks noGrp="1"/>
          </p:cNvGraphicFramePr>
          <p:nvPr>
            <p:ph idx="1"/>
            <p:extLst>
              <p:ext uri="{D42A27DB-BD31-4B8C-83A1-F6EECF244321}">
                <p14:modId xmlns:p14="http://schemas.microsoft.com/office/powerpoint/2010/main" val="2221579847"/>
              </p:ext>
            </p:extLst>
          </p:nvPr>
        </p:nvGraphicFramePr>
        <p:xfrm>
          <a:off x="1073065" y="1987941"/>
          <a:ext cx="9780587" cy="3367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1E7AFD90-3BE5-35BE-B11A-4B79AF0B927A}"/>
              </a:ext>
            </a:extLst>
          </p:cNvPr>
          <p:cNvSpPr>
            <a:spLocks noGrp="1"/>
          </p:cNvSpPr>
          <p:nvPr>
            <p:ph type="sldNum" sz="quarter" idx="4"/>
          </p:nvPr>
        </p:nvSpPr>
        <p:spPr/>
        <p:txBody>
          <a:bodyPr anchor="ctr">
            <a:normAutofit/>
          </a:bodyPr>
          <a:lstStyle/>
          <a:p>
            <a:pPr>
              <a:spcAft>
                <a:spcPts val="600"/>
              </a:spcAft>
            </a:pPr>
            <a:fld id="{294A09A9-5501-47C1-A89A-A340965A2BE2}" type="slidenum">
              <a:rPr lang="en-US" smtClean="0"/>
              <a:pPr>
                <a:spcAft>
                  <a:spcPts val="600"/>
                </a:spcAft>
              </a:pPr>
              <a:t>4</a:t>
            </a:fld>
            <a:endParaRPr lang="en-US"/>
          </a:p>
        </p:txBody>
      </p:sp>
      <p:sp>
        <p:nvSpPr>
          <p:cNvPr id="13" name="Slide Number Placeholder 3">
            <a:extLst>
              <a:ext uri="{FF2B5EF4-FFF2-40B4-BE49-F238E27FC236}">
                <a16:creationId xmlns:a16="http://schemas.microsoft.com/office/drawing/2014/main" id="{4D3F8B2A-D795-FBBC-C481-117388357CD9}"/>
              </a:ext>
            </a:extLst>
          </p:cNvPr>
          <p:cNvSpPr txBox="1">
            <a:spLocks/>
          </p:cNvSpPr>
          <p:nvPr/>
        </p:nvSpPr>
        <p:spPr>
          <a:xfrm>
            <a:off x="10153276" y="6356350"/>
            <a:ext cx="1657723"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294A09A9-5501-47C1-A89A-A340965A2BE2}" type="slidenum">
              <a:rPr lang="en-US" smtClean="0"/>
              <a:pPr>
                <a:spcAft>
                  <a:spcPts val="600"/>
                </a:spcAft>
              </a:pPr>
              <a:t>4</a:t>
            </a:fld>
            <a:endParaRPr lang="en-US"/>
          </a:p>
        </p:txBody>
      </p:sp>
      <p:sp>
        <p:nvSpPr>
          <p:cNvPr id="14" name="Title 1">
            <a:extLst>
              <a:ext uri="{FF2B5EF4-FFF2-40B4-BE49-F238E27FC236}">
                <a16:creationId xmlns:a16="http://schemas.microsoft.com/office/drawing/2014/main" id="{B292BE02-9C11-77B4-0B98-28CF6BA76D7F}"/>
              </a:ext>
            </a:extLst>
          </p:cNvPr>
          <p:cNvSpPr txBox="1">
            <a:spLocks/>
          </p:cNvSpPr>
          <p:nvPr/>
        </p:nvSpPr>
        <p:spPr>
          <a:xfrm>
            <a:off x="728748" y="89659"/>
            <a:ext cx="9780587"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t>KSU Goals &amp; Initiatives</a:t>
            </a:r>
          </a:p>
        </p:txBody>
      </p:sp>
      <p:sp>
        <p:nvSpPr>
          <p:cNvPr id="15" name="Content Placeholder 6">
            <a:extLst>
              <a:ext uri="{FF2B5EF4-FFF2-40B4-BE49-F238E27FC236}">
                <a16:creationId xmlns:a16="http://schemas.microsoft.com/office/drawing/2014/main" id="{B05C40FF-40A3-AB81-1553-445DB5DEFBA7}"/>
              </a:ext>
            </a:extLst>
          </p:cNvPr>
          <p:cNvSpPr txBox="1">
            <a:spLocks/>
          </p:cNvSpPr>
          <p:nvPr/>
        </p:nvSpPr>
        <p:spPr>
          <a:xfrm>
            <a:off x="920665" y="2007243"/>
            <a:ext cx="3725228" cy="480131"/>
          </a:xfrm>
          <a:prstGeom prst="rect">
            <a:avLst/>
          </a:prstGeom>
          <a:noFill/>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The R2 Roadmap :</a:t>
            </a:r>
          </a:p>
        </p:txBody>
      </p:sp>
      <p:sp>
        <p:nvSpPr>
          <p:cNvPr id="18" name="Content Placeholder 6">
            <a:extLst>
              <a:ext uri="{FF2B5EF4-FFF2-40B4-BE49-F238E27FC236}">
                <a16:creationId xmlns:a16="http://schemas.microsoft.com/office/drawing/2014/main" id="{904B3A91-5718-625B-D8E4-80D9B1D17D78}"/>
              </a:ext>
            </a:extLst>
          </p:cNvPr>
          <p:cNvSpPr txBox="1">
            <a:spLocks/>
          </p:cNvSpPr>
          <p:nvPr/>
        </p:nvSpPr>
        <p:spPr>
          <a:xfrm>
            <a:off x="1073065" y="2676787"/>
            <a:ext cx="6148387" cy="4660763"/>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a:t>is dedicated to the </a:t>
            </a:r>
            <a:r>
              <a:rPr lang="en-US" sz="2200" dirty="0"/>
              <a:t>advancement of our faculty, students and staff </a:t>
            </a:r>
            <a:r>
              <a:rPr lang="en-US" sz="2200" b="0" dirty="0"/>
              <a:t>who are at the epicenter of our education mission. </a:t>
            </a:r>
          </a:p>
          <a:p>
            <a:pPr>
              <a:lnSpc>
                <a:spcPct val="100000"/>
              </a:lnSpc>
            </a:pPr>
            <a:r>
              <a:rPr lang="en-US" sz="2200" b="0" dirty="0"/>
              <a:t>These goals and objectives are designed to promote pedagogical excellence, research advancement, professional development, transformative learning, community engagement, and a vibrant campus culture.</a:t>
            </a:r>
          </a:p>
          <a:p>
            <a:endParaRPr lang="en-US" sz="2200" b="0" dirty="0"/>
          </a:p>
          <a:p>
            <a:endParaRPr lang="en-US" sz="2200" b="0" dirty="0"/>
          </a:p>
          <a:p>
            <a:endParaRPr lang="en-US" sz="2200" b="0" dirty="0"/>
          </a:p>
          <a:p>
            <a:endParaRPr lang="en-US" sz="2200" b="0" dirty="0"/>
          </a:p>
        </p:txBody>
      </p:sp>
      <p:pic>
        <p:nvPicPr>
          <p:cNvPr id="1026" name="Picture 2" descr="image">
            <a:extLst>
              <a:ext uri="{FF2B5EF4-FFF2-40B4-BE49-F238E27FC236}">
                <a16:creationId xmlns:a16="http://schemas.microsoft.com/office/drawing/2014/main" id="{82172A4B-F543-5641-4097-D29784F897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9961" y="1987941"/>
            <a:ext cx="4405355" cy="3207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E7CCE4-44DB-4987-8B94-8750D0511776}"/>
              </a:ext>
            </a:extLst>
          </p:cNvPr>
          <p:cNvSpPr txBox="1">
            <a:spLocks/>
          </p:cNvSpPr>
          <p:nvPr/>
        </p:nvSpPr>
        <p:spPr>
          <a:xfrm>
            <a:off x="7221452" y="4458943"/>
            <a:ext cx="9779183"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sz="2000" dirty="0"/>
              <a:t>Find the complete R2 Roadmap </a:t>
            </a:r>
            <a:r>
              <a:rPr lang="en-US" sz="2000" dirty="0">
                <a:hlinkClick r:id="rId9"/>
              </a:rPr>
              <a:t>here</a:t>
            </a:r>
            <a:r>
              <a:rPr lang="en-US" sz="2000" dirty="0"/>
              <a:t>.</a:t>
            </a:r>
          </a:p>
        </p:txBody>
      </p:sp>
    </p:spTree>
    <p:extLst>
      <p:ext uri="{BB962C8B-B14F-4D97-AF65-F5344CB8AC3E}">
        <p14:creationId xmlns:p14="http://schemas.microsoft.com/office/powerpoint/2010/main" val="73715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7FCFD6-EAF4-C039-EAA2-810E78088B06}"/>
              </a:ext>
            </a:extLst>
          </p:cNvPr>
          <p:cNvSpPr>
            <a:spLocks noGrp="1"/>
          </p:cNvSpPr>
          <p:nvPr>
            <p:ph type="title"/>
          </p:nvPr>
        </p:nvSpPr>
        <p:spPr>
          <a:xfrm>
            <a:off x="995536" y="16699"/>
            <a:ext cx="9779183" cy="1325563"/>
          </a:xfrm>
        </p:spPr>
        <p:txBody>
          <a:bodyPr anchor="b">
            <a:normAutofit/>
          </a:bodyPr>
          <a:lstStyle/>
          <a:p>
            <a:r>
              <a:rPr lang="en-US" sz="4400" dirty="0"/>
              <a:t>KSU R2 Roadmap – Goals</a:t>
            </a:r>
          </a:p>
        </p:txBody>
      </p:sp>
      <p:sp>
        <p:nvSpPr>
          <p:cNvPr id="4" name="Slide Number Placeholder 3" hidden="1">
            <a:extLst>
              <a:ext uri="{FF2B5EF4-FFF2-40B4-BE49-F238E27FC236}">
                <a16:creationId xmlns:a16="http://schemas.microsoft.com/office/drawing/2014/main" id="{EFF8DFEF-B5C1-5B76-796F-EC3B92630808}"/>
              </a:ext>
            </a:extLst>
          </p:cNvPr>
          <p:cNvSpPr>
            <a:spLocks noGrp="1"/>
          </p:cNvSpPr>
          <p:nvPr>
            <p:ph type="sldNum" sz="quarter" idx="4294967295"/>
          </p:nvPr>
        </p:nvSpPr>
        <p:spPr>
          <a:xfrm>
            <a:off x="8332334" y="6356350"/>
            <a:ext cx="1167495" cy="365125"/>
          </a:xfrm>
        </p:spPr>
        <p:txBody>
          <a:bodyPr anchor="ctr">
            <a:normAutofit/>
          </a:bodyPr>
          <a:lstStyle/>
          <a:p>
            <a:pPr>
              <a:lnSpc>
                <a:spcPct val="90000"/>
              </a:lnSpc>
              <a:spcAft>
                <a:spcPts val="600"/>
              </a:spcAft>
            </a:pPr>
            <a:fld id="{294A09A9-5501-47C1-A89A-A340965A2BE2}" type="slidenum">
              <a:rPr lang="en-US" sz="300" smtClean="0"/>
              <a:pPr>
                <a:lnSpc>
                  <a:spcPct val="90000"/>
                </a:lnSpc>
                <a:spcAft>
                  <a:spcPts val="600"/>
                </a:spcAft>
              </a:pPr>
              <a:t>5</a:t>
            </a:fld>
            <a:endParaRPr lang="en-US" sz="300"/>
          </a:p>
        </p:txBody>
      </p:sp>
      <p:graphicFrame>
        <p:nvGraphicFramePr>
          <p:cNvPr id="42" name="Diagram 1">
            <a:extLst>
              <a:ext uri="{FF2B5EF4-FFF2-40B4-BE49-F238E27FC236}">
                <a16:creationId xmlns:a16="http://schemas.microsoft.com/office/drawing/2014/main" id="{0430B4C2-BD7F-4D21-1FA3-4DE3EBF32E97}"/>
              </a:ext>
            </a:extLst>
          </p:cNvPr>
          <p:cNvGraphicFramePr/>
          <p:nvPr>
            <p:extLst>
              <p:ext uri="{D42A27DB-BD31-4B8C-83A1-F6EECF244321}">
                <p14:modId xmlns:p14="http://schemas.microsoft.com/office/powerpoint/2010/main" val="1140696499"/>
              </p:ext>
            </p:extLst>
          </p:nvPr>
        </p:nvGraphicFramePr>
        <p:xfrm>
          <a:off x="409575" y="1531655"/>
          <a:ext cx="11124928" cy="40388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6" name="Graphic 45" descr="Group with solid fill">
            <a:extLst>
              <a:ext uri="{FF2B5EF4-FFF2-40B4-BE49-F238E27FC236}">
                <a16:creationId xmlns:a16="http://schemas.microsoft.com/office/drawing/2014/main" id="{D8CD8D5D-992F-43CD-DF8D-BAB3E2308A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01715" y="4001264"/>
            <a:ext cx="1353918" cy="1353918"/>
          </a:xfrm>
          <a:prstGeom prst="rect">
            <a:avLst/>
          </a:prstGeom>
          <a:effectLst>
            <a:outerShdw blurRad="50800" dist="38100" dir="5400000" algn="t" rotWithShape="0">
              <a:prstClr val="black">
                <a:alpha val="40000"/>
              </a:prstClr>
            </a:outerShdw>
          </a:effectLst>
        </p:spPr>
      </p:pic>
      <p:pic>
        <p:nvPicPr>
          <p:cNvPr id="50" name="Graphic 49" descr="Graduation cap outline">
            <a:extLst>
              <a:ext uri="{FF2B5EF4-FFF2-40B4-BE49-F238E27FC236}">
                <a16:creationId xmlns:a16="http://schemas.microsoft.com/office/drawing/2014/main" id="{12DA84FC-A1B8-DBCC-6D21-E5E0D100E1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32810">
            <a:off x="4512478" y="1734920"/>
            <a:ext cx="1254179" cy="1254179"/>
          </a:xfrm>
          <a:prstGeom prst="rect">
            <a:avLst/>
          </a:prstGeom>
          <a:effectLst>
            <a:outerShdw blurRad="50800" dist="38100" dir="10800000" algn="r" rotWithShape="0">
              <a:prstClr val="black">
                <a:alpha val="40000"/>
              </a:prstClr>
            </a:outerShdw>
          </a:effectLst>
        </p:spPr>
      </p:pic>
      <p:pic>
        <p:nvPicPr>
          <p:cNvPr id="53" name="Graphic 52" descr="Head with gears with solid fill">
            <a:extLst>
              <a:ext uri="{FF2B5EF4-FFF2-40B4-BE49-F238E27FC236}">
                <a16:creationId xmlns:a16="http://schemas.microsoft.com/office/drawing/2014/main" id="{344F55CB-6E5F-B335-008C-AE08D1C6C93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932930" y="4138207"/>
            <a:ext cx="1087664" cy="1087664"/>
          </a:xfrm>
          <a:prstGeom prst="rect">
            <a:avLst/>
          </a:prstGeom>
          <a:effectLst>
            <a:outerShdw blurRad="50800" dist="38100" dir="10800000" algn="r" rotWithShape="0">
              <a:prstClr val="black">
                <a:alpha val="40000"/>
              </a:prstClr>
            </a:outerShdw>
          </a:effectLst>
        </p:spPr>
      </p:pic>
      <p:pic>
        <p:nvPicPr>
          <p:cNvPr id="55" name="Graphic 54" descr="Research with solid fill">
            <a:extLst>
              <a:ext uri="{FF2B5EF4-FFF2-40B4-BE49-F238E27FC236}">
                <a16:creationId xmlns:a16="http://schemas.microsoft.com/office/drawing/2014/main" id="{00EA10F7-E4BB-250B-8877-60EAF2AC18B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91581" y="1825964"/>
            <a:ext cx="1072091" cy="1072091"/>
          </a:xfrm>
          <a:prstGeom prst="rect">
            <a:avLst/>
          </a:prstGeom>
          <a:effectLst>
            <a:outerShdw blurRad="50800" dist="38100" dir="10800000" algn="r" rotWithShape="0">
              <a:prstClr val="black">
                <a:alpha val="40000"/>
              </a:prstClr>
            </a:outerShdw>
          </a:effectLst>
        </p:spPr>
      </p:pic>
      <p:pic>
        <p:nvPicPr>
          <p:cNvPr id="57" name="Picture 56">
            <a:extLst>
              <a:ext uri="{FF2B5EF4-FFF2-40B4-BE49-F238E27FC236}">
                <a16:creationId xmlns:a16="http://schemas.microsoft.com/office/drawing/2014/main" id="{F3C9D050-B0A7-4303-EB53-78C6898FA362}"/>
              </a:ext>
            </a:extLst>
          </p:cNvPr>
          <p:cNvPicPr>
            <a:picLocks noChangeAspect="1"/>
          </p:cNvPicPr>
          <p:nvPr/>
        </p:nvPicPr>
        <p:blipFill rotWithShape="1">
          <a:blip r:embed="rId16"/>
          <a:srcRect l="2438" t="20409" r="75030" b="33741"/>
          <a:stretch/>
        </p:blipFill>
        <p:spPr>
          <a:xfrm>
            <a:off x="626247" y="1825964"/>
            <a:ext cx="1952427" cy="1238332"/>
          </a:xfrm>
          <a:prstGeom prst="rect">
            <a:avLst/>
          </a:prstGeom>
        </p:spPr>
      </p:pic>
    </p:spTree>
    <p:extLst>
      <p:ext uri="{BB962C8B-B14F-4D97-AF65-F5344CB8AC3E}">
        <p14:creationId xmlns:p14="http://schemas.microsoft.com/office/powerpoint/2010/main" val="3259573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AA44E7A-E263-3F43-157C-CC31E4AE8098}"/>
              </a:ext>
            </a:extLst>
          </p:cNvPr>
          <p:cNvSpPr>
            <a:spLocks noGrp="1"/>
          </p:cNvSpPr>
          <p:nvPr>
            <p:ph type="sldNum" sz="quarter" idx="4"/>
          </p:nvPr>
        </p:nvSpPr>
        <p:spPr/>
        <p:txBody>
          <a:bodyPr/>
          <a:lstStyle/>
          <a:p>
            <a:fld id="{294A09A9-5501-47C1-A89A-A340965A2BE2}" type="slidenum">
              <a:rPr lang="en-US" smtClean="0"/>
              <a:pPr/>
              <a:t>6</a:t>
            </a:fld>
            <a:endParaRPr lang="en-US" dirty="0"/>
          </a:p>
        </p:txBody>
      </p:sp>
      <p:pic>
        <p:nvPicPr>
          <p:cNvPr id="8" name="Picture 7">
            <a:extLst>
              <a:ext uri="{FF2B5EF4-FFF2-40B4-BE49-F238E27FC236}">
                <a16:creationId xmlns:a16="http://schemas.microsoft.com/office/drawing/2014/main" id="{82D53FA7-EB0B-119A-A9B7-4DD06AEF6A7A}"/>
              </a:ext>
            </a:extLst>
          </p:cNvPr>
          <p:cNvPicPr>
            <a:picLocks noChangeAspect="1"/>
          </p:cNvPicPr>
          <p:nvPr/>
        </p:nvPicPr>
        <p:blipFill>
          <a:blip r:embed="rId2"/>
          <a:stretch>
            <a:fillRect/>
          </a:stretch>
        </p:blipFill>
        <p:spPr>
          <a:xfrm>
            <a:off x="499061" y="2094051"/>
            <a:ext cx="11193878" cy="3316149"/>
          </a:xfrm>
          <a:prstGeom prst="rect">
            <a:avLst/>
          </a:prstGeom>
          <a:ln w="76200">
            <a:solidFill>
              <a:srgbClr val="FFC000"/>
            </a:solidFill>
          </a:ln>
        </p:spPr>
      </p:pic>
      <p:sp>
        <p:nvSpPr>
          <p:cNvPr id="13" name="Title 1">
            <a:extLst>
              <a:ext uri="{FF2B5EF4-FFF2-40B4-BE49-F238E27FC236}">
                <a16:creationId xmlns:a16="http://schemas.microsoft.com/office/drawing/2014/main" id="{5BC6E928-5114-C045-167F-965AAAB49B67}"/>
              </a:ext>
            </a:extLst>
          </p:cNvPr>
          <p:cNvSpPr>
            <a:spLocks noGrp="1"/>
          </p:cNvSpPr>
          <p:nvPr>
            <p:ph type="title"/>
          </p:nvPr>
        </p:nvSpPr>
        <p:spPr>
          <a:xfrm>
            <a:off x="668965" y="245299"/>
            <a:ext cx="9779183" cy="1325563"/>
          </a:xfrm>
        </p:spPr>
        <p:txBody>
          <a:bodyPr anchor="b">
            <a:normAutofit/>
          </a:bodyPr>
          <a:lstStyle/>
          <a:p>
            <a:r>
              <a:rPr lang="en-US" sz="4400" dirty="0"/>
              <a:t>KSU R2 Roadmap – Initiatives</a:t>
            </a:r>
          </a:p>
        </p:txBody>
      </p:sp>
    </p:spTree>
    <p:extLst>
      <p:ext uri="{BB962C8B-B14F-4D97-AF65-F5344CB8AC3E}">
        <p14:creationId xmlns:p14="http://schemas.microsoft.com/office/powerpoint/2010/main" val="1321936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ACDD16E-E5DE-3C2C-5B14-FFA41C1CE5AF}"/>
              </a:ext>
            </a:extLst>
          </p:cNvPr>
          <p:cNvGrpSpPr/>
          <p:nvPr/>
        </p:nvGrpSpPr>
        <p:grpSpPr>
          <a:xfrm>
            <a:off x="979715" y="3448969"/>
            <a:ext cx="3815849" cy="3409031"/>
            <a:chOff x="748718" y="1178"/>
            <a:chExt cx="2700019" cy="1689490"/>
          </a:xfrm>
        </p:grpSpPr>
        <p:sp>
          <p:nvSpPr>
            <p:cNvPr id="10" name="Rectangle 9">
              <a:extLst>
                <a:ext uri="{FF2B5EF4-FFF2-40B4-BE49-F238E27FC236}">
                  <a16:creationId xmlns:a16="http://schemas.microsoft.com/office/drawing/2014/main" id="{48923576-E948-C745-D34C-A9DCCA6B1F65}"/>
                </a:ext>
              </a:extLst>
            </p:cNvPr>
            <p:cNvSpPr/>
            <p:nvPr/>
          </p:nvSpPr>
          <p:spPr>
            <a:xfrm>
              <a:off x="748718" y="1178"/>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1" name="TextBox 10">
              <a:extLst>
                <a:ext uri="{FF2B5EF4-FFF2-40B4-BE49-F238E27FC236}">
                  <a16:creationId xmlns:a16="http://schemas.microsoft.com/office/drawing/2014/main" id="{CC34CDE1-8934-41B9-9A36-6AC5A26917E7}"/>
                </a:ext>
              </a:extLst>
            </p:cNvPr>
            <p:cNvSpPr txBox="1"/>
            <p:nvPr/>
          </p:nvSpPr>
          <p:spPr>
            <a:xfrm>
              <a:off x="860692" y="137841"/>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US" sz="2000" b="1" kern="1200" dirty="0">
                  <a:solidFill>
                    <a:schemeClr val="tx1"/>
                  </a:solidFill>
                </a:rPr>
                <a:t>Goal: Create an impactful learning environment</a:t>
              </a:r>
            </a:p>
            <a:p>
              <a:pPr marL="342900" lvl="0" indent="-342900" defTabSz="533400">
                <a:lnSpc>
                  <a:spcPct val="90000"/>
                </a:lnSpc>
                <a:spcBef>
                  <a:spcPct val="0"/>
                </a:spcBef>
                <a:spcAft>
                  <a:spcPct val="35000"/>
                </a:spcAft>
                <a:buFont typeface="Arial" panose="020B0604020202020204" pitchFamily="34" charset="0"/>
                <a:buChar char="•"/>
              </a:pPr>
              <a:r>
                <a:rPr lang="en-US" sz="2000" kern="1200" dirty="0">
                  <a:solidFill>
                    <a:schemeClr val="tx1"/>
                  </a:solidFill>
                </a:rPr>
                <a:t>Attain first-year retention rate of 82% by 2025.</a:t>
              </a:r>
            </a:p>
            <a:p>
              <a:pPr marL="342900" lvl="0" indent="-342900" defTabSz="533400">
                <a:lnSpc>
                  <a:spcPct val="90000"/>
                </a:lnSpc>
                <a:spcBef>
                  <a:spcPct val="0"/>
                </a:spcBef>
                <a:spcAft>
                  <a:spcPct val="35000"/>
                </a:spcAft>
                <a:buFont typeface="Arial" panose="020B0604020202020204" pitchFamily="34" charset="0"/>
                <a:buChar char="•"/>
              </a:pPr>
              <a:r>
                <a:rPr lang="en-US" sz="2000" kern="1200" dirty="0">
                  <a:solidFill>
                    <a:schemeClr val="tx1"/>
                  </a:solidFill>
                </a:rPr>
                <a:t>Achieve six-year graduation rate of 60% by 2028.</a:t>
              </a:r>
            </a:p>
            <a:p>
              <a:pPr marL="342900" lvl="0" indent="-342900" defTabSz="533400">
                <a:lnSpc>
                  <a:spcPct val="90000"/>
                </a:lnSpc>
                <a:spcBef>
                  <a:spcPct val="0"/>
                </a:spcBef>
                <a:spcAft>
                  <a:spcPct val="35000"/>
                </a:spcAft>
                <a:buFont typeface="Arial" panose="020B0604020202020204" pitchFamily="34" charset="0"/>
                <a:buChar char="•"/>
              </a:pPr>
              <a:r>
                <a:rPr lang="en-US" sz="2000" kern="1200" dirty="0">
                  <a:solidFill>
                    <a:schemeClr val="tx1"/>
                  </a:solidFill>
                </a:rPr>
                <a:t>Provide unique educational opportunities.</a:t>
              </a:r>
            </a:p>
            <a:p>
              <a:pPr marL="0" lvl="0" indent="0" algn="ctr" defTabSz="533400">
                <a:lnSpc>
                  <a:spcPct val="90000"/>
                </a:lnSpc>
                <a:spcBef>
                  <a:spcPct val="0"/>
                </a:spcBef>
                <a:spcAft>
                  <a:spcPct val="35000"/>
                </a:spcAft>
                <a:buNone/>
              </a:pPr>
              <a:endParaRPr lang="en-US" sz="1200" b="1" kern="1200" dirty="0">
                <a:solidFill>
                  <a:schemeClr val="tx1"/>
                </a:solidFill>
              </a:endParaRPr>
            </a:p>
          </p:txBody>
        </p:sp>
      </p:grpSp>
      <p:sp>
        <p:nvSpPr>
          <p:cNvPr id="8" name="Oval 7">
            <a:extLst>
              <a:ext uri="{FF2B5EF4-FFF2-40B4-BE49-F238E27FC236}">
                <a16:creationId xmlns:a16="http://schemas.microsoft.com/office/drawing/2014/main" id="{962B43EC-FB80-34F1-84E3-CFE836212722}"/>
              </a:ext>
            </a:extLst>
          </p:cNvPr>
          <p:cNvSpPr/>
          <p:nvPr/>
        </p:nvSpPr>
        <p:spPr>
          <a:xfrm>
            <a:off x="1367751" y="1530223"/>
            <a:ext cx="2538043" cy="222983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itle 1">
            <a:extLst>
              <a:ext uri="{FF2B5EF4-FFF2-40B4-BE49-F238E27FC236}">
                <a16:creationId xmlns:a16="http://schemas.microsoft.com/office/drawing/2014/main" id="{E2380401-A981-48CB-3D22-10B4F63EBDA9}"/>
              </a:ext>
            </a:extLst>
          </p:cNvPr>
          <p:cNvSpPr>
            <a:spLocks noGrp="1"/>
          </p:cNvSpPr>
          <p:nvPr>
            <p:ph type="title"/>
          </p:nvPr>
        </p:nvSpPr>
        <p:spPr>
          <a:xfrm>
            <a:off x="1013374" y="111234"/>
            <a:ext cx="9779183" cy="1325563"/>
          </a:xfrm>
        </p:spPr>
        <p:txBody>
          <a:bodyPr anchor="b">
            <a:normAutofit fontScale="90000"/>
          </a:bodyPr>
          <a:lstStyle/>
          <a:p>
            <a:r>
              <a:rPr lang="en-US" dirty="0"/>
              <a:t>SMART GOALS built into the </a:t>
            </a:r>
            <a:br>
              <a:rPr lang="en-US" dirty="0"/>
            </a:br>
            <a:r>
              <a:rPr lang="en-US" dirty="0"/>
              <a:t>R2 Roadmap</a:t>
            </a:r>
          </a:p>
        </p:txBody>
      </p:sp>
      <p:sp>
        <p:nvSpPr>
          <p:cNvPr id="4" name="Slide Number Placeholder 3">
            <a:extLst>
              <a:ext uri="{FF2B5EF4-FFF2-40B4-BE49-F238E27FC236}">
                <a16:creationId xmlns:a16="http://schemas.microsoft.com/office/drawing/2014/main" id="{EFF8DFEF-B5C1-5B76-796F-EC3B92630808}"/>
              </a:ext>
            </a:extLst>
          </p:cNvPr>
          <p:cNvSpPr>
            <a:spLocks noGrp="1"/>
          </p:cNvSpPr>
          <p:nvPr>
            <p:ph type="sldNum" sz="quarter" idx="4"/>
          </p:nvPr>
        </p:nvSpPr>
        <p:spPr>
          <a:xfrm>
            <a:off x="10225174" y="6399680"/>
            <a:ext cx="1657723"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
        <p:nvSpPr>
          <p:cNvPr id="12" name="Date Placeholder 3" hidden="1">
            <a:extLst>
              <a:ext uri="{FF2B5EF4-FFF2-40B4-BE49-F238E27FC236}">
                <a16:creationId xmlns:a16="http://schemas.microsoft.com/office/drawing/2014/main" id="{F8814E44-29FC-43C6-DE9D-16CDD40C9BCB}"/>
              </a:ext>
            </a:extLst>
          </p:cNvPr>
          <p:cNvSpPr>
            <a:spLocks noGrp="1"/>
          </p:cNvSpPr>
          <p:nvPr>
            <p:ph type="dt" sz="half" idx="4294967295"/>
          </p:nvPr>
        </p:nvSpPr>
        <p:spPr>
          <a:xfrm>
            <a:off x="381000" y="6356350"/>
            <a:ext cx="2743200" cy="365125"/>
          </a:xfrm>
        </p:spPr>
        <p:txBody>
          <a:bodyPr/>
          <a:lstStyle/>
          <a:p>
            <a:pPr>
              <a:spcAft>
                <a:spcPts val="600"/>
              </a:spcAft>
            </a:pPr>
            <a:fld id="{C1583C39-01BF-7F43-854C-FBB4E9AB6B0C}" type="datetime1">
              <a:rPr lang="en-US" smtClean="0"/>
              <a:pPr>
                <a:spcAft>
                  <a:spcPts val="600"/>
                </a:spcAft>
              </a:pPr>
              <a:t>3/13/2023</a:t>
            </a:fld>
            <a:endParaRPr lang="en-US"/>
          </a:p>
        </p:txBody>
      </p:sp>
      <p:grpSp>
        <p:nvGrpSpPr>
          <p:cNvPr id="3" name="Group 2">
            <a:extLst>
              <a:ext uri="{FF2B5EF4-FFF2-40B4-BE49-F238E27FC236}">
                <a16:creationId xmlns:a16="http://schemas.microsoft.com/office/drawing/2014/main" id="{DDE26B2E-B5DA-E4B3-B40B-24FC3FC3381B}"/>
              </a:ext>
            </a:extLst>
          </p:cNvPr>
          <p:cNvGrpSpPr/>
          <p:nvPr/>
        </p:nvGrpSpPr>
        <p:grpSpPr>
          <a:xfrm>
            <a:off x="1542041" y="1698348"/>
            <a:ext cx="2242921" cy="1958244"/>
            <a:chOff x="3201722" y="788171"/>
            <a:chExt cx="1791123" cy="1790808"/>
          </a:xfrm>
        </p:grpSpPr>
        <p:sp>
          <p:nvSpPr>
            <p:cNvPr id="5" name="Oval 4">
              <a:extLst>
                <a:ext uri="{FF2B5EF4-FFF2-40B4-BE49-F238E27FC236}">
                  <a16:creationId xmlns:a16="http://schemas.microsoft.com/office/drawing/2014/main" id="{11693ECC-FE91-5EB7-64B2-C7BA2A872121}"/>
                </a:ext>
              </a:extLst>
            </p:cNvPr>
            <p:cNvSpPr/>
            <p:nvPr/>
          </p:nvSpPr>
          <p:spPr>
            <a:xfrm>
              <a:off x="3201722" y="788171"/>
              <a:ext cx="1791123" cy="1790808"/>
            </a:xfrm>
            <a:prstGeom prst="ellipse">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Oval 4">
              <a:extLst>
                <a:ext uri="{FF2B5EF4-FFF2-40B4-BE49-F238E27FC236}">
                  <a16:creationId xmlns:a16="http://schemas.microsoft.com/office/drawing/2014/main" id="{3D72CF29-90AF-DC7C-27DE-176EE00F25E4}"/>
                </a:ext>
              </a:extLst>
            </p:cNvPr>
            <p:cNvSpPr txBox="1"/>
            <p:nvPr/>
          </p:nvSpPr>
          <p:spPr>
            <a:xfrm>
              <a:off x="3457597" y="1044049"/>
              <a:ext cx="1279374" cy="12790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b="1" kern="1200" dirty="0"/>
                <a:t>Enhance Undergraduate Educational Experiences</a:t>
              </a:r>
            </a:p>
          </p:txBody>
        </p:sp>
      </p:grpSp>
      <p:pic>
        <p:nvPicPr>
          <p:cNvPr id="7" name="Graphic 6" descr="Graduation cap outline">
            <a:extLst>
              <a:ext uri="{FF2B5EF4-FFF2-40B4-BE49-F238E27FC236}">
                <a16:creationId xmlns:a16="http://schemas.microsoft.com/office/drawing/2014/main" id="{1A81F622-2C8C-70F6-55BE-66A8D6A956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0665836">
            <a:off x="611635" y="1446902"/>
            <a:ext cx="1290658" cy="1290658"/>
          </a:xfrm>
          <a:prstGeom prst="rect">
            <a:avLst/>
          </a:prstGeom>
          <a:effectLst>
            <a:outerShdw blurRad="50800" dist="38100" dir="10800000" algn="r" rotWithShape="0">
              <a:prstClr val="black">
                <a:alpha val="40000"/>
              </a:prstClr>
            </a:outerShdw>
          </a:effectLst>
        </p:spPr>
      </p:pic>
      <p:grpSp>
        <p:nvGrpSpPr>
          <p:cNvPr id="30" name="Group 29">
            <a:extLst>
              <a:ext uri="{FF2B5EF4-FFF2-40B4-BE49-F238E27FC236}">
                <a16:creationId xmlns:a16="http://schemas.microsoft.com/office/drawing/2014/main" id="{41C74E30-2742-F12E-5F60-F532C4F807F4}"/>
              </a:ext>
            </a:extLst>
          </p:cNvPr>
          <p:cNvGrpSpPr/>
          <p:nvPr/>
        </p:nvGrpSpPr>
        <p:grpSpPr>
          <a:xfrm>
            <a:off x="7842978" y="1693557"/>
            <a:ext cx="2615184" cy="1591056"/>
            <a:chOff x="6442418" y="-18055"/>
            <a:chExt cx="2631633" cy="1572060"/>
          </a:xfrm>
          <a:solidFill>
            <a:schemeClr val="accent1">
              <a:lumMod val="60000"/>
              <a:lumOff val="40000"/>
            </a:schemeClr>
          </a:solidFill>
        </p:grpSpPr>
        <p:sp>
          <p:nvSpPr>
            <p:cNvPr id="31" name="Rectangle 30">
              <a:extLst>
                <a:ext uri="{FF2B5EF4-FFF2-40B4-BE49-F238E27FC236}">
                  <a16:creationId xmlns:a16="http://schemas.microsoft.com/office/drawing/2014/main" id="{C462547D-F57E-0F3C-A4B9-09DAAAC434BD}"/>
                </a:ext>
              </a:extLst>
            </p:cNvPr>
            <p:cNvSpPr/>
            <p:nvPr/>
          </p:nvSpPr>
          <p:spPr>
            <a:xfrm>
              <a:off x="6442418" y="1178"/>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2" name="TextBox 31">
              <a:extLst>
                <a:ext uri="{FF2B5EF4-FFF2-40B4-BE49-F238E27FC236}">
                  <a16:creationId xmlns:a16="http://schemas.microsoft.com/office/drawing/2014/main" id="{5E489F60-3DED-19DF-D6F6-25CC9AFB3E45}"/>
                </a:ext>
              </a:extLst>
            </p:cNvPr>
            <p:cNvSpPr txBox="1"/>
            <p:nvPr/>
          </p:nvSpPr>
          <p:spPr>
            <a:xfrm>
              <a:off x="6486006" y="-18055"/>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Measurable</a:t>
              </a:r>
              <a:endParaRPr lang="en-US" sz="1600" kern="1200" dirty="0">
                <a:solidFill>
                  <a:schemeClr val="tx1"/>
                </a:solidFill>
              </a:endParaRPr>
            </a:p>
          </p:txBody>
        </p:sp>
      </p:grpSp>
      <p:grpSp>
        <p:nvGrpSpPr>
          <p:cNvPr id="33" name="Group 32">
            <a:extLst>
              <a:ext uri="{FF2B5EF4-FFF2-40B4-BE49-F238E27FC236}">
                <a16:creationId xmlns:a16="http://schemas.microsoft.com/office/drawing/2014/main" id="{02243BDD-58AC-5BE7-891E-75395838455E}"/>
              </a:ext>
            </a:extLst>
          </p:cNvPr>
          <p:cNvGrpSpPr/>
          <p:nvPr/>
        </p:nvGrpSpPr>
        <p:grpSpPr>
          <a:xfrm>
            <a:off x="7864636" y="1750897"/>
            <a:ext cx="2615184" cy="1591056"/>
            <a:chOff x="6442418" y="-27512"/>
            <a:chExt cx="2609892" cy="1581517"/>
          </a:xfrm>
          <a:solidFill>
            <a:schemeClr val="accent1">
              <a:lumMod val="60000"/>
              <a:lumOff val="40000"/>
            </a:schemeClr>
          </a:solidFill>
        </p:grpSpPr>
        <p:sp>
          <p:nvSpPr>
            <p:cNvPr id="34" name="Rectangle 33">
              <a:extLst>
                <a:ext uri="{FF2B5EF4-FFF2-40B4-BE49-F238E27FC236}">
                  <a16:creationId xmlns:a16="http://schemas.microsoft.com/office/drawing/2014/main" id="{480297AD-2319-75CB-9A00-375112908787}"/>
                </a:ext>
              </a:extLst>
            </p:cNvPr>
            <p:cNvSpPr/>
            <p:nvPr/>
          </p:nvSpPr>
          <p:spPr>
            <a:xfrm>
              <a:off x="6442418" y="1178"/>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5" name="TextBox 34">
              <a:extLst>
                <a:ext uri="{FF2B5EF4-FFF2-40B4-BE49-F238E27FC236}">
                  <a16:creationId xmlns:a16="http://schemas.microsoft.com/office/drawing/2014/main" id="{A4EB3465-12D8-8B38-9847-6E49F529947A}"/>
                </a:ext>
              </a:extLst>
            </p:cNvPr>
            <p:cNvSpPr txBox="1"/>
            <p:nvPr/>
          </p:nvSpPr>
          <p:spPr>
            <a:xfrm>
              <a:off x="6464265" y="-27512"/>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Define how you’ll measure progress and success. If you can’t tell how you’re progressing, it’ll be harder to stay motivated.</a:t>
              </a:r>
            </a:p>
          </p:txBody>
        </p:sp>
      </p:grpSp>
      <p:grpSp>
        <p:nvGrpSpPr>
          <p:cNvPr id="36" name="Group 35">
            <a:extLst>
              <a:ext uri="{FF2B5EF4-FFF2-40B4-BE49-F238E27FC236}">
                <a16:creationId xmlns:a16="http://schemas.microsoft.com/office/drawing/2014/main" id="{DB581B2C-9836-93E2-B31E-219922A56ED0}"/>
              </a:ext>
            </a:extLst>
          </p:cNvPr>
          <p:cNvGrpSpPr/>
          <p:nvPr/>
        </p:nvGrpSpPr>
        <p:grpSpPr>
          <a:xfrm>
            <a:off x="7863661" y="1684020"/>
            <a:ext cx="2608504" cy="1624385"/>
            <a:chOff x="6442418" y="1178"/>
            <a:chExt cx="2613410" cy="1585355"/>
          </a:xfrm>
          <a:solidFill>
            <a:schemeClr val="accent1">
              <a:lumMod val="60000"/>
              <a:lumOff val="40000"/>
            </a:schemeClr>
          </a:solidFill>
        </p:grpSpPr>
        <p:sp>
          <p:nvSpPr>
            <p:cNvPr id="37" name="Rectangle 36">
              <a:extLst>
                <a:ext uri="{FF2B5EF4-FFF2-40B4-BE49-F238E27FC236}">
                  <a16:creationId xmlns:a16="http://schemas.microsoft.com/office/drawing/2014/main" id="{9EA7A7D3-3837-E1C6-5028-9DDF5C2BEAF0}"/>
                </a:ext>
              </a:extLst>
            </p:cNvPr>
            <p:cNvSpPr/>
            <p:nvPr/>
          </p:nvSpPr>
          <p:spPr>
            <a:xfrm>
              <a:off x="6442418" y="1178"/>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38" name="TextBox 37">
              <a:extLst>
                <a:ext uri="{FF2B5EF4-FFF2-40B4-BE49-F238E27FC236}">
                  <a16:creationId xmlns:a16="http://schemas.microsoft.com/office/drawing/2014/main" id="{5AEA9B65-3271-135F-EF70-D455BAFD631E}"/>
                </a:ext>
              </a:extLst>
            </p:cNvPr>
            <p:cNvSpPr txBox="1"/>
            <p:nvPr/>
          </p:nvSpPr>
          <p:spPr>
            <a:xfrm>
              <a:off x="6467783" y="68625"/>
              <a:ext cx="2588045" cy="151790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kern="1200" dirty="0">
                  <a:solidFill>
                    <a:schemeClr val="tx1"/>
                  </a:solidFill>
                </a:rPr>
                <a:t>Attain </a:t>
              </a:r>
              <a:r>
                <a:rPr lang="en-US" sz="1400" b="1" kern="1200" dirty="0">
                  <a:solidFill>
                    <a:schemeClr val="tx1"/>
                  </a:solidFill>
                </a:rPr>
                <a:t>first-year retention rate of 82%</a:t>
              </a:r>
            </a:p>
            <a:p>
              <a:pPr marL="0" lvl="0" indent="0" algn="ctr" defTabSz="533400">
                <a:lnSpc>
                  <a:spcPct val="90000"/>
                </a:lnSpc>
                <a:spcBef>
                  <a:spcPct val="0"/>
                </a:spcBef>
                <a:spcAft>
                  <a:spcPct val="35000"/>
                </a:spcAft>
                <a:buNone/>
              </a:pPr>
              <a:r>
                <a:rPr lang="en-US" sz="1400" kern="1200" dirty="0">
                  <a:solidFill>
                    <a:schemeClr val="tx1"/>
                  </a:solidFill>
                </a:rPr>
                <a:t>Achieve </a:t>
              </a:r>
              <a:r>
                <a:rPr lang="en-US" sz="1400" b="1" kern="1200" dirty="0">
                  <a:solidFill>
                    <a:schemeClr val="tx1"/>
                  </a:solidFill>
                </a:rPr>
                <a:t>six-year graduation rate of 60%</a:t>
              </a:r>
            </a:p>
          </p:txBody>
        </p:sp>
      </p:grpSp>
      <p:grpSp>
        <p:nvGrpSpPr>
          <p:cNvPr id="39" name="Group 38">
            <a:extLst>
              <a:ext uri="{FF2B5EF4-FFF2-40B4-BE49-F238E27FC236}">
                <a16:creationId xmlns:a16="http://schemas.microsoft.com/office/drawing/2014/main" id="{6020C38F-4779-C0CA-3265-F50362C33B91}"/>
              </a:ext>
            </a:extLst>
          </p:cNvPr>
          <p:cNvGrpSpPr/>
          <p:nvPr/>
        </p:nvGrpSpPr>
        <p:grpSpPr>
          <a:xfrm>
            <a:off x="5170889" y="1698347"/>
            <a:ext cx="2615184" cy="1591056"/>
            <a:chOff x="3595568" y="1178"/>
            <a:chExt cx="2588045" cy="1552827"/>
          </a:xfrm>
        </p:grpSpPr>
        <p:sp>
          <p:nvSpPr>
            <p:cNvPr id="40" name="Rectangle 39">
              <a:extLst>
                <a:ext uri="{FF2B5EF4-FFF2-40B4-BE49-F238E27FC236}">
                  <a16:creationId xmlns:a16="http://schemas.microsoft.com/office/drawing/2014/main" id="{33FF91DC-5A60-E7C7-2B6E-22A0A1628D4D}"/>
                </a:ext>
              </a:extLst>
            </p:cNvPr>
            <p:cNvSpPr/>
            <p:nvPr/>
          </p:nvSpPr>
          <p:spPr>
            <a:xfrm>
              <a:off x="3595568" y="1178"/>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1" name="TextBox 40">
              <a:extLst>
                <a:ext uri="{FF2B5EF4-FFF2-40B4-BE49-F238E27FC236}">
                  <a16:creationId xmlns:a16="http://schemas.microsoft.com/office/drawing/2014/main" id="{757C6F55-EDA6-E792-DA7F-B973C55A4068}"/>
                </a:ext>
              </a:extLst>
            </p:cNvPr>
            <p:cNvSpPr txBox="1"/>
            <p:nvPr/>
          </p:nvSpPr>
          <p:spPr>
            <a:xfrm>
              <a:off x="3595568" y="1178"/>
              <a:ext cx="2538043"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b="1" kern="1200" dirty="0">
                  <a:solidFill>
                    <a:schemeClr val="tx1"/>
                  </a:solidFill>
                </a:rPr>
                <a:t>Specific</a:t>
              </a:r>
              <a:endParaRPr lang="en-US" kern="1200" dirty="0">
                <a:solidFill>
                  <a:schemeClr val="tx1"/>
                </a:solidFill>
              </a:endParaRPr>
            </a:p>
          </p:txBody>
        </p:sp>
      </p:grpSp>
      <p:grpSp>
        <p:nvGrpSpPr>
          <p:cNvPr id="2" name="Group 1">
            <a:extLst>
              <a:ext uri="{FF2B5EF4-FFF2-40B4-BE49-F238E27FC236}">
                <a16:creationId xmlns:a16="http://schemas.microsoft.com/office/drawing/2014/main" id="{4B25FBF7-99B6-6527-55D9-51F27EB82828}"/>
              </a:ext>
            </a:extLst>
          </p:cNvPr>
          <p:cNvGrpSpPr/>
          <p:nvPr/>
        </p:nvGrpSpPr>
        <p:grpSpPr>
          <a:xfrm>
            <a:off x="5147917" y="1698346"/>
            <a:ext cx="2615184" cy="1591056"/>
            <a:chOff x="3595568" y="1178"/>
            <a:chExt cx="2588045" cy="1552827"/>
          </a:xfrm>
        </p:grpSpPr>
        <p:sp>
          <p:nvSpPr>
            <p:cNvPr id="14" name="Rectangle 13">
              <a:extLst>
                <a:ext uri="{FF2B5EF4-FFF2-40B4-BE49-F238E27FC236}">
                  <a16:creationId xmlns:a16="http://schemas.microsoft.com/office/drawing/2014/main" id="{C8177831-1050-FE10-EA88-98AF2304C4EA}"/>
                </a:ext>
              </a:extLst>
            </p:cNvPr>
            <p:cNvSpPr/>
            <p:nvPr/>
          </p:nvSpPr>
          <p:spPr>
            <a:xfrm>
              <a:off x="3595568" y="1178"/>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id="{DB361D3F-034D-7A78-2EF2-8E7C4A78EECD}"/>
                </a:ext>
              </a:extLst>
            </p:cNvPr>
            <p:cNvSpPr txBox="1"/>
            <p:nvPr/>
          </p:nvSpPr>
          <p:spPr>
            <a:xfrm>
              <a:off x="3595568" y="1178"/>
              <a:ext cx="2538043"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kern="1200" dirty="0">
                  <a:solidFill>
                    <a:schemeClr val="tx1"/>
                  </a:solidFill>
                </a:rPr>
                <a:t>Turn long-term goals into several short-term ones.</a:t>
              </a:r>
            </a:p>
          </p:txBody>
        </p:sp>
      </p:grpSp>
      <p:grpSp>
        <p:nvGrpSpPr>
          <p:cNvPr id="17" name="Group 16">
            <a:extLst>
              <a:ext uri="{FF2B5EF4-FFF2-40B4-BE49-F238E27FC236}">
                <a16:creationId xmlns:a16="http://schemas.microsoft.com/office/drawing/2014/main" id="{56EA2709-8E55-965A-7341-C9D55480A57A}"/>
              </a:ext>
            </a:extLst>
          </p:cNvPr>
          <p:cNvGrpSpPr/>
          <p:nvPr/>
        </p:nvGrpSpPr>
        <p:grpSpPr>
          <a:xfrm>
            <a:off x="5171244" y="1664383"/>
            <a:ext cx="2615184" cy="1591056"/>
            <a:chOff x="3595568" y="-37012"/>
            <a:chExt cx="2615694" cy="1591017"/>
          </a:xfrm>
        </p:grpSpPr>
        <p:sp>
          <p:nvSpPr>
            <p:cNvPr id="18" name="Rectangle 17">
              <a:extLst>
                <a:ext uri="{FF2B5EF4-FFF2-40B4-BE49-F238E27FC236}">
                  <a16:creationId xmlns:a16="http://schemas.microsoft.com/office/drawing/2014/main" id="{721E89B3-6C4B-7BD1-A612-D4F701913963}"/>
                </a:ext>
              </a:extLst>
            </p:cNvPr>
            <p:cNvSpPr/>
            <p:nvPr/>
          </p:nvSpPr>
          <p:spPr>
            <a:xfrm>
              <a:off x="3595568" y="1178"/>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TextBox 18">
              <a:extLst>
                <a:ext uri="{FF2B5EF4-FFF2-40B4-BE49-F238E27FC236}">
                  <a16:creationId xmlns:a16="http://schemas.microsoft.com/office/drawing/2014/main" id="{5C579A97-C0F5-649D-5510-E50AF4058ED0}"/>
                </a:ext>
              </a:extLst>
            </p:cNvPr>
            <p:cNvSpPr txBox="1"/>
            <p:nvPr/>
          </p:nvSpPr>
          <p:spPr>
            <a:xfrm>
              <a:off x="3673219" y="-37012"/>
              <a:ext cx="2538043"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defTabSz="533400">
                <a:lnSpc>
                  <a:spcPct val="90000"/>
                </a:lnSpc>
                <a:spcBef>
                  <a:spcPct val="0"/>
                </a:spcBef>
                <a:spcAft>
                  <a:spcPct val="35000"/>
                </a:spcAft>
                <a:buNone/>
              </a:pPr>
              <a:r>
                <a:rPr lang="en-US" sz="1400" b="1" kern="1200" dirty="0">
                  <a:solidFill>
                    <a:schemeClr val="tx1"/>
                  </a:solidFill>
                </a:rPr>
                <a:t>Initiatives: </a:t>
              </a:r>
            </a:p>
            <a:p>
              <a:pPr marL="0" lvl="0" indent="0" defTabSz="533400">
                <a:lnSpc>
                  <a:spcPct val="90000"/>
                </a:lnSpc>
                <a:spcBef>
                  <a:spcPct val="0"/>
                </a:spcBef>
                <a:spcAft>
                  <a:spcPct val="35000"/>
                </a:spcAft>
                <a:buNone/>
              </a:pPr>
              <a:r>
                <a:rPr lang="en-US" sz="1400" kern="1200" dirty="0">
                  <a:solidFill>
                    <a:schemeClr val="tx1"/>
                  </a:solidFill>
                </a:rPr>
                <a:t>Strategically advance the impact of advising.</a:t>
              </a:r>
            </a:p>
            <a:p>
              <a:pPr marL="0" lvl="0" indent="0" defTabSz="533400">
                <a:lnSpc>
                  <a:spcPct val="90000"/>
                </a:lnSpc>
                <a:spcBef>
                  <a:spcPct val="0"/>
                </a:spcBef>
                <a:spcAft>
                  <a:spcPct val="35000"/>
                </a:spcAft>
                <a:buNone/>
              </a:pPr>
              <a:r>
                <a:rPr lang="en-US" sz="1400" kern="1200" dirty="0">
                  <a:solidFill>
                    <a:schemeClr val="tx1"/>
                  </a:solidFill>
                </a:rPr>
                <a:t>Empower college-level accountability for student success. </a:t>
              </a:r>
            </a:p>
          </p:txBody>
        </p:sp>
      </p:grpSp>
      <p:grpSp>
        <p:nvGrpSpPr>
          <p:cNvPr id="42" name="Group 41">
            <a:extLst>
              <a:ext uri="{FF2B5EF4-FFF2-40B4-BE49-F238E27FC236}">
                <a16:creationId xmlns:a16="http://schemas.microsoft.com/office/drawing/2014/main" id="{1C32874D-7AE2-CEC3-1492-2FC19CE2D739}"/>
              </a:ext>
            </a:extLst>
          </p:cNvPr>
          <p:cNvGrpSpPr/>
          <p:nvPr/>
        </p:nvGrpSpPr>
        <p:grpSpPr>
          <a:xfrm>
            <a:off x="5161128" y="3330346"/>
            <a:ext cx="2615184" cy="1591056"/>
            <a:chOff x="748718" y="1812809"/>
            <a:chExt cx="2588045" cy="1552827"/>
          </a:xfrm>
          <a:solidFill>
            <a:schemeClr val="accent1">
              <a:lumMod val="40000"/>
              <a:lumOff val="60000"/>
            </a:schemeClr>
          </a:solidFill>
        </p:grpSpPr>
        <p:sp>
          <p:nvSpPr>
            <p:cNvPr id="43" name="Rectangle 42">
              <a:extLst>
                <a:ext uri="{FF2B5EF4-FFF2-40B4-BE49-F238E27FC236}">
                  <a16:creationId xmlns:a16="http://schemas.microsoft.com/office/drawing/2014/main" id="{5EAF2236-4550-C41D-319E-8B3116632B46}"/>
                </a:ext>
              </a:extLst>
            </p:cNvPr>
            <p:cNvSpPr/>
            <p:nvPr/>
          </p:nvSpPr>
          <p:spPr>
            <a:xfrm>
              <a:off x="748718" y="1812809"/>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4" name="TextBox 43">
              <a:extLst>
                <a:ext uri="{FF2B5EF4-FFF2-40B4-BE49-F238E27FC236}">
                  <a16:creationId xmlns:a16="http://schemas.microsoft.com/office/drawing/2014/main" id="{2C6924F7-6B73-0EAD-9620-0077293D6009}"/>
                </a:ext>
              </a:extLst>
            </p:cNvPr>
            <p:cNvSpPr txBox="1"/>
            <p:nvPr/>
          </p:nvSpPr>
          <p:spPr>
            <a:xfrm>
              <a:off x="748718" y="1812809"/>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b="1" kern="1200" dirty="0">
                  <a:solidFill>
                    <a:schemeClr val="tx1"/>
                  </a:solidFill>
                </a:rPr>
                <a:t>Achievable</a:t>
              </a:r>
              <a:endParaRPr lang="en-US" kern="1200" dirty="0">
                <a:solidFill>
                  <a:schemeClr val="tx1"/>
                </a:solidFill>
              </a:endParaRPr>
            </a:p>
          </p:txBody>
        </p:sp>
      </p:grpSp>
      <p:grpSp>
        <p:nvGrpSpPr>
          <p:cNvPr id="45" name="Group 44">
            <a:extLst>
              <a:ext uri="{FF2B5EF4-FFF2-40B4-BE49-F238E27FC236}">
                <a16:creationId xmlns:a16="http://schemas.microsoft.com/office/drawing/2014/main" id="{7B8390F3-08D0-87A1-15FD-FCEEF1903C9A}"/>
              </a:ext>
            </a:extLst>
          </p:cNvPr>
          <p:cNvGrpSpPr/>
          <p:nvPr/>
        </p:nvGrpSpPr>
        <p:grpSpPr>
          <a:xfrm>
            <a:off x="5153121" y="3382828"/>
            <a:ext cx="2615184" cy="1591056"/>
            <a:chOff x="748718" y="1812809"/>
            <a:chExt cx="2588045" cy="1552827"/>
          </a:xfrm>
          <a:solidFill>
            <a:schemeClr val="accent1">
              <a:lumMod val="40000"/>
              <a:lumOff val="60000"/>
            </a:schemeClr>
          </a:solidFill>
        </p:grpSpPr>
        <p:sp>
          <p:nvSpPr>
            <p:cNvPr id="46" name="Rectangle 45">
              <a:extLst>
                <a:ext uri="{FF2B5EF4-FFF2-40B4-BE49-F238E27FC236}">
                  <a16:creationId xmlns:a16="http://schemas.microsoft.com/office/drawing/2014/main" id="{E09F5AF3-0627-81D0-0769-CB649970A2B2}"/>
                </a:ext>
              </a:extLst>
            </p:cNvPr>
            <p:cNvSpPr/>
            <p:nvPr/>
          </p:nvSpPr>
          <p:spPr>
            <a:xfrm>
              <a:off x="748718" y="1812809"/>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47" name="TextBox 46">
              <a:extLst>
                <a:ext uri="{FF2B5EF4-FFF2-40B4-BE49-F238E27FC236}">
                  <a16:creationId xmlns:a16="http://schemas.microsoft.com/office/drawing/2014/main" id="{EA42ADCD-1BEB-80DD-A9BD-8C6795C78B41}"/>
                </a:ext>
              </a:extLst>
            </p:cNvPr>
            <p:cNvSpPr txBox="1"/>
            <p:nvPr/>
          </p:nvSpPr>
          <p:spPr>
            <a:xfrm>
              <a:off x="748718" y="1812809"/>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kern="1200" dirty="0">
                  <a:solidFill>
                    <a:schemeClr val="tx1"/>
                  </a:solidFill>
                </a:rPr>
                <a:t>Think critically and honestly about what you’re capable of achieving.</a:t>
              </a:r>
            </a:p>
          </p:txBody>
        </p:sp>
      </p:grpSp>
      <p:grpSp>
        <p:nvGrpSpPr>
          <p:cNvPr id="48" name="Group 47">
            <a:extLst>
              <a:ext uri="{FF2B5EF4-FFF2-40B4-BE49-F238E27FC236}">
                <a16:creationId xmlns:a16="http://schemas.microsoft.com/office/drawing/2014/main" id="{56D808A0-2904-3919-AC39-F9F3C0E5D4D6}"/>
              </a:ext>
            </a:extLst>
          </p:cNvPr>
          <p:cNvGrpSpPr/>
          <p:nvPr/>
        </p:nvGrpSpPr>
        <p:grpSpPr>
          <a:xfrm>
            <a:off x="5175734" y="3331883"/>
            <a:ext cx="2615184" cy="1591056"/>
            <a:chOff x="748718" y="1812809"/>
            <a:chExt cx="2588045" cy="1552827"/>
          </a:xfrm>
          <a:solidFill>
            <a:schemeClr val="accent1">
              <a:lumMod val="40000"/>
              <a:lumOff val="60000"/>
            </a:schemeClr>
          </a:solidFill>
        </p:grpSpPr>
        <p:sp>
          <p:nvSpPr>
            <p:cNvPr id="49" name="Rectangle 48">
              <a:extLst>
                <a:ext uri="{FF2B5EF4-FFF2-40B4-BE49-F238E27FC236}">
                  <a16:creationId xmlns:a16="http://schemas.microsoft.com/office/drawing/2014/main" id="{79EFA67D-4491-C5E3-C43A-EC95E7D7E65F}"/>
                </a:ext>
              </a:extLst>
            </p:cNvPr>
            <p:cNvSpPr/>
            <p:nvPr/>
          </p:nvSpPr>
          <p:spPr>
            <a:xfrm>
              <a:off x="748718" y="1812809"/>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0" name="TextBox 49">
              <a:extLst>
                <a:ext uri="{FF2B5EF4-FFF2-40B4-BE49-F238E27FC236}">
                  <a16:creationId xmlns:a16="http://schemas.microsoft.com/office/drawing/2014/main" id="{14CE01C6-227E-BEAE-7F10-35AEBE2092C1}"/>
                </a:ext>
              </a:extLst>
            </p:cNvPr>
            <p:cNvSpPr txBox="1"/>
            <p:nvPr/>
          </p:nvSpPr>
          <p:spPr>
            <a:xfrm>
              <a:off x="748718" y="1812809"/>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Create an impactful learning environment</a:t>
              </a:r>
            </a:p>
          </p:txBody>
        </p:sp>
      </p:grpSp>
      <p:grpSp>
        <p:nvGrpSpPr>
          <p:cNvPr id="51" name="Group 50">
            <a:extLst>
              <a:ext uri="{FF2B5EF4-FFF2-40B4-BE49-F238E27FC236}">
                <a16:creationId xmlns:a16="http://schemas.microsoft.com/office/drawing/2014/main" id="{690849AB-BC5D-933F-86DA-067032F0A460}"/>
              </a:ext>
            </a:extLst>
          </p:cNvPr>
          <p:cNvGrpSpPr/>
          <p:nvPr/>
        </p:nvGrpSpPr>
        <p:grpSpPr>
          <a:xfrm>
            <a:off x="7824701" y="3282408"/>
            <a:ext cx="2615184" cy="1591056"/>
            <a:chOff x="3577929" y="1754299"/>
            <a:chExt cx="2605684" cy="1611337"/>
          </a:xfrm>
        </p:grpSpPr>
        <p:sp>
          <p:nvSpPr>
            <p:cNvPr id="52" name="Rectangle 51">
              <a:extLst>
                <a:ext uri="{FF2B5EF4-FFF2-40B4-BE49-F238E27FC236}">
                  <a16:creationId xmlns:a16="http://schemas.microsoft.com/office/drawing/2014/main" id="{41B38797-8F93-A38F-9EA5-AFAE2CF54BD7}"/>
                </a:ext>
              </a:extLst>
            </p:cNvPr>
            <p:cNvSpPr/>
            <p:nvPr/>
          </p:nvSpPr>
          <p:spPr>
            <a:xfrm>
              <a:off x="359556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3" name="TextBox 52">
              <a:extLst>
                <a:ext uri="{FF2B5EF4-FFF2-40B4-BE49-F238E27FC236}">
                  <a16:creationId xmlns:a16="http://schemas.microsoft.com/office/drawing/2014/main" id="{428819B9-49D3-DF78-E649-F1C9DBDA57E2}"/>
                </a:ext>
              </a:extLst>
            </p:cNvPr>
            <p:cNvSpPr txBox="1"/>
            <p:nvPr/>
          </p:nvSpPr>
          <p:spPr>
            <a:xfrm>
              <a:off x="3577929" y="1754299"/>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b="1" kern="1200" dirty="0">
                  <a:solidFill>
                    <a:schemeClr val="tx1"/>
                  </a:solidFill>
                </a:rPr>
                <a:t>Realistic</a:t>
              </a:r>
              <a:endParaRPr lang="en-US" kern="1200" dirty="0">
                <a:solidFill>
                  <a:schemeClr val="tx1"/>
                </a:solidFill>
              </a:endParaRPr>
            </a:p>
          </p:txBody>
        </p:sp>
      </p:grpSp>
      <p:grpSp>
        <p:nvGrpSpPr>
          <p:cNvPr id="54" name="Group 53">
            <a:extLst>
              <a:ext uri="{FF2B5EF4-FFF2-40B4-BE49-F238E27FC236}">
                <a16:creationId xmlns:a16="http://schemas.microsoft.com/office/drawing/2014/main" id="{2638787B-EB46-68C6-6E0D-6E12972988AD}"/>
              </a:ext>
            </a:extLst>
          </p:cNvPr>
          <p:cNvGrpSpPr/>
          <p:nvPr/>
        </p:nvGrpSpPr>
        <p:grpSpPr>
          <a:xfrm>
            <a:off x="7832321" y="3330344"/>
            <a:ext cx="2615184" cy="1591056"/>
            <a:chOff x="3595568" y="1812809"/>
            <a:chExt cx="2588045" cy="1552827"/>
          </a:xfrm>
        </p:grpSpPr>
        <p:sp>
          <p:nvSpPr>
            <p:cNvPr id="55" name="Rectangle 54">
              <a:extLst>
                <a:ext uri="{FF2B5EF4-FFF2-40B4-BE49-F238E27FC236}">
                  <a16:creationId xmlns:a16="http://schemas.microsoft.com/office/drawing/2014/main" id="{08DEEDDD-6A2B-BCAB-C7F3-7A8C1BC0101B}"/>
                </a:ext>
              </a:extLst>
            </p:cNvPr>
            <p:cNvSpPr/>
            <p:nvPr/>
          </p:nvSpPr>
          <p:spPr>
            <a:xfrm>
              <a:off x="359556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6" name="TextBox 55">
              <a:extLst>
                <a:ext uri="{FF2B5EF4-FFF2-40B4-BE49-F238E27FC236}">
                  <a16:creationId xmlns:a16="http://schemas.microsoft.com/office/drawing/2014/main" id="{F37193BF-AAB8-6AAC-3B53-0991F5F4A232}"/>
                </a:ext>
              </a:extLst>
            </p:cNvPr>
            <p:cNvSpPr txBox="1"/>
            <p:nvPr/>
          </p:nvSpPr>
          <p:spPr>
            <a:xfrm>
              <a:off x="3595568" y="1812809"/>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Consider whether you have the time, energy, and resources necessary to reach each goal. </a:t>
              </a:r>
            </a:p>
          </p:txBody>
        </p:sp>
      </p:grpSp>
      <p:grpSp>
        <p:nvGrpSpPr>
          <p:cNvPr id="57" name="Group 56">
            <a:extLst>
              <a:ext uri="{FF2B5EF4-FFF2-40B4-BE49-F238E27FC236}">
                <a16:creationId xmlns:a16="http://schemas.microsoft.com/office/drawing/2014/main" id="{2F2A610D-002F-9B30-B8BF-0670C1AF3A70}"/>
              </a:ext>
            </a:extLst>
          </p:cNvPr>
          <p:cNvGrpSpPr/>
          <p:nvPr/>
        </p:nvGrpSpPr>
        <p:grpSpPr>
          <a:xfrm>
            <a:off x="7874353" y="3304561"/>
            <a:ext cx="2615184" cy="1591056"/>
            <a:chOff x="3595568" y="1812809"/>
            <a:chExt cx="2588045" cy="1552827"/>
          </a:xfrm>
        </p:grpSpPr>
        <p:sp>
          <p:nvSpPr>
            <p:cNvPr id="58" name="Rectangle 57">
              <a:extLst>
                <a:ext uri="{FF2B5EF4-FFF2-40B4-BE49-F238E27FC236}">
                  <a16:creationId xmlns:a16="http://schemas.microsoft.com/office/drawing/2014/main" id="{B12A1433-1B8F-AD76-8D83-6F01E64FCC3C}"/>
                </a:ext>
              </a:extLst>
            </p:cNvPr>
            <p:cNvSpPr/>
            <p:nvPr/>
          </p:nvSpPr>
          <p:spPr>
            <a:xfrm>
              <a:off x="359556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59" name="TextBox 58">
              <a:extLst>
                <a:ext uri="{FF2B5EF4-FFF2-40B4-BE49-F238E27FC236}">
                  <a16:creationId xmlns:a16="http://schemas.microsoft.com/office/drawing/2014/main" id="{ED052570-F378-7116-F2CC-2B4E16994AFE}"/>
                </a:ext>
              </a:extLst>
            </p:cNvPr>
            <p:cNvSpPr txBox="1"/>
            <p:nvPr/>
          </p:nvSpPr>
          <p:spPr>
            <a:xfrm>
              <a:off x="3595568" y="1812809"/>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600" b="1" kern="1200" dirty="0">
                  <a:solidFill>
                    <a:schemeClr val="tx1"/>
                  </a:solidFill>
                </a:rPr>
                <a:t>Provide unique educational opportunities</a:t>
              </a:r>
              <a:endParaRPr lang="en-US" sz="1600" kern="1200" dirty="0">
                <a:solidFill>
                  <a:schemeClr val="tx1"/>
                </a:solidFill>
              </a:endParaRPr>
            </a:p>
          </p:txBody>
        </p:sp>
      </p:grpSp>
      <p:grpSp>
        <p:nvGrpSpPr>
          <p:cNvPr id="60" name="Group 59">
            <a:extLst>
              <a:ext uri="{FF2B5EF4-FFF2-40B4-BE49-F238E27FC236}">
                <a16:creationId xmlns:a16="http://schemas.microsoft.com/office/drawing/2014/main" id="{73D70719-1556-39FC-1B38-2A4E4CD9671E}"/>
              </a:ext>
            </a:extLst>
          </p:cNvPr>
          <p:cNvGrpSpPr/>
          <p:nvPr/>
        </p:nvGrpSpPr>
        <p:grpSpPr>
          <a:xfrm>
            <a:off x="5170889" y="4990388"/>
            <a:ext cx="2615184" cy="1591056"/>
            <a:chOff x="6442418" y="1812809"/>
            <a:chExt cx="2588045" cy="1552827"/>
          </a:xfrm>
        </p:grpSpPr>
        <p:sp>
          <p:nvSpPr>
            <p:cNvPr id="61" name="Rectangle 60">
              <a:extLst>
                <a:ext uri="{FF2B5EF4-FFF2-40B4-BE49-F238E27FC236}">
                  <a16:creationId xmlns:a16="http://schemas.microsoft.com/office/drawing/2014/main" id="{2EECFFA0-1565-248F-1132-B408A0E027DD}"/>
                </a:ext>
              </a:extLst>
            </p:cNvPr>
            <p:cNvSpPr/>
            <p:nvPr/>
          </p:nvSpPr>
          <p:spPr>
            <a:xfrm>
              <a:off x="644241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2" name="TextBox 61">
              <a:extLst>
                <a:ext uri="{FF2B5EF4-FFF2-40B4-BE49-F238E27FC236}">
                  <a16:creationId xmlns:a16="http://schemas.microsoft.com/office/drawing/2014/main" id="{80911523-41DB-4134-2B80-5A2D56E64399}"/>
                </a:ext>
              </a:extLst>
            </p:cNvPr>
            <p:cNvSpPr txBox="1"/>
            <p:nvPr/>
          </p:nvSpPr>
          <p:spPr>
            <a:xfrm>
              <a:off x="6442418" y="1812809"/>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b="1" kern="1200" dirty="0">
                  <a:solidFill>
                    <a:schemeClr val="tx1"/>
                  </a:solidFill>
                </a:rPr>
                <a:t>Time-bound</a:t>
              </a:r>
            </a:p>
          </p:txBody>
        </p:sp>
      </p:grpSp>
      <p:grpSp>
        <p:nvGrpSpPr>
          <p:cNvPr id="63" name="Group 62">
            <a:extLst>
              <a:ext uri="{FF2B5EF4-FFF2-40B4-BE49-F238E27FC236}">
                <a16:creationId xmlns:a16="http://schemas.microsoft.com/office/drawing/2014/main" id="{B757BE0D-FD22-2654-D2BE-392997B4F041}"/>
              </a:ext>
            </a:extLst>
          </p:cNvPr>
          <p:cNvGrpSpPr/>
          <p:nvPr/>
        </p:nvGrpSpPr>
        <p:grpSpPr>
          <a:xfrm>
            <a:off x="5170889" y="4957380"/>
            <a:ext cx="2615184" cy="1591056"/>
            <a:chOff x="6442418" y="1812809"/>
            <a:chExt cx="2588045" cy="1552827"/>
          </a:xfrm>
        </p:grpSpPr>
        <p:sp>
          <p:nvSpPr>
            <p:cNvPr id="64" name="Rectangle 63">
              <a:extLst>
                <a:ext uri="{FF2B5EF4-FFF2-40B4-BE49-F238E27FC236}">
                  <a16:creationId xmlns:a16="http://schemas.microsoft.com/office/drawing/2014/main" id="{AF0F2161-2938-4B41-9FB8-54779A8E3681}"/>
                </a:ext>
              </a:extLst>
            </p:cNvPr>
            <p:cNvSpPr/>
            <p:nvPr/>
          </p:nvSpPr>
          <p:spPr>
            <a:xfrm>
              <a:off x="644241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5" name="TextBox 64">
              <a:extLst>
                <a:ext uri="{FF2B5EF4-FFF2-40B4-BE49-F238E27FC236}">
                  <a16:creationId xmlns:a16="http://schemas.microsoft.com/office/drawing/2014/main" id="{1D76A7E6-62F0-4D59-BF4A-D04B17D7E232}"/>
                </a:ext>
              </a:extLst>
            </p:cNvPr>
            <p:cNvSpPr txBox="1"/>
            <p:nvPr/>
          </p:nvSpPr>
          <p:spPr>
            <a:xfrm>
              <a:off x="6442418" y="1812809"/>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1"/>
                  </a:solidFill>
                </a:rPr>
                <a:t>Having a due date helps you stay motivated because it gives you a finish-line celebration to look </a:t>
              </a:r>
              <a:r>
                <a:rPr lang="en-US" sz="1200" dirty="0">
                  <a:solidFill>
                    <a:schemeClr val="tx1"/>
                  </a:solidFill>
                </a:rPr>
                <a:t>forward</a:t>
              </a:r>
              <a:r>
                <a:rPr lang="en-US" sz="1200" kern="1200" dirty="0">
                  <a:solidFill>
                    <a:schemeClr val="tx1"/>
                  </a:solidFill>
                </a:rPr>
                <a:t> to and adds accountability. </a:t>
              </a:r>
            </a:p>
          </p:txBody>
        </p:sp>
      </p:grpSp>
      <p:grpSp>
        <p:nvGrpSpPr>
          <p:cNvPr id="66" name="Group 65">
            <a:extLst>
              <a:ext uri="{FF2B5EF4-FFF2-40B4-BE49-F238E27FC236}">
                <a16:creationId xmlns:a16="http://schemas.microsoft.com/office/drawing/2014/main" id="{D7826E49-D720-979E-F9AF-6F0513696099}"/>
              </a:ext>
            </a:extLst>
          </p:cNvPr>
          <p:cNvGrpSpPr/>
          <p:nvPr/>
        </p:nvGrpSpPr>
        <p:grpSpPr>
          <a:xfrm>
            <a:off x="5170890" y="4938398"/>
            <a:ext cx="2615184" cy="1591056"/>
            <a:chOff x="6442418" y="1774844"/>
            <a:chExt cx="2616048" cy="1590792"/>
          </a:xfrm>
        </p:grpSpPr>
        <p:sp>
          <p:nvSpPr>
            <p:cNvPr id="67" name="Rectangle 66">
              <a:extLst>
                <a:ext uri="{FF2B5EF4-FFF2-40B4-BE49-F238E27FC236}">
                  <a16:creationId xmlns:a16="http://schemas.microsoft.com/office/drawing/2014/main" id="{9D0E82C7-EA3B-32CE-AC35-F64F9A2A6088}"/>
                </a:ext>
              </a:extLst>
            </p:cNvPr>
            <p:cNvSpPr/>
            <p:nvPr/>
          </p:nvSpPr>
          <p:spPr>
            <a:xfrm>
              <a:off x="6442418" y="1812809"/>
              <a:ext cx="2588045" cy="1552827"/>
            </a:xfrm>
            <a:prstGeom prst="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68" name="TextBox 67">
              <a:extLst>
                <a:ext uri="{FF2B5EF4-FFF2-40B4-BE49-F238E27FC236}">
                  <a16:creationId xmlns:a16="http://schemas.microsoft.com/office/drawing/2014/main" id="{C2A0D831-079F-19D5-8144-F5408CC15A59}"/>
                </a:ext>
              </a:extLst>
            </p:cNvPr>
            <p:cNvSpPr txBox="1"/>
            <p:nvPr/>
          </p:nvSpPr>
          <p:spPr>
            <a:xfrm>
              <a:off x="6470421" y="1774844"/>
              <a:ext cx="2588045" cy="155282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b="1" kern="1200" dirty="0">
                  <a:solidFill>
                    <a:schemeClr val="tx1"/>
                  </a:solidFill>
                </a:rPr>
                <a:t>by 2025</a:t>
              </a:r>
              <a:endParaRPr lang="en-US" kern="1200" dirty="0">
                <a:solidFill>
                  <a:schemeClr val="tx1"/>
                </a:solidFill>
              </a:endParaRPr>
            </a:p>
            <a:p>
              <a:pPr marL="0" lvl="0" indent="0" algn="ctr" defTabSz="533400">
                <a:lnSpc>
                  <a:spcPct val="90000"/>
                </a:lnSpc>
                <a:spcBef>
                  <a:spcPct val="0"/>
                </a:spcBef>
                <a:spcAft>
                  <a:spcPct val="35000"/>
                </a:spcAft>
                <a:buNone/>
              </a:pPr>
              <a:r>
                <a:rPr lang="en-US" b="1" dirty="0">
                  <a:solidFill>
                    <a:schemeClr val="tx1"/>
                  </a:solidFill>
                </a:rPr>
                <a:t>by 2028</a:t>
              </a:r>
              <a:endParaRPr lang="en-US" b="1" kern="1200" dirty="0">
                <a:solidFill>
                  <a:schemeClr val="tx1"/>
                </a:solidFill>
              </a:endParaRPr>
            </a:p>
          </p:txBody>
        </p:sp>
      </p:grpSp>
      <p:grpSp>
        <p:nvGrpSpPr>
          <p:cNvPr id="75" name="Group 74">
            <a:extLst>
              <a:ext uri="{FF2B5EF4-FFF2-40B4-BE49-F238E27FC236}">
                <a16:creationId xmlns:a16="http://schemas.microsoft.com/office/drawing/2014/main" id="{DD6D48E0-F037-5133-D701-AD211E9DE2A6}"/>
              </a:ext>
            </a:extLst>
          </p:cNvPr>
          <p:cNvGrpSpPr/>
          <p:nvPr/>
        </p:nvGrpSpPr>
        <p:grpSpPr>
          <a:xfrm>
            <a:off x="7824701" y="4967744"/>
            <a:ext cx="2615184" cy="1591056"/>
            <a:chOff x="748718" y="1178"/>
            <a:chExt cx="2588045" cy="1552827"/>
          </a:xfrm>
          <a:solidFill>
            <a:schemeClr val="accent1">
              <a:lumMod val="20000"/>
              <a:lumOff val="80000"/>
            </a:schemeClr>
          </a:solidFill>
        </p:grpSpPr>
        <p:sp>
          <p:nvSpPr>
            <p:cNvPr id="76" name="Rectangle 75">
              <a:extLst>
                <a:ext uri="{FF2B5EF4-FFF2-40B4-BE49-F238E27FC236}">
                  <a16:creationId xmlns:a16="http://schemas.microsoft.com/office/drawing/2014/main" id="{78C5EE3B-CFEA-A3C9-278F-E1425A952DD2}"/>
                </a:ext>
              </a:extLst>
            </p:cNvPr>
            <p:cNvSpPr/>
            <p:nvPr/>
          </p:nvSpPr>
          <p:spPr>
            <a:xfrm>
              <a:off x="748718" y="1178"/>
              <a:ext cx="2588045" cy="1552827"/>
            </a:xfrm>
            <a:prstGeom prst="rect">
              <a:avLst/>
            </a:prstGeom>
            <a:grpFill/>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77" name="TextBox 76">
              <a:extLst>
                <a:ext uri="{FF2B5EF4-FFF2-40B4-BE49-F238E27FC236}">
                  <a16:creationId xmlns:a16="http://schemas.microsoft.com/office/drawing/2014/main" id="{CBFA570F-22E7-F1AC-5EC5-76607E766D4F}"/>
                </a:ext>
              </a:extLst>
            </p:cNvPr>
            <p:cNvSpPr txBox="1"/>
            <p:nvPr/>
          </p:nvSpPr>
          <p:spPr>
            <a:xfrm>
              <a:off x="748718" y="1178"/>
              <a:ext cx="2588045" cy="155282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400" b="1" kern="1200" dirty="0">
                  <a:solidFill>
                    <a:schemeClr val="tx1"/>
                  </a:solidFill>
                </a:rPr>
                <a:t>SMART Goals</a:t>
              </a:r>
              <a:r>
                <a:rPr lang="en-US" sz="1400" b="1" dirty="0">
                  <a:solidFill>
                    <a:schemeClr val="tx1"/>
                  </a:solidFill>
                </a:rPr>
                <a:t> Training</a:t>
              </a:r>
            </a:p>
            <a:p>
              <a:pPr marL="0" lvl="0" indent="0" algn="ctr" defTabSz="533400">
                <a:lnSpc>
                  <a:spcPct val="90000"/>
                </a:lnSpc>
                <a:spcBef>
                  <a:spcPct val="0"/>
                </a:spcBef>
                <a:spcAft>
                  <a:spcPct val="35000"/>
                </a:spcAft>
                <a:buNone/>
              </a:pPr>
              <a:endParaRPr lang="en-US" sz="1400" b="1" dirty="0">
                <a:solidFill>
                  <a:schemeClr val="tx1"/>
                </a:solidFill>
              </a:endParaRPr>
            </a:p>
            <a:p>
              <a:pPr marL="0" lvl="0" indent="0" algn="ctr" defTabSz="533400">
                <a:lnSpc>
                  <a:spcPct val="90000"/>
                </a:lnSpc>
                <a:spcBef>
                  <a:spcPct val="0"/>
                </a:spcBef>
                <a:spcAft>
                  <a:spcPct val="35000"/>
                </a:spcAft>
                <a:buNone/>
              </a:pPr>
              <a:endParaRPr lang="en-US" sz="1400" b="1" dirty="0">
                <a:solidFill>
                  <a:schemeClr val="tx1"/>
                </a:solidFill>
              </a:endParaRPr>
            </a:p>
            <a:p>
              <a:pPr marL="0" lvl="0" indent="0" algn="ctr" defTabSz="533400">
                <a:lnSpc>
                  <a:spcPct val="90000"/>
                </a:lnSpc>
                <a:spcBef>
                  <a:spcPct val="0"/>
                </a:spcBef>
                <a:spcAft>
                  <a:spcPct val="35000"/>
                </a:spcAft>
                <a:buNone/>
              </a:pPr>
              <a:endParaRPr lang="en-US" sz="1400" b="1" kern="1200" dirty="0">
                <a:solidFill>
                  <a:schemeClr val="tx1"/>
                </a:solidFill>
              </a:endParaRPr>
            </a:p>
            <a:p>
              <a:pPr marL="0" lvl="0" indent="0" algn="ctr" defTabSz="533400">
                <a:lnSpc>
                  <a:spcPct val="90000"/>
                </a:lnSpc>
                <a:spcBef>
                  <a:spcPct val="0"/>
                </a:spcBef>
                <a:spcAft>
                  <a:spcPct val="35000"/>
                </a:spcAft>
                <a:buNone/>
              </a:pPr>
              <a:endParaRPr lang="en-US" sz="1400" b="1" kern="1200" dirty="0">
                <a:solidFill>
                  <a:schemeClr val="tx1"/>
                </a:solidFill>
              </a:endParaRPr>
            </a:p>
          </p:txBody>
        </p:sp>
      </p:grpSp>
      <p:pic>
        <p:nvPicPr>
          <p:cNvPr id="1026" name="Picture 2" descr="image">
            <a:extLst>
              <a:ext uri="{FF2B5EF4-FFF2-40B4-BE49-F238E27FC236}">
                <a16:creationId xmlns:a16="http://schemas.microsoft.com/office/drawing/2014/main" id="{931C7E45-374E-02BA-C619-907F2E6586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742" y="5367944"/>
            <a:ext cx="1133024" cy="113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11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7"/>
                                        </p:tgtEl>
                                        <p:attrNameLst>
                                          <p:attrName>style.visibility</p:attrName>
                                        </p:attrNameLst>
                                      </p:cBhvr>
                                      <p:to>
                                        <p:strVal val="visible"/>
                                      </p:to>
                                    </p:set>
                                    <p:anim calcmode="lin" valueType="num">
                                      <p:cBhvr additive="base">
                                        <p:cTn id="49" dur="500" fill="hold"/>
                                        <p:tgtEl>
                                          <p:spTgt spid="57"/>
                                        </p:tgtEl>
                                        <p:attrNameLst>
                                          <p:attrName>ppt_x</p:attrName>
                                        </p:attrNameLst>
                                      </p:cBhvr>
                                      <p:tavLst>
                                        <p:tav tm="0">
                                          <p:val>
                                            <p:strVal val="#ppt_x"/>
                                          </p:val>
                                        </p:tav>
                                        <p:tav tm="100000">
                                          <p:val>
                                            <p:strVal val="#ppt_x"/>
                                          </p:val>
                                        </p:tav>
                                      </p:tavLst>
                                    </p:anim>
                                    <p:anim calcmode="lin" valueType="num">
                                      <p:cBhvr additive="base">
                                        <p:cTn id="50"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3"/>
                                        </p:tgtEl>
                                        <p:attrNameLst>
                                          <p:attrName>style.visibility</p:attrName>
                                        </p:attrNameLst>
                                      </p:cBhvr>
                                      <p:to>
                                        <p:strVal val="visible"/>
                                      </p:to>
                                    </p:set>
                                    <p:anim calcmode="lin" valueType="num">
                                      <p:cBhvr additive="base">
                                        <p:cTn id="55" dur="500" fill="hold"/>
                                        <p:tgtEl>
                                          <p:spTgt spid="63"/>
                                        </p:tgtEl>
                                        <p:attrNameLst>
                                          <p:attrName>ppt_x</p:attrName>
                                        </p:attrNameLst>
                                      </p:cBhvr>
                                      <p:tavLst>
                                        <p:tav tm="0">
                                          <p:val>
                                            <p:strVal val="#ppt_x"/>
                                          </p:val>
                                        </p:tav>
                                        <p:tav tm="100000">
                                          <p:val>
                                            <p:strVal val="#ppt_x"/>
                                          </p:val>
                                        </p:tav>
                                      </p:tavLst>
                                    </p:anim>
                                    <p:anim calcmode="lin" valueType="num">
                                      <p:cBhvr additive="base">
                                        <p:cTn id="56"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additive="base">
                                        <p:cTn id="61" dur="500" fill="hold"/>
                                        <p:tgtEl>
                                          <p:spTgt spid="66"/>
                                        </p:tgtEl>
                                        <p:attrNameLst>
                                          <p:attrName>ppt_x</p:attrName>
                                        </p:attrNameLst>
                                      </p:cBhvr>
                                      <p:tavLst>
                                        <p:tav tm="0">
                                          <p:val>
                                            <p:strVal val="#ppt_x"/>
                                          </p:val>
                                        </p:tav>
                                        <p:tav tm="100000">
                                          <p:val>
                                            <p:strVal val="#ppt_x"/>
                                          </p:val>
                                        </p:tav>
                                      </p:tavLst>
                                    </p:anim>
                                    <p:anim calcmode="lin" valueType="num">
                                      <p:cBhvr additive="base">
                                        <p:cTn id="62"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6A8BA-1B7B-EDCB-F2CA-735028D4996B}"/>
              </a:ext>
            </a:extLst>
          </p:cNvPr>
          <p:cNvSpPr>
            <a:spLocks noGrp="1"/>
          </p:cNvSpPr>
          <p:nvPr>
            <p:ph type="title"/>
          </p:nvPr>
        </p:nvSpPr>
        <p:spPr>
          <a:xfrm>
            <a:off x="648742" y="306816"/>
            <a:ext cx="10816683" cy="1325563"/>
          </a:xfrm>
        </p:spPr>
        <p:txBody>
          <a:bodyPr anchor="b">
            <a:normAutofit/>
          </a:bodyPr>
          <a:lstStyle/>
          <a:p>
            <a:r>
              <a:rPr lang="en-US" sz="4000" dirty="0"/>
              <a:t>Leadership &amp; Generating Momentum</a:t>
            </a:r>
          </a:p>
        </p:txBody>
      </p:sp>
      <p:pic>
        <p:nvPicPr>
          <p:cNvPr id="6" name="Content Placeholder 5">
            <a:extLst>
              <a:ext uri="{FF2B5EF4-FFF2-40B4-BE49-F238E27FC236}">
                <a16:creationId xmlns:a16="http://schemas.microsoft.com/office/drawing/2014/main" id="{B737A0E3-30B6-8D30-7F8D-1378CD088F9D}"/>
              </a:ext>
            </a:extLst>
          </p:cNvPr>
          <p:cNvPicPr>
            <a:picLocks noGrp="1" noChangeAspect="1"/>
          </p:cNvPicPr>
          <p:nvPr>
            <p:ph idx="1"/>
          </p:nvPr>
        </p:nvPicPr>
        <p:blipFill>
          <a:blip r:embed="rId3"/>
          <a:stretch>
            <a:fillRect/>
          </a:stretch>
        </p:blipFill>
        <p:spPr>
          <a:xfrm>
            <a:off x="816676" y="2251829"/>
            <a:ext cx="10480813" cy="3118040"/>
          </a:xfrm>
          <a:noFill/>
          <a:ln w="19050">
            <a:solidFill>
              <a:schemeClr val="tx1"/>
            </a:solidFill>
          </a:ln>
        </p:spPr>
      </p:pic>
      <p:sp>
        <p:nvSpPr>
          <p:cNvPr id="4" name="Slide Number Placeholder 3">
            <a:extLst>
              <a:ext uri="{FF2B5EF4-FFF2-40B4-BE49-F238E27FC236}">
                <a16:creationId xmlns:a16="http://schemas.microsoft.com/office/drawing/2014/main" id="{5A9A8404-6BD2-6992-9353-6C82078138F6}"/>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8</a:t>
            </a:fld>
            <a:endParaRPr lang="en-US"/>
          </a:p>
        </p:txBody>
      </p:sp>
    </p:spTree>
    <p:extLst>
      <p:ext uri="{BB962C8B-B14F-4D97-AF65-F5344CB8AC3E}">
        <p14:creationId xmlns:p14="http://schemas.microsoft.com/office/powerpoint/2010/main" val="151084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6CB7BF73-AF68-CA92-B3CE-732E375D056C}"/>
              </a:ext>
            </a:extLst>
          </p:cNvPr>
          <p:cNvSpPr>
            <a:spLocks noGrp="1"/>
          </p:cNvSpPr>
          <p:nvPr>
            <p:ph type="sldNum" sz="quarter" idx="12"/>
          </p:nvPr>
        </p:nvSpPr>
        <p:spPr>
          <a:xfrm>
            <a:off x="10206318" y="6356350"/>
            <a:ext cx="1604682" cy="365125"/>
          </a:xfrm>
        </p:spPr>
        <p:txBody>
          <a:bodyPr/>
          <a:lstStyle/>
          <a:p>
            <a:pPr>
              <a:spcAft>
                <a:spcPts val="600"/>
              </a:spcAft>
            </a:pPr>
            <a:fld id="{294A09A9-5501-47C1-A89A-A340965A2BE2}" type="slidenum">
              <a:rPr lang="en-US" smtClean="0"/>
              <a:pPr>
                <a:spcAft>
                  <a:spcPts val="600"/>
                </a:spcAft>
              </a:pPr>
              <a:t>9</a:t>
            </a:fld>
            <a:endParaRPr lang="en-US"/>
          </a:p>
        </p:txBody>
      </p:sp>
      <p:pic>
        <p:nvPicPr>
          <p:cNvPr id="4" name="Online Media 3" title="Derek Sivers' TED Talk   'How to Start a Movement'">
            <a:hlinkClick r:id="" action="ppaction://media"/>
            <a:extLst>
              <a:ext uri="{FF2B5EF4-FFF2-40B4-BE49-F238E27FC236}">
                <a16:creationId xmlns:a16="http://schemas.microsoft.com/office/drawing/2014/main" id="{2BF79661-B118-3600-CDB6-65AC246D42EE}"/>
              </a:ext>
            </a:extLst>
          </p:cNvPr>
          <p:cNvPicPr>
            <a:picLocks noRot="1" noChangeAspect="1"/>
          </p:cNvPicPr>
          <p:nvPr>
            <a:videoFile r:link="rId1"/>
          </p:nvPr>
        </p:nvPicPr>
        <p:blipFill>
          <a:blip r:embed="rId4"/>
          <a:stretch>
            <a:fillRect/>
          </a:stretch>
        </p:blipFill>
        <p:spPr>
          <a:xfrm>
            <a:off x="1366684" y="1045679"/>
            <a:ext cx="8436530" cy="4766641"/>
          </a:xfrm>
          <a:prstGeom prst="rect">
            <a:avLst/>
          </a:prstGeom>
        </p:spPr>
      </p:pic>
    </p:spTree>
    <p:extLst>
      <p:ext uri="{BB962C8B-B14F-4D97-AF65-F5344CB8AC3E}">
        <p14:creationId xmlns:p14="http://schemas.microsoft.com/office/powerpoint/2010/main" val="127046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1_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3414</TotalTime>
  <Words>1619</Words>
  <Application>Microsoft Office PowerPoint</Application>
  <PresentationFormat>Widescreen</PresentationFormat>
  <Paragraphs>232</Paragraphs>
  <Slides>25</Slides>
  <Notes>18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akzidenz-grotesk</vt:lpstr>
      <vt:lpstr>Arial</vt:lpstr>
      <vt:lpstr>Avenir Medium</vt:lpstr>
      <vt:lpstr>Calibri</vt:lpstr>
      <vt:lpstr>Tenorite</vt:lpstr>
      <vt:lpstr>Wingdings</vt:lpstr>
      <vt:lpstr>1_Office Theme</vt:lpstr>
      <vt:lpstr>Setting Goals </vt:lpstr>
      <vt:lpstr>Agenda</vt:lpstr>
      <vt:lpstr>PowerPoint Presentation</vt:lpstr>
      <vt:lpstr>PowerPoint Presentation</vt:lpstr>
      <vt:lpstr>KSU R2 Roadmap – Goals</vt:lpstr>
      <vt:lpstr>KSU R2 Roadmap – Initiatives</vt:lpstr>
      <vt:lpstr>SMART GOALS built into the  R2 Roadmap</vt:lpstr>
      <vt:lpstr>Leadership &amp; Generating Momentum</vt:lpstr>
      <vt:lpstr>PowerPoint Presentation</vt:lpstr>
      <vt:lpstr>How to Start a Movement by Aligning Goals Upward</vt:lpstr>
      <vt:lpstr>Goal Setting Conversations</vt:lpstr>
      <vt:lpstr>Tools for your Team</vt:lpstr>
      <vt:lpstr>Goals Framework</vt:lpstr>
      <vt:lpstr>Goal Selection Worksheet</vt:lpstr>
      <vt:lpstr>SMART Goals Worksheet</vt:lpstr>
      <vt:lpstr>Examples</vt:lpstr>
      <vt:lpstr>Timeline </vt:lpstr>
      <vt:lpstr>Timeline: New Hires</vt:lpstr>
      <vt:lpstr>(2023) e-Performance Sections </vt:lpstr>
      <vt:lpstr>Process: Define Criteria Launching the 2023 Evaluation</vt:lpstr>
      <vt:lpstr>Process: Entering Goals</vt:lpstr>
      <vt:lpstr>Key Points</vt:lpstr>
      <vt:lpstr>Resources</vt:lpstr>
      <vt:lpstr>PowerPoint Presentation</vt:lpstr>
      <vt:lpstr>PowerPoint Presentation</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Goals for 2023</dc:title>
  <dc:creator>Melanie Uken</dc:creator>
  <cp:lastModifiedBy>Rachelle Stiver</cp:lastModifiedBy>
  <cp:revision>41</cp:revision>
  <dcterms:created xsi:type="dcterms:W3CDTF">2023-01-26T18:12:40Z</dcterms:created>
  <dcterms:modified xsi:type="dcterms:W3CDTF">2023-03-13T13:49:44Z</dcterms:modified>
</cp:coreProperties>
</file>