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90" r:id="rId2"/>
    <p:sldId id="257" r:id="rId3"/>
    <p:sldId id="258" r:id="rId4"/>
    <p:sldId id="259" r:id="rId5"/>
    <p:sldId id="260" r:id="rId6"/>
    <p:sldId id="311" r:id="rId7"/>
    <p:sldId id="312" r:id="rId8"/>
    <p:sldId id="263" r:id="rId9"/>
    <p:sldId id="264" r:id="rId10"/>
    <p:sldId id="281" r:id="rId11"/>
    <p:sldId id="289" r:id="rId12"/>
    <p:sldId id="301" r:id="rId13"/>
    <p:sldId id="304" r:id="rId14"/>
    <p:sldId id="268" r:id="rId15"/>
    <p:sldId id="269" r:id="rId16"/>
    <p:sldId id="274" r:id="rId17"/>
    <p:sldId id="275" r:id="rId18"/>
    <p:sldId id="276" r:id="rId19"/>
    <p:sldId id="270" r:id="rId20"/>
    <p:sldId id="271" r:id="rId21"/>
    <p:sldId id="291" r:id="rId22"/>
    <p:sldId id="272" r:id="rId23"/>
    <p:sldId id="273"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260"/>
            <p14:sldId id="311"/>
            <p14:sldId id="312"/>
            <p14:sldId id="263"/>
            <p14:sldId id="264"/>
            <p14:sldId id="281"/>
            <p14:sldId id="289"/>
            <p14:sldId id="301"/>
            <p14:sldId id="304"/>
            <p14:sldId id="268"/>
            <p14:sldId id="269"/>
            <p14:sldId id="274"/>
            <p14:sldId id="275"/>
            <p14:sldId id="276"/>
            <p14:sldId id="270"/>
            <p14:sldId id="271"/>
            <p14:sldId id="291"/>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89" d="100"/>
          <a:sy n="89"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My Team transactions can NOT </a:t>
            </a:r>
            <a:br>
              <a:rPr lang="en-US" dirty="0"/>
            </a:br>
            <a:r>
              <a:rPr lang="en-US" dirty="0"/>
              <a:t>be edited by anyone once </a:t>
            </a:r>
            <a:br>
              <a:rPr lang="en-US" dirty="0"/>
            </a:br>
            <a:r>
              <a:rPr lang="en-US" dirty="0"/>
              <a:t>they are submitted.</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Ensuring that all data is complete and accurate prior to submission, especially effective date, will prevent HR from having to deny the transaction and you from having to start all over. </a:t>
            </a:r>
          </a:p>
        </p:txBody>
      </p:sp>
    </p:spTree>
    <p:extLst>
      <p:ext uri="{BB962C8B-B14F-4D97-AF65-F5344CB8AC3E}">
        <p14:creationId xmlns:p14="http://schemas.microsoft.com/office/powerpoint/2010/main" val="149864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953A9-8C56-4369-880F-05EA5AA66374}"/>
              </a:ext>
            </a:extLst>
          </p:cNvPr>
          <p:cNvSpPr txBox="1">
            <a:spLocks/>
          </p:cNvSpPr>
          <p:nvPr/>
        </p:nvSpPr>
        <p:spPr>
          <a:xfrm>
            <a:off x="5845479" y="901742"/>
            <a:ext cx="5903934"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In My Team, you will see a list of employees who report to you. Find the person you wish to change and click the blue arrow next to their name.</a:t>
            </a: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Choose Compensation from the actions menu and then choose Request Ad Hoc Salary Change.</a:t>
            </a:r>
          </a:p>
        </p:txBody>
      </p:sp>
      <p:pic>
        <p:nvPicPr>
          <p:cNvPr id="5" name="Picture 4">
            <a:extLst>
              <a:ext uri="{FF2B5EF4-FFF2-40B4-BE49-F238E27FC236}">
                <a16:creationId xmlns:a16="http://schemas.microsoft.com/office/drawing/2014/main" id="{BE4B2B82-4694-4C8F-8DA9-CF7D85F5A48F}"/>
              </a:ext>
            </a:extLst>
          </p:cNvPr>
          <p:cNvPicPr>
            <a:picLocks noChangeAspect="1"/>
          </p:cNvPicPr>
          <p:nvPr/>
        </p:nvPicPr>
        <p:blipFill>
          <a:blip r:embed="rId2"/>
          <a:stretch>
            <a:fillRect/>
          </a:stretch>
        </p:blipFill>
        <p:spPr>
          <a:xfrm>
            <a:off x="5030248" y="901742"/>
            <a:ext cx="723268" cy="602722"/>
          </a:xfrm>
          <a:prstGeom prst="rect">
            <a:avLst/>
          </a:prstGeom>
        </p:spPr>
      </p:pic>
      <p:pic>
        <p:nvPicPr>
          <p:cNvPr id="6" name="Picture 5">
            <a:extLst>
              <a:ext uri="{FF2B5EF4-FFF2-40B4-BE49-F238E27FC236}">
                <a16:creationId xmlns:a16="http://schemas.microsoft.com/office/drawing/2014/main" id="{54DA2352-3C50-45DF-8E68-89DD5C2F8B7E}"/>
              </a:ext>
            </a:extLst>
          </p:cNvPr>
          <p:cNvPicPr>
            <a:picLocks noChangeAspect="1"/>
          </p:cNvPicPr>
          <p:nvPr/>
        </p:nvPicPr>
        <p:blipFill>
          <a:blip r:embed="rId3"/>
          <a:stretch>
            <a:fillRect/>
          </a:stretch>
        </p:blipFill>
        <p:spPr>
          <a:xfrm>
            <a:off x="1276252" y="2559140"/>
            <a:ext cx="2143424" cy="3067478"/>
          </a:xfrm>
          <a:prstGeom prst="rect">
            <a:avLst/>
          </a:prstGeom>
        </p:spPr>
      </p:pic>
      <p:pic>
        <p:nvPicPr>
          <p:cNvPr id="2" name="Picture 1" descr="Graphical user interface&#10;&#10;Description automatically generated with medium confidence">
            <a:extLst>
              <a:ext uri="{FF2B5EF4-FFF2-40B4-BE49-F238E27FC236}">
                <a16:creationId xmlns:a16="http://schemas.microsoft.com/office/drawing/2014/main" id="{EDE3D7B8-41FA-CD9E-433E-9C98D78765C2}"/>
              </a:ext>
            </a:extLst>
          </p:cNvPr>
          <p:cNvPicPr>
            <a:picLocks noChangeAspect="1"/>
          </p:cNvPicPr>
          <p:nvPr/>
        </p:nvPicPr>
        <p:blipFill>
          <a:blip r:embed="rId4"/>
          <a:stretch>
            <a:fillRect/>
          </a:stretch>
        </p:blipFill>
        <p:spPr>
          <a:xfrm>
            <a:off x="3504584" y="2559141"/>
            <a:ext cx="1966914" cy="3540446"/>
          </a:xfrm>
          <a:prstGeom prst="rect">
            <a:avLst/>
          </a:prstGeom>
        </p:spPr>
      </p:pic>
    </p:spTree>
    <p:extLst>
      <p:ext uri="{BB962C8B-B14F-4D97-AF65-F5344CB8AC3E}">
        <p14:creationId xmlns:p14="http://schemas.microsoft.com/office/powerpoint/2010/main" val="209326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F4318-C1D0-4FE9-93BE-08360E7D9986}"/>
              </a:ext>
            </a:extLst>
          </p:cNvPr>
          <p:cNvPicPr>
            <a:picLocks noChangeAspect="1"/>
          </p:cNvPicPr>
          <p:nvPr/>
        </p:nvPicPr>
        <p:blipFill>
          <a:blip r:embed="rId2"/>
          <a:stretch>
            <a:fillRect/>
          </a:stretch>
        </p:blipFill>
        <p:spPr>
          <a:xfrm>
            <a:off x="0" y="1587798"/>
            <a:ext cx="12192000" cy="3682404"/>
          </a:xfrm>
          <a:prstGeom prst="rect">
            <a:avLst/>
          </a:prstGeom>
        </p:spPr>
      </p:pic>
      <p:sp>
        <p:nvSpPr>
          <p:cNvPr id="13" name="Rectangle 12">
            <a:extLst>
              <a:ext uri="{FF2B5EF4-FFF2-40B4-BE49-F238E27FC236}">
                <a16:creationId xmlns:a16="http://schemas.microsoft.com/office/drawing/2014/main" id="{8E66054B-00AA-42B2-B34D-03E5688F3448}"/>
              </a:ext>
            </a:extLst>
          </p:cNvPr>
          <p:cNvSpPr/>
          <p:nvPr/>
        </p:nvSpPr>
        <p:spPr>
          <a:xfrm>
            <a:off x="1352625" y="1840204"/>
            <a:ext cx="1265502"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182149B9-ACB0-41B7-94E7-D7413D9FD05E}"/>
              </a:ext>
            </a:extLst>
          </p:cNvPr>
          <p:cNvSpPr txBox="1">
            <a:spLocks/>
          </p:cNvSpPr>
          <p:nvPr/>
        </p:nvSpPr>
        <p:spPr>
          <a:xfrm>
            <a:off x="4947780" y="1368266"/>
            <a:ext cx="254695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1. Type of transaction</a:t>
            </a:r>
          </a:p>
        </p:txBody>
      </p:sp>
      <p:sp>
        <p:nvSpPr>
          <p:cNvPr id="17" name="Text Placeholder 3">
            <a:extLst>
              <a:ext uri="{FF2B5EF4-FFF2-40B4-BE49-F238E27FC236}">
                <a16:creationId xmlns:a16="http://schemas.microsoft.com/office/drawing/2014/main" id="{8A0B260B-AFE1-40B9-A31F-0A4A28E6C7CA}"/>
              </a:ext>
            </a:extLst>
          </p:cNvPr>
          <p:cNvSpPr txBox="1">
            <a:spLocks/>
          </p:cNvSpPr>
          <p:nvPr/>
        </p:nvSpPr>
        <p:spPr>
          <a:xfrm>
            <a:off x="8425653" y="1876660"/>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2. Steps to complete transaction – current step is indicated with a green circle.</a:t>
            </a:r>
          </a:p>
        </p:txBody>
      </p:sp>
      <p:sp>
        <p:nvSpPr>
          <p:cNvPr id="18" name="Text Placeholder 3">
            <a:extLst>
              <a:ext uri="{FF2B5EF4-FFF2-40B4-BE49-F238E27FC236}">
                <a16:creationId xmlns:a16="http://schemas.microsoft.com/office/drawing/2014/main" id="{B155A85E-78E6-488C-944E-BA75F3E67536}"/>
              </a:ext>
            </a:extLst>
          </p:cNvPr>
          <p:cNvSpPr txBox="1">
            <a:spLocks/>
          </p:cNvSpPr>
          <p:nvPr/>
        </p:nvSpPr>
        <p:spPr>
          <a:xfrm>
            <a:off x="2668044" y="1882082"/>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3. Employee information – redacted here for privacy</a:t>
            </a:r>
          </a:p>
        </p:txBody>
      </p:sp>
      <p:sp>
        <p:nvSpPr>
          <p:cNvPr id="19" name="Text Placeholder 3">
            <a:extLst>
              <a:ext uri="{FF2B5EF4-FFF2-40B4-BE49-F238E27FC236}">
                <a16:creationId xmlns:a16="http://schemas.microsoft.com/office/drawing/2014/main" id="{229BDCA7-14F7-484F-8FFB-FE9C223B34B0}"/>
              </a:ext>
            </a:extLst>
          </p:cNvPr>
          <p:cNvSpPr txBox="1">
            <a:spLocks/>
          </p:cNvSpPr>
          <p:nvPr/>
        </p:nvSpPr>
        <p:spPr>
          <a:xfrm>
            <a:off x="2855932" y="2558701"/>
            <a:ext cx="7189941" cy="54664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4. Effective date – must be changed to date that coincides with the beginning of a payroll period</a:t>
            </a:r>
          </a:p>
          <a:p>
            <a:pPr marL="0" indent="0">
              <a:buNone/>
            </a:pPr>
            <a:r>
              <a:rPr lang="en-US" sz="1200" dirty="0">
                <a:solidFill>
                  <a:srgbClr val="FF0000"/>
                </a:solidFill>
              </a:rPr>
              <a:t>5. Reason – select the most appropriate reason from the list of available options</a:t>
            </a:r>
          </a:p>
        </p:txBody>
      </p:sp>
      <p:sp>
        <p:nvSpPr>
          <p:cNvPr id="20" name="Text Placeholder 3">
            <a:extLst>
              <a:ext uri="{FF2B5EF4-FFF2-40B4-BE49-F238E27FC236}">
                <a16:creationId xmlns:a16="http://schemas.microsoft.com/office/drawing/2014/main" id="{7D4149A2-8973-4278-A11D-DEF9B7D1E61D}"/>
              </a:ext>
            </a:extLst>
          </p:cNvPr>
          <p:cNvSpPr txBox="1">
            <a:spLocks/>
          </p:cNvSpPr>
          <p:nvPr/>
        </p:nvSpPr>
        <p:spPr>
          <a:xfrm>
            <a:off x="2668044" y="4878796"/>
            <a:ext cx="9035349" cy="7828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solidFill>
                  <a:srgbClr val="FF0000"/>
                </a:solidFill>
              </a:rPr>
              <a:t>6. Enter the salary change information. </a:t>
            </a:r>
          </a:p>
          <a:p>
            <a:pPr lvl="1">
              <a:lnSpc>
                <a:spcPct val="100000"/>
              </a:lnSpc>
            </a:pPr>
            <a:r>
              <a:rPr lang="en-US" sz="1200" dirty="0">
                <a:solidFill>
                  <a:srgbClr val="FF0000"/>
                </a:solidFill>
              </a:rPr>
              <a:t>If the employee is currently paid hourly, the hourly rate of the new position needs to be entered.</a:t>
            </a:r>
          </a:p>
          <a:p>
            <a:pPr lvl="1">
              <a:lnSpc>
                <a:spcPct val="100000"/>
              </a:lnSpc>
            </a:pPr>
            <a:r>
              <a:rPr lang="en-US" sz="1200" dirty="0">
                <a:solidFill>
                  <a:srgbClr val="FF0000"/>
                </a:solidFill>
              </a:rPr>
              <a:t>If the employee is currently paid monthly, the monthly rate of the new position needs to be entered. </a:t>
            </a:r>
          </a:p>
          <a:p>
            <a:pPr marL="0" indent="0">
              <a:buNone/>
            </a:pPr>
            <a:r>
              <a:rPr lang="en-US" sz="1600" dirty="0">
                <a:solidFill>
                  <a:srgbClr val="FF0000"/>
                </a:solidFill>
              </a:rPr>
              <a:t>7. Verify under “New Information” that the yellow dots appear (which indicates that a change has been made) and that the rate displayed matches the correct new rate.</a:t>
            </a:r>
          </a:p>
          <a:p>
            <a:pPr marL="457200" lvl="1" indent="0">
              <a:lnSpc>
                <a:spcPct val="100000"/>
              </a:lnSpc>
              <a:buNone/>
            </a:pPr>
            <a:endParaRPr lang="en-US" sz="1200" dirty="0">
              <a:solidFill>
                <a:srgbClr val="FF0000"/>
              </a:solidFill>
            </a:endParaRPr>
          </a:p>
        </p:txBody>
      </p:sp>
      <p:sp>
        <p:nvSpPr>
          <p:cNvPr id="21" name="Text Placeholder 3">
            <a:extLst>
              <a:ext uri="{FF2B5EF4-FFF2-40B4-BE49-F238E27FC236}">
                <a16:creationId xmlns:a16="http://schemas.microsoft.com/office/drawing/2014/main" id="{A0F148F1-BDCA-4A92-BBE6-8AAC6B8B8656}"/>
              </a:ext>
            </a:extLst>
          </p:cNvPr>
          <p:cNvSpPr txBox="1">
            <a:spLocks/>
          </p:cNvSpPr>
          <p:nvPr/>
        </p:nvSpPr>
        <p:spPr>
          <a:xfrm>
            <a:off x="10926498" y="2000934"/>
            <a:ext cx="1265502"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8. Navigate to next step</a:t>
            </a:r>
          </a:p>
        </p:txBody>
      </p:sp>
    </p:spTree>
    <p:extLst>
      <p:ext uri="{BB962C8B-B14F-4D97-AF65-F5344CB8AC3E}">
        <p14:creationId xmlns:p14="http://schemas.microsoft.com/office/powerpoint/2010/main" val="19450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86C4F-1D0E-49BD-9678-E091E7E662DA}"/>
              </a:ext>
            </a:extLst>
          </p:cNvPr>
          <p:cNvPicPr>
            <a:picLocks noChangeAspect="1"/>
          </p:cNvPicPr>
          <p:nvPr/>
        </p:nvPicPr>
        <p:blipFill>
          <a:blip r:embed="rId2"/>
          <a:stretch>
            <a:fillRect/>
          </a:stretch>
        </p:blipFill>
        <p:spPr>
          <a:xfrm>
            <a:off x="0" y="1142680"/>
            <a:ext cx="12192000" cy="3871183"/>
          </a:xfrm>
          <a:prstGeom prst="rect">
            <a:avLst/>
          </a:prstGeom>
        </p:spPr>
      </p:pic>
      <p:sp>
        <p:nvSpPr>
          <p:cNvPr id="4" name="Rectangle 3">
            <a:extLst>
              <a:ext uri="{FF2B5EF4-FFF2-40B4-BE49-F238E27FC236}">
                <a16:creationId xmlns:a16="http://schemas.microsoft.com/office/drawing/2014/main" id="{536D8393-C4C3-4590-8AD6-E5F158040F1E}"/>
              </a:ext>
            </a:extLst>
          </p:cNvPr>
          <p:cNvSpPr/>
          <p:nvPr/>
        </p:nvSpPr>
        <p:spPr>
          <a:xfrm>
            <a:off x="1340657" y="1371755"/>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2515B9-699E-4B5D-ADF4-A8ABC0DE20D5}"/>
              </a:ext>
            </a:extLst>
          </p:cNvPr>
          <p:cNvSpPr/>
          <p:nvPr/>
        </p:nvSpPr>
        <p:spPr>
          <a:xfrm>
            <a:off x="1862483" y="2770529"/>
            <a:ext cx="721618" cy="25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3F47B4B5-26F3-4FBC-BD3F-5A5C1615B0F3}"/>
              </a:ext>
            </a:extLst>
          </p:cNvPr>
          <p:cNvSpPr txBox="1">
            <a:spLocks/>
          </p:cNvSpPr>
          <p:nvPr/>
        </p:nvSpPr>
        <p:spPr>
          <a:xfrm>
            <a:off x="3171172" y="4537958"/>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9. Review the transaction one more time for accuracy and add any appropriate comments and attachments.</a:t>
            </a:r>
          </a:p>
        </p:txBody>
      </p:sp>
      <p:sp>
        <p:nvSpPr>
          <p:cNvPr id="10" name="Text Placeholder 3">
            <a:extLst>
              <a:ext uri="{FF2B5EF4-FFF2-40B4-BE49-F238E27FC236}">
                <a16:creationId xmlns:a16="http://schemas.microsoft.com/office/drawing/2014/main" id="{4FD7C345-F164-4A36-9133-574F72AB5B88}"/>
              </a:ext>
            </a:extLst>
          </p:cNvPr>
          <p:cNvSpPr txBox="1">
            <a:spLocks/>
          </p:cNvSpPr>
          <p:nvPr/>
        </p:nvSpPr>
        <p:spPr>
          <a:xfrm>
            <a:off x="10722544" y="1471055"/>
            <a:ext cx="1644820"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10. Click Submit</a:t>
            </a:r>
          </a:p>
        </p:txBody>
      </p:sp>
      <p:sp>
        <p:nvSpPr>
          <p:cNvPr id="12" name="Rectangle 11">
            <a:extLst>
              <a:ext uri="{FF2B5EF4-FFF2-40B4-BE49-F238E27FC236}">
                <a16:creationId xmlns:a16="http://schemas.microsoft.com/office/drawing/2014/main" id="{39D6C347-8031-4904-B651-B4A9FECCCFD0}"/>
              </a:ext>
            </a:extLst>
          </p:cNvPr>
          <p:cNvSpPr/>
          <p:nvPr/>
        </p:nvSpPr>
        <p:spPr>
          <a:xfrm>
            <a:off x="5497119" y="2772303"/>
            <a:ext cx="721618" cy="25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05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Show Me the Money!</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2141857" y="5635416"/>
            <a:ext cx="7908286"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 In-Depth Look at the Salary Change Transaction</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776699"/>
            <a:ext cx="4704334" cy="5830693"/>
          </a:xfrm>
        </p:spPr>
        <p:txBody>
          <a:bodyPr/>
          <a:lstStyle/>
          <a:p>
            <a:pPr marL="285750" indent="-285750">
              <a:buFont typeface="Arial" panose="020B0604020202020204" pitchFamily="34" charset="0"/>
              <a:buChar char="•"/>
            </a:pPr>
            <a:r>
              <a:rPr lang="en-US" dirty="0"/>
              <a:t>What is a Salary Change?</a:t>
            </a:r>
          </a:p>
          <a:p>
            <a:pPr marL="1028700" lvl="1"/>
            <a:r>
              <a:rPr lang="en-US" sz="1400" dirty="0"/>
              <a:t>Explanation</a:t>
            </a:r>
          </a:p>
          <a:p>
            <a:pPr marL="1028700" lvl="1"/>
            <a:r>
              <a:rPr lang="en-US" sz="1400" dirty="0"/>
              <a:t>Types of Salary Changes</a:t>
            </a:r>
          </a:p>
          <a:p>
            <a:pPr marL="285750" indent="-285750">
              <a:buFont typeface="Arial" panose="020B0604020202020204" pitchFamily="34" charset="0"/>
              <a:buChar char="•"/>
            </a:pPr>
            <a:r>
              <a:rPr lang="en-US" dirty="0"/>
              <a:t>How Do I Submit a Termination?</a:t>
            </a:r>
          </a:p>
          <a:p>
            <a:pPr marL="1028700" lvl="1"/>
            <a:r>
              <a:rPr lang="en-US" sz="1400" dirty="0"/>
              <a:t>Transaction Walk Through</a:t>
            </a:r>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3260508"/>
            <a:ext cx="6575347" cy="553998"/>
          </a:xfrm>
        </p:spPr>
        <p:txBody>
          <a:bodyPr/>
          <a:lstStyle/>
          <a:p>
            <a:r>
              <a:rPr lang="en-US" dirty="0"/>
              <a:t>What is a Salary Change?</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2375488"/>
            <a:ext cx="6575347" cy="553998"/>
          </a:xfrm>
        </p:spPr>
        <p:txBody>
          <a:bodyPr/>
          <a:lstStyle/>
          <a:p>
            <a:r>
              <a:rPr lang="en-US" dirty="0"/>
              <a:t>A salary change is an ongoing change to an employee’s compensation rate.</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Temporary changes to an employee’s compensation rate are supplemental payments and should be submitted via the process for Supplemental Payments.</a:t>
            </a:r>
          </a:p>
        </p:txBody>
      </p:sp>
    </p:spTree>
    <p:extLst>
      <p:ext uri="{BB962C8B-B14F-4D97-AF65-F5344CB8AC3E}">
        <p14:creationId xmlns:p14="http://schemas.microsoft.com/office/powerpoint/2010/main" val="4200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9BAD5-E2CE-49E0-8BAC-88863BC56810}"/>
              </a:ext>
            </a:extLst>
          </p:cNvPr>
          <p:cNvSpPr>
            <a:spLocks noGrp="1"/>
          </p:cNvSpPr>
          <p:nvPr>
            <p:ph type="body" sz="quarter" idx="10"/>
          </p:nvPr>
        </p:nvSpPr>
        <p:spPr/>
        <p:txBody>
          <a:bodyPr/>
          <a:lstStyle/>
          <a:p>
            <a:r>
              <a:rPr lang="en-US" dirty="0"/>
              <a:t>Salary Changes</a:t>
            </a:r>
          </a:p>
        </p:txBody>
      </p:sp>
      <p:sp>
        <p:nvSpPr>
          <p:cNvPr id="3" name="Text Placeholder 2">
            <a:extLst>
              <a:ext uri="{FF2B5EF4-FFF2-40B4-BE49-F238E27FC236}">
                <a16:creationId xmlns:a16="http://schemas.microsoft.com/office/drawing/2014/main" id="{B1335EAD-7ACC-40D9-BBD0-AFECE55F84E5}"/>
              </a:ext>
            </a:extLst>
          </p:cNvPr>
          <p:cNvSpPr>
            <a:spLocks noGrp="1"/>
          </p:cNvSpPr>
          <p:nvPr>
            <p:ph type="body" sz="quarter" idx="12"/>
          </p:nvPr>
        </p:nvSpPr>
        <p:spPr>
          <a:xfrm>
            <a:off x="6450904" y="1218611"/>
            <a:ext cx="5561555" cy="4819391"/>
          </a:xfrm>
        </p:spPr>
        <p:txBody>
          <a:bodyPr/>
          <a:lstStyle/>
          <a:p>
            <a:pPr marL="285750" indent="-285750">
              <a:lnSpc>
                <a:spcPct val="100000"/>
              </a:lnSpc>
              <a:buFont typeface="Arial" panose="020B0604020202020204" pitchFamily="34" charset="0"/>
              <a:buChar char="•"/>
            </a:pPr>
            <a:r>
              <a:rPr lang="en-US" dirty="0"/>
              <a:t>Compression Adjustment</a:t>
            </a:r>
          </a:p>
          <a:p>
            <a:pPr marL="1028700" lvl="1">
              <a:lnSpc>
                <a:spcPct val="100000"/>
              </a:lnSpc>
            </a:pPr>
            <a:r>
              <a:rPr lang="en-US" dirty="0"/>
              <a:t>A new employee has been hired at a salary close to or higher than a current employee makes, so the current employee is receiving a pay increase</a:t>
            </a:r>
          </a:p>
          <a:p>
            <a:pPr marL="285750" indent="-285750">
              <a:lnSpc>
                <a:spcPct val="100000"/>
              </a:lnSpc>
              <a:buFont typeface="Arial" panose="020B0604020202020204" pitchFamily="34" charset="0"/>
              <a:buChar char="•"/>
            </a:pPr>
            <a:r>
              <a:rPr lang="en-US" dirty="0"/>
              <a:t>Equity Adjustment</a:t>
            </a:r>
          </a:p>
          <a:p>
            <a:pPr marL="1028700" lvl="1">
              <a:lnSpc>
                <a:spcPct val="100000"/>
              </a:lnSpc>
            </a:pPr>
            <a:r>
              <a:rPr lang="en-US" dirty="0"/>
              <a:t>An employee’s education and experience is substantially similar to another employee in the same role, but the compensation rates of the two employees are vastly different</a:t>
            </a:r>
          </a:p>
          <a:p>
            <a:pPr marL="285750" indent="-285750">
              <a:lnSpc>
                <a:spcPct val="100000"/>
              </a:lnSpc>
              <a:buFont typeface="Arial" panose="020B0604020202020204" pitchFamily="34" charset="0"/>
              <a:buChar char="•"/>
            </a:pPr>
            <a:r>
              <a:rPr lang="en-US" dirty="0"/>
              <a:t>In Range Adjustment</a:t>
            </a:r>
          </a:p>
          <a:p>
            <a:pPr marL="1028700" lvl="1">
              <a:lnSpc>
                <a:spcPct val="100000"/>
              </a:lnSpc>
            </a:pPr>
            <a:r>
              <a:rPr lang="en-US" dirty="0"/>
              <a:t>A pay rate adjustment within the pay band that is happening for any reason other than those listed (compression, equity, job reclassification, market, or merit)</a:t>
            </a:r>
          </a:p>
        </p:txBody>
      </p:sp>
    </p:spTree>
    <p:extLst>
      <p:ext uri="{BB962C8B-B14F-4D97-AF65-F5344CB8AC3E}">
        <p14:creationId xmlns:p14="http://schemas.microsoft.com/office/powerpoint/2010/main" val="396138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9BAD5-E2CE-49E0-8BAC-88863BC56810}"/>
              </a:ext>
            </a:extLst>
          </p:cNvPr>
          <p:cNvSpPr>
            <a:spLocks noGrp="1"/>
          </p:cNvSpPr>
          <p:nvPr>
            <p:ph type="body" sz="quarter" idx="10"/>
          </p:nvPr>
        </p:nvSpPr>
        <p:spPr/>
        <p:txBody>
          <a:bodyPr/>
          <a:lstStyle/>
          <a:p>
            <a:r>
              <a:rPr lang="en-US" dirty="0"/>
              <a:t>Salary Changes</a:t>
            </a:r>
            <a:br>
              <a:rPr lang="en-US" dirty="0"/>
            </a:br>
            <a:r>
              <a:rPr lang="en-US" dirty="0"/>
              <a:t>(continued)</a:t>
            </a:r>
          </a:p>
        </p:txBody>
      </p:sp>
      <p:sp>
        <p:nvSpPr>
          <p:cNvPr id="3" name="Text Placeholder 2">
            <a:extLst>
              <a:ext uri="{FF2B5EF4-FFF2-40B4-BE49-F238E27FC236}">
                <a16:creationId xmlns:a16="http://schemas.microsoft.com/office/drawing/2014/main" id="{B1335EAD-7ACC-40D9-BBD0-AFECE55F84E5}"/>
              </a:ext>
            </a:extLst>
          </p:cNvPr>
          <p:cNvSpPr>
            <a:spLocks noGrp="1"/>
          </p:cNvSpPr>
          <p:nvPr>
            <p:ph type="body" sz="quarter" idx="12"/>
          </p:nvPr>
        </p:nvSpPr>
        <p:spPr>
          <a:xfrm>
            <a:off x="6450904" y="1188405"/>
            <a:ext cx="5561555" cy="4481188"/>
          </a:xfrm>
        </p:spPr>
        <p:txBody>
          <a:bodyPr/>
          <a:lstStyle/>
          <a:p>
            <a:pPr marL="285750" indent="-285750">
              <a:lnSpc>
                <a:spcPct val="100000"/>
              </a:lnSpc>
              <a:buFont typeface="Arial" panose="020B0604020202020204" pitchFamily="34" charset="0"/>
              <a:buChar char="•"/>
            </a:pPr>
            <a:r>
              <a:rPr lang="en-US" dirty="0"/>
              <a:t>Job Reclassification</a:t>
            </a:r>
          </a:p>
          <a:p>
            <a:pPr marL="1028700" lvl="1">
              <a:lnSpc>
                <a:spcPct val="100000"/>
              </a:lnSpc>
            </a:pPr>
            <a:r>
              <a:rPr lang="en-US" dirty="0"/>
              <a:t>An employee has been assigned to a new job description and pay is increasing due to a higher pay grade</a:t>
            </a:r>
          </a:p>
          <a:p>
            <a:pPr marL="285750" indent="-285750">
              <a:lnSpc>
                <a:spcPct val="100000"/>
              </a:lnSpc>
              <a:buFont typeface="Arial" panose="020B0604020202020204" pitchFamily="34" charset="0"/>
              <a:buChar char="•"/>
            </a:pPr>
            <a:r>
              <a:rPr lang="en-US" dirty="0"/>
              <a:t>Market Adjustment</a:t>
            </a:r>
          </a:p>
          <a:p>
            <a:pPr marL="1028700" lvl="1">
              <a:lnSpc>
                <a:spcPct val="100000"/>
              </a:lnSpc>
            </a:pPr>
            <a:r>
              <a:rPr lang="en-US" dirty="0"/>
              <a:t>An employee earns significantly less than those performing a substantially similar role (can be related to internal or external market)</a:t>
            </a:r>
          </a:p>
          <a:p>
            <a:pPr marL="285750" indent="-285750">
              <a:lnSpc>
                <a:spcPct val="100000"/>
              </a:lnSpc>
              <a:buFont typeface="Arial" panose="020B0604020202020204" pitchFamily="34" charset="0"/>
              <a:buChar char="•"/>
            </a:pPr>
            <a:r>
              <a:rPr lang="en-US" dirty="0"/>
              <a:t>Merit</a:t>
            </a:r>
          </a:p>
          <a:p>
            <a:pPr marL="1028700" lvl="1">
              <a:lnSpc>
                <a:spcPct val="100000"/>
              </a:lnSpc>
            </a:pPr>
            <a:r>
              <a:rPr lang="en-US" dirty="0"/>
              <a:t>A pay rate increase related to extra funds that have been approved by the state to award employees for performance – typically between .5 and 5% of the employee’s current salary</a:t>
            </a:r>
          </a:p>
        </p:txBody>
      </p:sp>
    </p:spTree>
    <p:extLst>
      <p:ext uri="{BB962C8B-B14F-4D97-AF65-F5344CB8AC3E}">
        <p14:creationId xmlns:p14="http://schemas.microsoft.com/office/powerpoint/2010/main" val="197195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3256875"/>
            <a:ext cx="6575347" cy="553998"/>
          </a:xfrm>
        </p:spPr>
        <p:txBody>
          <a:bodyPr/>
          <a:lstStyle/>
          <a:p>
            <a:r>
              <a:rPr lang="en-US" dirty="0"/>
              <a:t>How Do I Submit a Salary Change?</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6962586" y="2680489"/>
            <a:ext cx="4766178"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878083"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is moving to a new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061938" y="4565008"/>
            <a:ext cx="2038079" cy="830997"/>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My Team</a:t>
            </a:r>
          </a:p>
        </p:txBody>
      </p:sp>
      <p:sp>
        <p:nvSpPr>
          <p:cNvPr id="11" name="Text Placeholder 2">
            <a:extLst>
              <a:ext uri="{FF2B5EF4-FFF2-40B4-BE49-F238E27FC236}">
                <a16:creationId xmlns:a16="http://schemas.microsoft.com/office/drawing/2014/main" id="{3278D0B6-CEED-42E5-B2D5-0C463E8F3C07}"/>
              </a:ext>
            </a:extLst>
          </p:cNvPr>
          <p:cNvSpPr txBox="1">
            <a:spLocks/>
          </p:cNvSpPr>
          <p:nvPr/>
        </p:nvSpPr>
        <p:spPr>
          <a:xfrm>
            <a:off x="9409134"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information is changing</a:t>
            </a:r>
          </a:p>
        </p:txBody>
      </p:sp>
      <p:sp>
        <p:nvSpPr>
          <p:cNvPr id="12" name="TextBox 11">
            <a:extLst>
              <a:ext uri="{FF2B5EF4-FFF2-40B4-BE49-F238E27FC236}">
                <a16:creationId xmlns:a16="http://schemas.microsoft.com/office/drawing/2014/main" id="{CA6A3949-EAEF-43A8-B253-23A64486FFA8}"/>
              </a:ext>
            </a:extLst>
          </p:cNvPr>
          <p:cNvSpPr txBox="1"/>
          <p:nvPr/>
        </p:nvSpPr>
        <p:spPr>
          <a:xfrm>
            <a:off x="9172113" y="4565008"/>
            <a:ext cx="287983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pic>
        <p:nvPicPr>
          <p:cNvPr id="3" name="Picture 2">
            <a:extLst>
              <a:ext uri="{FF2B5EF4-FFF2-40B4-BE49-F238E27FC236}">
                <a16:creationId xmlns:a16="http://schemas.microsoft.com/office/drawing/2014/main" id="{0AD4CD44-5696-4833-8274-64538A87DE41}"/>
              </a:ext>
            </a:extLst>
          </p:cNvPr>
          <p:cNvPicPr>
            <a:picLocks noChangeAspect="1"/>
          </p:cNvPicPr>
          <p:nvPr/>
        </p:nvPicPr>
        <p:blipFill>
          <a:blip r:embed="rId2"/>
          <a:stretch>
            <a:fillRect/>
          </a:stretch>
        </p:blipFill>
        <p:spPr>
          <a:xfrm>
            <a:off x="7954371" y="248161"/>
            <a:ext cx="2909525" cy="2296993"/>
          </a:xfrm>
          <a:prstGeom prst="rect">
            <a:avLst/>
          </a:prstGeom>
        </p:spPr>
      </p:pic>
      <p:sp>
        <p:nvSpPr>
          <p:cNvPr id="4" name="Rectangle 3">
            <a:extLst>
              <a:ext uri="{FF2B5EF4-FFF2-40B4-BE49-F238E27FC236}">
                <a16:creationId xmlns:a16="http://schemas.microsoft.com/office/drawing/2014/main" id="{0F664295-7B31-4C10-AD27-005169815962}"/>
              </a:ext>
            </a:extLst>
          </p:cNvPr>
          <p:cNvSpPr/>
          <p:nvPr/>
        </p:nvSpPr>
        <p:spPr>
          <a:xfrm>
            <a:off x="9172114" y="5599133"/>
            <a:ext cx="2879832" cy="263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90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1062</Words>
  <Application>Microsoft Office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61</cp:revision>
  <dcterms:created xsi:type="dcterms:W3CDTF">2019-08-07T15:31:06Z</dcterms:created>
  <dcterms:modified xsi:type="dcterms:W3CDTF">2023-02-06T12:59:40Z</dcterms:modified>
</cp:coreProperties>
</file>