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3" r:id="rId2"/>
    <p:sldId id="258" r:id="rId3"/>
    <p:sldId id="259" r:id="rId4"/>
    <p:sldId id="268" r:id="rId5"/>
    <p:sldId id="280" r:id="rId6"/>
    <p:sldId id="269" r:id="rId7"/>
    <p:sldId id="257" r:id="rId8"/>
    <p:sldId id="273" r:id="rId9"/>
    <p:sldId id="260" r:id="rId10"/>
    <p:sldId id="270" r:id="rId11"/>
    <p:sldId id="261" r:id="rId12"/>
    <p:sldId id="274" r:id="rId13"/>
    <p:sldId id="281" r:id="rId14"/>
    <p:sldId id="262" r:id="rId15"/>
    <p:sldId id="263" r:id="rId16"/>
    <p:sldId id="264" r:id="rId17"/>
    <p:sldId id="267" r:id="rId18"/>
    <p:sldId id="276" r:id="rId19"/>
    <p:sldId id="277" r:id="rId20"/>
    <p:sldId id="265" r:id="rId21"/>
    <p:sldId id="266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1"/>
    <a:srgbClr val="FFF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8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5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29D5-A47D-804F-BA65-E0B8FEEE3DD7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24BD3-D630-6146-BA7B-E2210F7E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24BD3-D630-6146-BA7B-E2210F7EE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5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7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3843-F92F-4391-BF2B-17F9F60AC54B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250-F9B4-498B-BD95-73AFA309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0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8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2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8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6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7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2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3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A3620-5E4F-9E45-8855-243D226C661A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7C2DF-856E-424D-A83F-A6737384F9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BG1_newlog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362" y="623384"/>
            <a:ext cx="7958137" cy="1405442"/>
          </a:xfrm>
        </p:spPr>
        <p:txBody>
          <a:bodyPr>
            <a:normAutofit fontScale="90000"/>
          </a:bodyPr>
          <a:lstStyle/>
          <a:p>
            <a:br>
              <a:rPr lang="en-US" sz="8000" b="1" dirty="0"/>
            </a:br>
            <a:r>
              <a:rPr lang="en-US" sz="7300" b="1" dirty="0"/>
              <a:t>Class Schedule Builder </a:t>
            </a:r>
            <a:br>
              <a:rPr lang="en-US" sz="6700" b="1" dirty="0"/>
            </a:br>
            <a:r>
              <a:rPr lang="en-US" sz="6000" b="1" dirty="0"/>
              <a:t>at</a:t>
            </a:r>
            <a:br>
              <a:rPr lang="en-US" sz="7300" b="1" dirty="0"/>
            </a:br>
            <a:br>
              <a:rPr lang="en-US" sz="6000" b="1" dirty="0"/>
            </a:br>
            <a:endParaRPr lang="en-US" sz="5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28507" y="4611618"/>
            <a:ext cx="530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Online Registration Tool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106B1F6-1A5F-9D44-8A0A-A5B46841A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2362200"/>
            <a:ext cx="5664200" cy="13716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52718D-EE6C-9C4D-99B0-B14D68734DA4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D90557-5771-2D4C-8E3F-CE6DA0E8B989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69AAE00-ACF1-5F4D-B10D-71956D0B2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8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27"/>
            <a:ext cx="8229600" cy="931461"/>
          </a:xfrm>
        </p:spPr>
        <p:txBody>
          <a:bodyPr>
            <a:normAutofit/>
          </a:bodyPr>
          <a:lstStyle/>
          <a:p>
            <a:r>
              <a:rPr lang="en-US" sz="5400" b="1" dirty="0"/>
              <a:t>Generating a Schedule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73" y="1897367"/>
            <a:ext cx="6395327" cy="314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1160409" y="1069140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4630" y="1865921"/>
            <a:ext cx="1831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generate multiple schedule options, student selects box beside each course to be included.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02353" y="3600449"/>
            <a:ext cx="9239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28750" y="4394254"/>
            <a:ext cx="9975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800" y="4222804"/>
            <a:ext cx="1288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click </a:t>
            </a:r>
            <a:r>
              <a:rPr lang="en-US" b="1" dirty="0"/>
              <a:t>Generate Schedules</a:t>
            </a:r>
            <a:r>
              <a:rPr lang="en-US" dirty="0"/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BFA8FF-499D-6443-9219-B42FE86D5E12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E9AFC-F072-8E4D-A8AF-DAC279B3209D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3BF3464-EBF5-644D-A20A-8887E239C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75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29" y="76224"/>
            <a:ext cx="8229600" cy="928211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Viewing Schedule Options 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556390"/>
            <a:ext cx="5934308" cy="3872859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143338" y="1016205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62785" y="1454898"/>
            <a:ext cx="264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Class Schedule Builder shows all possible schedule options based on student’s filters.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7868" y="4339721"/>
            <a:ext cx="190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</a:t>
            </a:r>
            <a:r>
              <a:rPr lang="en-US" b="1" dirty="0"/>
              <a:t>View</a:t>
            </a:r>
            <a:r>
              <a:rPr lang="en-US" dirty="0"/>
              <a:t> to see schedule details.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7868" y="2965928"/>
            <a:ext cx="2557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Shuffle </a:t>
            </a:r>
            <a:r>
              <a:rPr lang="en-US" dirty="0"/>
              <a:t>feature allows schedules to be viewed in a different order. </a:t>
            </a:r>
          </a:p>
        </p:txBody>
      </p:sp>
      <p:sp>
        <p:nvSpPr>
          <p:cNvPr id="15" name="Oval 14"/>
          <p:cNvSpPr/>
          <p:nvPr/>
        </p:nvSpPr>
        <p:spPr>
          <a:xfrm>
            <a:off x="1438392" y="1668967"/>
            <a:ext cx="1095374" cy="4804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3018" y="3077370"/>
            <a:ext cx="1095374" cy="4804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1FA0FC-69D3-AA43-B581-49759809C41E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007613-B7A6-1345-BEBB-11FAFB18B70D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B18B22A-36D1-0043-B44C-B545EA090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92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37" y="6866"/>
            <a:ext cx="8229600" cy="951332"/>
          </a:xfrm>
        </p:spPr>
        <p:txBody>
          <a:bodyPr>
            <a:normAutofit/>
          </a:bodyPr>
          <a:lstStyle/>
          <a:p>
            <a:r>
              <a:rPr lang="en-US" sz="5400" b="1" dirty="0"/>
              <a:t>Comparing Schedules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1" y="1286949"/>
            <a:ext cx="5815229" cy="1802646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147546" y="966346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67" y="2134162"/>
            <a:ext cx="4693715" cy="33571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7" name="TextBox 6"/>
          <p:cNvSpPr txBox="1"/>
          <p:nvPr/>
        </p:nvSpPr>
        <p:spPr>
          <a:xfrm>
            <a:off x="295276" y="3423690"/>
            <a:ext cx="332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box beside each schedule to be included in the comparison.  Then click </a:t>
            </a:r>
            <a:r>
              <a:rPr lang="en-US" b="1" dirty="0"/>
              <a:t>Compare.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147546" y="2910487"/>
            <a:ext cx="262152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5276" y="4845010"/>
            <a:ext cx="325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can compare up to four schedule options at one time. </a:t>
            </a:r>
          </a:p>
        </p:txBody>
      </p:sp>
      <p:sp>
        <p:nvSpPr>
          <p:cNvPr id="17" name="Oval 16"/>
          <p:cNvSpPr/>
          <p:nvPr/>
        </p:nvSpPr>
        <p:spPr>
          <a:xfrm>
            <a:off x="295276" y="1536269"/>
            <a:ext cx="933450" cy="3905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F75F05-5F06-8A4F-BCA6-316221BC7823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E2AC15-FCE2-EA4C-8339-8583F27B9E6E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919B690-D4CC-544B-B3A5-4E5B59B41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4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583"/>
            <a:ext cx="8229600" cy="804680"/>
          </a:xfrm>
        </p:spPr>
        <p:txBody>
          <a:bodyPr>
            <a:noAutofit/>
          </a:bodyPr>
          <a:lstStyle/>
          <a:p>
            <a:r>
              <a:rPr lang="en-US" sz="5400" b="1" dirty="0"/>
              <a:t>Closed Course Waitlisting</a:t>
            </a:r>
            <a:endParaRPr lang="en-US" sz="5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7225" y="1000007"/>
            <a:ext cx="7786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395" y="1328738"/>
            <a:ext cx="6700443" cy="32344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8" name="TextBox 7"/>
          <p:cNvSpPr txBox="1"/>
          <p:nvPr/>
        </p:nvSpPr>
        <p:spPr>
          <a:xfrm>
            <a:off x="1400175" y="4891893"/>
            <a:ext cx="620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sections offering a waitlist will be displayed when viewing schedule options. </a:t>
            </a:r>
          </a:p>
        </p:txBody>
      </p:sp>
      <p:sp>
        <p:nvSpPr>
          <p:cNvPr id="10" name="Oval 9"/>
          <p:cNvSpPr/>
          <p:nvPr/>
        </p:nvSpPr>
        <p:spPr>
          <a:xfrm>
            <a:off x="3500438" y="2914650"/>
            <a:ext cx="2214562" cy="11858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810A84-B99C-BB48-8CEC-9275910A591B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BFF163-800E-7046-8EEB-26041721875F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5B46ED4-90B1-2345-BA6F-38AFEC28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49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29" y="15281"/>
            <a:ext cx="8229600" cy="893016"/>
          </a:xfrm>
        </p:spPr>
        <p:txBody>
          <a:bodyPr>
            <a:noAutofit/>
          </a:bodyPr>
          <a:lstStyle/>
          <a:p>
            <a:r>
              <a:rPr lang="en-US" sz="5400" b="1" dirty="0"/>
              <a:t>Viewing Schedule Details </a:t>
            </a:r>
            <a:endParaRPr lang="en-US" sz="5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71525" y="908297"/>
            <a:ext cx="754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9" y="1457976"/>
            <a:ext cx="5739662" cy="4180290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10" name="TextBox 9"/>
          <p:cNvSpPr txBox="1"/>
          <p:nvPr/>
        </p:nvSpPr>
        <p:spPr>
          <a:xfrm>
            <a:off x="6543050" y="2401707"/>
            <a:ext cx="2177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viewing each schedule, Class Schedule Builder will show course details such as Seats Open, Waitlist, Campus Location, and Prerequisite Notices.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3050" y="1908702"/>
            <a:ext cx="2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Warnings appear here.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86406" y="2148484"/>
            <a:ext cx="6715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00410" y="2571248"/>
            <a:ext cx="54264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F9CA79-2C76-D344-8151-CA5DE4CD490B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22CAB0-AEA2-2249-9C55-D47D32FBE082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7B8CAB8-5A0C-0F4B-AB16-1A63BC626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58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88" y="50573"/>
            <a:ext cx="8229600" cy="857510"/>
          </a:xfrm>
        </p:spPr>
        <p:txBody>
          <a:bodyPr>
            <a:noAutofit/>
          </a:bodyPr>
          <a:lstStyle/>
          <a:p>
            <a:r>
              <a:rPr lang="en-US" sz="5400" b="1" dirty="0"/>
              <a:t>Viewing Schedule Details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5" y="1403346"/>
            <a:ext cx="3783796" cy="4466285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742950" y="897532"/>
            <a:ext cx="7601776" cy="10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1384" y="2109844"/>
            <a:ext cx="2828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 Schedule Builder will display a weekly layout of each schedule viewed.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73" y="3114998"/>
            <a:ext cx="5130502" cy="22488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8" name="Rectangle 7"/>
          <p:cNvSpPr/>
          <p:nvPr/>
        </p:nvSpPr>
        <p:spPr>
          <a:xfrm>
            <a:off x="4771834" y="1805174"/>
            <a:ext cx="3572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Clicking a class on the schedule will highlight further details about that course.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6BCBF3-DF29-6540-B189-251E3C9F3E9D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D27E61-672D-9B4E-A1BA-C42FD4B93FD6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F6C9C65-6F92-374D-937E-7409CAFDB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45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48"/>
            <a:ext cx="8229600" cy="1005168"/>
          </a:xfrm>
        </p:spPr>
        <p:txBody>
          <a:bodyPr>
            <a:normAutofit/>
          </a:bodyPr>
          <a:lstStyle/>
          <a:p>
            <a:r>
              <a:rPr lang="en-US" sz="5400" b="1" dirty="0"/>
              <a:t>Schedule Features 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4" y="1387623"/>
            <a:ext cx="4671934" cy="2115154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109609" y="914400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75316" y="1306572"/>
            <a:ext cx="3768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Clicking </a:t>
            </a:r>
            <a:r>
              <a:rPr lang="en-US" b="1" dirty="0"/>
              <a:t>Advanced Options </a:t>
            </a:r>
            <a:r>
              <a:rPr lang="en-US" dirty="0"/>
              <a:t>allows students to build time in their schedule for travel.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90" y="2601091"/>
            <a:ext cx="3994662" cy="339621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11" name="Rectangle 10"/>
          <p:cNvSpPr/>
          <p:nvPr/>
        </p:nvSpPr>
        <p:spPr>
          <a:xfrm>
            <a:off x="7008830" y="2695179"/>
            <a:ext cx="1935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Clicking the </a:t>
            </a:r>
            <a:r>
              <a:rPr lang="en-US" b="1" dirty="0"/>
              <a:t>heart icon </a:t>
            </a:r>
            <a:r>
              <a:rPr lang="en-US" dirty="0"/>
              <a:t>allows students to name and save their favorite schedule options.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08569" y="2894029"/>
            <a:ext cx="9002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90976" y="1306572"/>
            <a:ext cx="933450" cy="3905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B8AA3C-DD55-A84E-85CD-359282626958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9BDB2B-6A0B-3B4A-8313-49A6B00F10A6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494D1EF-5010-6045-A0BF-E265D6697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63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7213"/>
          </a:xfrm>
        </p:spPr>
        <p:txBody>
          <a:bodyPr>
            <a:noAutofit/>
          </a:bodyPr>
          <a:lstStyle/>
          <a:p>
            <a:r>
              <a:rPr lang="en-US" sz="5400" b="1" dirty="0"/>
              <a:t>Schedule Features 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4426"/>
            <a:ext cx="5034418" cy="2760809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091361" y="897213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24525" y="1807133"/>
            <a:ext cx="29622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viewing possible schedules, the student can </a:t>
            </a:r>
            <a:r>
              <a:rPr lang="en-US" b="1" dirty="0"/>
              <a:t>lock</a:t>
            </a:r>
            <a:r>
              <a:rPr lang="en-US" dirty="0"/>
              <a:t> preferred course sections. </a:t>
            </a:r>
          </a:p>
          <a:p>
            <a:endParaRPr lang="en-US" dirty="0"/>
          </a:p>
          <a:p>
            <a:r>
              <a:rPr lang="en-US" dirty="0"/>
              <a:t>Clicking </a:t>
            </a:r>
            <a:r>
              <a:rPr lang="en-US" b="1" dirty="0"/>
              <a:t>Generate Schedules</a:t>
            </a:r>
            <a:r>
              <a:rPr lang="en-US" dirty="0"/>
              <a:t> will generate new schedule options around the locked courses. </a:t>
            </a:r>
          </a:p>
        </p:txBody>
      </p:sp>
      <p:sp>
        <p:nvSpPr>
          <p:cNvPr id="9" name="Oval 8"/>
          <p:cNvSpPr/>
          <p:nvPr/>
        </p:nvSpPr>
        <p:spPr>
          <a:xfrm>
            <a:off x="1543051" y="2470269"/>
            <a:ext cx="990600" cy="5586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06888-FAAE-3041-A547-B8386E37E208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FE2DF5-2FB5-784F-8BD6-85B3BA33AC55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6389F57-1E1B-1245-82FA-B6846927C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81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8" y="1436066"/>
            <a:ext cx="5902960" cy="3070468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30"/>
            <a:ext cx="8229600" cy="913662"/>
          </a:xfrm>
        </p:spPr>
        <p:txBody>
          <a:bodyPr>
            <a:noAutofit/>
          </a:bodyPr>
          <a:lstStyle/>
          <a:p>
            <a:r>
              <a:rPr lang="en-US" sz="5400" b="1" dirty="0"/>
              <a:t>Emailing Schedules</a:t>
            </a:r>
            <a:endParaRPr lang="en-US" sz="5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67281" y="928688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95" y="2885138"/>
            <a:ext cx="3393853" cy="324279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8" name="TextBox 7"/>
          <p:cNvSpPr txBox="1"/>
          <p:nvPr/>
        </p:nvSpPr>
        <p:spPr>
          <a:xfrm>
            <a:off x="6389180" y="1652383"/>
            <a:ext cx="25603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have the ability to email </a:t>
            </a:r>
            <a:r>
              <a:rPr lang="en-US" u="sng" dirty="0"/>
              <a:t>potential</a:t>
            </a:r>
            <a:r>
              <a:rPr lang="en-US" dirty="0"/>
              <a:t> schedules to advisors or others during the schedule building process. </a:t>
            </a:r>
          </a:p>
          <a:p>
            <a:endParaRPr lang="en-US" sz="2000" dirty="0"/>
          </a:p>
          <a:p>
            <a:r>
              <a:rPr lang="en-US" b="1" dirty="0"/>
              <a:t>IMPORTANT:</a:t>
            </a:r>
            <a:r>
              <a:rPr lang="en-US" dirty="0"/>
              <a:t>  This does NOT finalize a schedule. To be used for planning purposes only. </a:t>
            </a:r>
          </a:p>
        </p:txBody>
      </p:sp>
      <p:sp>
        <p:nvSpPr>
          <p:cNvPr id="10" name="Oval 9"/>
          <p:cNvSpPr/>
          <p:nvPr/>
        </p:nvSpPr>
        <p:spPr>
          <a:xfrm>
            <a:off x="1209676" y="1850807"/>
            <a:ext cx="1033462" cy="4601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814EFD-17FE-0244-9129-C8D4C411CBF5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86FE60-7191-6348-BFF7-02CE9CC75019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F18F7D0-ACC1-1043-AB49-8F7044731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821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8618"/>
            <a:ext cx="8229600" cy="963881"/>
          </a:xfrm>
        </p:spPr>
        <p:txBody>
          <a:bodyPr>
            <a:normAutofit/>
          </a:bodyPr>
          <a:lstStyle/>
          <a:p>
            <a:r>
              <a:rPr lang="en-US" sz="5400" b="1" dirty="0"/>
              <a:t>Emailing Schedules</a:t>
            </a:r>
            <a:endParaRPr lang="en-US" sz="5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80441" y="992499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1" y="1407888"/>
            <a:ext cx="6868159" cy="2646376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25400"/>
          </a:effectLst>
        </p:spPr>
      </p:pic>
      <p:sp>
        <p:nvSpPr>
          <p:cNvPr id="14" name="TextBox 13"/>
          <p:cNvSpPr txBox="1"/>
          <p:nvPr/>
        </p:nvSpPr>
        <p:spPr>
          <a:xfrm>
            <a:off x="439420" y="4209091"/>
            <a:ext cx="7950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addition to the email message the sender creates,  the recipient will also see the following automated message: </a:t>
            </a:r>
          </a:p>
          <a:p>
            <a:pPr algn="ctr"/>
            <a:r>
              <a:rPr lang="en-US" sz="800" dirty="0"/>
              <a:t> </a:t>
            </a:r>
          </a:p>
          <a:p>
            <a:r>
              <a:rPr lang="en-US" b="1" dirty="0"/>
              <a:t>“Potential schedule for the (term) is below. Class availability is subject to change”</a:t>
            </a:r>
            <a:r>
              <a:rPr lang="en-US" dirty="0"/>
              <a:t>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38430" y="2181268"/>
            <a:ext cx="2143420" cy="3904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CF22BE8-4EDC-6B47-AE86-92EB3AEFBFB1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C204D4-8A26-A741-83FF-404769137E71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A33016B-589E-B249-B96B-DA2CCF574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57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74" y="110253"/>
            <a:ext cx="8229600" cy="877334"/>
          </a:xfrm>
        </p:spPr>
        <p:txBody>
          <a:bodyPr>
            <a:noAutofit/>
          </a:bodyPr>
          <a:lstStyle/>
          <a:p>
            <a:r>
              <a:rPr lang="en-US" sz="5400" b="1" dirty="0"/>
              <a:t>Log into Owl Express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19883" y="987587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01583" y="2103529"/>
            <a:ext cx="2982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logging into Owl Express, Click the </a:t>
            </a:r>
            <a:r>
              <a:rPr lang="en-US" b="1" dirty="0"/>
              <a:t>Registration </a:t>
            </a:r>
            <a:r>
              <a:rPr lang="en-US" dirty="0"/>
              <a:t>tab. The Class Schedule Builder portal is located at the top of the menu.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56" y="1518920"/>
            <a:ext cx="3684207" cy="4525963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25400"/>
          </a:effectLst>
        </p:spPr>
      </p:pic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2896659" y="2842193"/>
            <a:ext cx="2604924" cy="10592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866AFA6-0B95-B646-8890-132894D77A00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EEF6E6-738A-844C-BD30-F6358C1DEC74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CB76F8D-9943-0F4E-8C5E-D0E05C08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1453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9"/>
            <a:ext cx="8229600" cy="1083851"/>
          </a:xfrm>
        </p:spPr>
        <p:txBody>
          <a:bodyPr>
            <a:normAutofit/>
          </a:bodyPr>
          <a:lstStyle/>
          <a:p>
            <a:r>
              <a:rPr lang="en-US" sz="5400" b="1" dirty="0"/>
              <a:t>Selecting a Schedule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6" y="1440149"/>
            <a:ext cx="4793482" cy="4208763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082922" y="977757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090150" y="1403730"/>
            <a:ext cx="3687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Once a schedule decision is made, the student must click </a:t>
            </a:r>
            <a:r>
              <a:rPr lang="en-US" b="1" dirty="0"/>
              <a:t>Send to Shopping Cart </a:t>
            </a:r>
            <a:r>
              <a:rPr lang="en-US" dirty="0"/>
              <a:t>and then click </a:t>
            </a:r>
            <a:r>
              <a:rPr lang="en-US" b="1" dirty="0"/>
              <a:t>OK</a:t>
            </a:r>
            <a:r>
              <a:rPr lang="en-US" dirty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13" y="2609890"/>
            <a:ext cx="4354847" cy="122803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639050" y="2256441"/>
            <a:ext cx="0" cy="967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84645" y="4112299"/>
            <a:ext cx="3687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IMPORTANT:</a:t>
            </a:r>
            <a:r>
              <a:rPr lang="en-US" dirty="0"/>
              <a:t>  This does </a:t>
            </a:r>
            <a:r>
              <a:rPr lang="en-US" b="1" dirty="0"/>
              <a:t>NOT</a:t>
            </a:r>
            <a:r>
              <a:rPr lang="en-US" dirty="0"/>
              <a:t> finalize registration. The student will be  redirected to Owl Express where registration will continue. </a:t>
            </a:r>
          </a:p>
        </p:txBody>
      </p:sp>
      <p:sp>
        <p:nvSpPr>
          <p:cNvPr id="13" name="Oval 12"/>
          <p:cNvSpPr/>
          <p:nvPr/>
        </p:nvSpPr>
        <p:spPr>
          <a:xfrm>
            <a:off x="1464153" y="1428750"/>
            <a:ext cx="1095374" cy="4804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599F62-E370-D542-8BCC-118F84F767B3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D4F089-0C8B-0B40-9F2F-59175815DEDC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B3450B4-460C-6F46-8253-8F421A858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996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9629"/>
          </a:xfrm>
        </p:spPr>
        <p:txBody>
          <a:bodyPr>
            <a:normAutofit/>
          </a:bodyPr>
          <a:lstStyle/>
          <a:p>
            <a:r>
              <a:rPr lang="en-US" sz="5400" b="1" dirty="0"/>
              <a:t>Submitting Registration </a:t>
            </a:r>
            <a:endParaRPr lang="en-US" sz="5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57263" y="1029629"/>
            <a:ext cx="7077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81" y="1447036"/>
            <a:ext cx="4271619" cy="4164195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8" name="Rectangle 7"/>
          <p:cNvSpPr/>
          <p:nvPr/>
        </p:nvSpPr>
        <p:spPr>
          <a:xfrm>
            <a:off x="188507" y="2651970"/>
            <a:ext cx="187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submit courses for registration, students must click </a:t>
            </a:r>
            <a:r>
              <a:rPr lang="en-US" b="1" dirty="0"/>
              <a:t>Register </a:t>
            </a:r>
            <a:r>
              <a:rPr lang="en-US" dirty="0"/>
              <a:t>in Owl Express. 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38275" y="4024343"/>
            <a:ext cx="819150" cy="13572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96128" y="3806131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Review for any notifications or possible registration errors.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30F143-DC0E-1245-9FF5-1ED814A03AC2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EE20D0-4D8D-C74B-824A-73EDA8130C02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4A4B020-70D3-3D47-8BAB-4BBAA5A6C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8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>
            <a:normAutofit/>
          </a:bodyPr>
          <a:lstStyle/>
          <a:p>
            <a:r>
              <a:rPr lang="en-US" sz="5400" b="1" dirty="0"/>
              <a:t>Modifying a Schedule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09609" y="1000125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7877"/>
            <a:ext cx="5597248" cy="3918571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6" name="TextBox 5"/>
          <p:cNvSpPr txBox="1"/>
          <p:nvPr/>
        </p:nvSpPr>
        <p:spPr>
          <a:xfrm>
            <a:off x="6254764" y="2114038"/>
            <a:ext cx="2661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modify a schedule or search for course sections, students may return to the Class Schedule Builder </a:t>
            </a:r>
          </a:p>
          <a:p>
            <a:endParaRPr lang="en-US" dirty="0"/>
          </a:p>
          <a:p>
            <a:r>
              <a:rPr lang="en-US" dirty="0"/>
              <a:t>The student’s current schedule will appear in the window. </a:t>
            </a:r>
          </a:p>
        </p:txBody>
      </p:sp>
      <p:sp>
        <p:nvSpPr>
          <p:cNvPr id="8" name="Oval 7"/>
          <p:cNvSpPr/>
          <p:nvPr/>
        </p:nvSpPr>
        <p:spPr>
          <a:xfrm>
            <a:off x="638176" y="3495675"/>
            <a:ext cx="1990724" cy="4804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E8E651-490B-9D48-9E25-3E823C7E7AF9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0AAD12-6FD0-7245-B13F-4D8DC15B2EEF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BBC2532-25B8-1241-A4A6-E9738E275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920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View 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3520">
            <a:off x="600069" y="985231"/>
            <a:ext cx="1471613" cy="147161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234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Questions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42581" y="2100263"/>
            <a:ext cx="8229600" cy="3108659"/>
          </a:xfrm>
          <a:prstGeom prst="rect">
            <a:avLst/>
          </a:prstGeom>
        </p:spPr>
        <p:txBody>
          <a:bodyPr vert="horz" lIns="0" rIns="0" bIns="0" anchor="b">
            <a:normAutofit fontScale="475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Contact: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8000" dirty="0"/>
              <a:t>Office of the Registrar</a:t>
            </a:r>
            <a:br>
              <a:rPr lang="en-US" sz="5000" dirty="0"/>
            </a:br>
            <a:endParaRPr lang="en-US" sz="5000" dirty="0"/>
          </a:p>
          <a:p>
            <a:pPr algn="ctr">
              <a:spcBef>
                <a:spcPct val="0"/>
              </a:spcBef>
            </a:pPr>
            <a:r>
              <a:rPr lang="en-US" sz="9800" dirty="0"/>
              <a:t>770-423-6200</a:t>
            </a:r>
          </a:p>
          <a:p>
            <a:pPr algn="ctr">
              <a:spcBef>
                <a:spcPct val="0"/>
              </a:spcBef>
            </a:pPr>
            <a:endParaRPr lang="en-US" sz="37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registrar@kennesaw.edu</a:t>
            </a:r>
          </a:p>
        </p:txBody>
      </p:sp>
      <p:pic>
        <p:nvPicPr>
          <p:cNvPr id="5" name="Picture 2" descr="View 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8596">
            <a:off x="7057699" y="970611"/>
            <a:ext cx="1471613" cy="1471615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78D51E-9387-8B40-ACFA-3E1F04EC8755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055A09-75E4-8B4F-A11C-B0114E205DFB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40888BD-76A7-9E48-BEE2-56E3F00DC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01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8" y="33391"/>
            <a:ext cx="8229600" cy="966734"/>
          </a:xfrm>
        </p:spPr>
        <p:txBody>
          <a:bodyPr>
            <a:normAutofit/>
          </a:bodyPr>
          <a:lstStyle/>
          <a:p>
            <a:r>
              <a:rPr lang="en-US" sz="5400" b="1" dirty="0"/>
              <a:t>Select Campus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4" y="1566168"/>
            <a:ext cx="5522361" cy="4070160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1130157" y="1014412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87785" y="2552635"/>
            <a:ext cx="2526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search filter allows students to select the campus location they wish to attend.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50BB42-1CB5-BB47-AF18-F1EDFC6D2EA1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456276-3C19-AA4E-9652-F319C1A580DB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779EA57-585D-064B-99CA-3A457445C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7AEA20-5F41-5D42-A210-F19CB926C9DF}"/>
              </a:ext>
            </a:extLst>
          </p:cNvPr>
          <p:cNvGrpSpPr/>
          <p:nvPr/>
        </p:nvGrpSpPr>
        <p:grpSpPr>
          <a:xfrm>
            <a:off x="2454604" y="2017986"/>
            <a:ext cx="2737506" cy="534649"/>
            <a:chOff x="2454604" y="2017986"/>
            <a:chExt cx="2737506" cy="5346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6EC79C-473A-054E-861D-5905476EA192}"/>
                </a:ext>
              </a:extLst>
            </p:cNvPr>
            <p:cNvSpPr/>
            <p:nvPr/>
          </p:nvSpPr>
          <p:spPr>
            <a:xfrm>
              <a:off x="2856216" y="2017986"/>
              <a:ext cx="2335894" cy="534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61CACFA2-50F5-C84E-99DB-C9DF4EAFC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4604" y="2017986"/>
              <a:ext cx="1917700" cy="464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2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31" y="121050"/>
            <a:ext cx="8229600" cy="921938"/>
          </a:xfrm>
        </p:spPr>
        <p:txBody>
          <a:bodyPr>
            <a:normAutofit/>
          </a:bodyPr>
          <a:lstStyle/>
          <a:p>
            <a:r>
              <a:rPr lang="en-US" sz="5400" b="1" dirty="0"/>
              <a:t>Additional Filters </a:t>
            </a:r>
            <a:endParaRPr lang="en-US" sz="5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7141" y="1047120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6286" y="4429344"/>
            <a:ext cx="690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search filters for Course Status, Campus, Course Level, Term, Parts of Term, and Instruction Modes are available.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1" y="1773341"/>
            <a:ext cx="8132406" cy="22366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753AD39-2102-1847-965C-5835AA9868D8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306086-B92E-7A4B-99D5-F6056CA1715C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505B692-2F70-3D41-A3FA-7DA7C48A0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7986A19-1A29-1348-AB6D-30B5D4617C32}"/>
              </a:ext>
            </a:extLst>
          </p:cNvPr>
          <p:cNvSpPr/>
          <p:nvPr/>
        </p:nvSpPr>
        <p:spPr>
          <a:xfrm>
            <a:off x="2648606" y="2314834"/>
            <a:ext cx="3373821" cy="59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429ACFD-DE2F-4F4B-A891-48C065A25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574" y="2353947"/>
            <a:ext cx="2134720" cy="5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5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21" y="10275"/>
            <a:ext cx="8522413" cy="1075576"/>
          </a:xfrm>
        </p:spPr>
        <p:txBody>
          <a:bodyPr>
            <a:normAutofit/>
          </a:bodyPr>
          <a:lstStyle/>
          <a:p>
            <a:r>
              <a:rPr lang="en-US" sz="5400" b="1" dirty="0"/>
              <a:t>Searching Waitlisted Courses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53" y="1774859"/>
            <a:ext cx="5423431" cy="37021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25400"/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10621" y="1085851"/>
            <a:ext cx="8522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7540" y="2128936"/>
            <a:ext cx="2705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Searches default to </a:t>
            </a:r>
          </a:p>
          <a:p>
            <a:r>
              <a:rPr lang="en-US" dirty="0"/>
              <a:t>“Open Classes Only”; however, students may search for classes offering a waitlist by selecting the </a:t>
            </a:r>
          </a:p>
          <a:p>
            <a:r>
              <a:rPr lang="en-US" b="1" dirty="0"/>
              <a:t>Open &amp; Closed w/Waitlist Open </a:t>
            </a:r>
            <a:r>
              <a:rPr lang="en-US" dirty="0"/>
              <a:t>option using the Course Status filter.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64610" y="4308049"/>
            <a:ext cx="16629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C3C300-BD2A-E64E-AE8C-F6494E0AAC55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3A6780-0454-0B4A-86A0-46E3193F5A8E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5F155DD-F92C-FB46-BCA0-DF268F734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A9065B-C44D-F741-A088-AAC8449EDD96}"/>
              </a:ext>
            </a:extLst>
          </p:cNvPr>
          <p:cNvGrpSpPr/>
          <p:nvPr/>
        </p:nvGrpSpPr>
        <p:grpSpPr>
          <a:xfrm>
            <a:off x="2233886" y="2429625"/>
            <a:ext cx="2737506" cy="534649"/>
            <a:chOff x="2454604" y="2017986"/>
            <a:chExt cx="2737506" cy="5346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5A23AB-BA7A-DB4E-BEDB-3521DD06FA67}"/>
                </a:ext>
              </a:extLst>
            </p:cNvPr>
            <p:cNvSpPr/>
            <p:nvPr/>
          </p:nvSpPr>
          <p:spPr>
            <a:xfrm>
              <a:off x="2856216" y="2017986"/>
              <a:ext cx="2335894" cy="534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0D5AABA3-6591-A749-A536-C44FDFD32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4604" y="2017986"/>
              <a:ext cx="1917700" cy="464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09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15"/>
            <a:ext cx="9144000" cy="916603"/>
          </a:xfrm>
        </p:spPr>
        <p:txBody>
          <a:bodyPr>
            <a:noAutofit/>
          </a:bodyPr>
          <a:lstStyle/>
          <a:p>
            <a:r>
              <a:rPr lang="en-US" sz="5400" b="1" dirty="0"/>
              <a:t>Factors Impacting Registration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1827" y="4648169"/>
            <a:ext cx="635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Dialogue boxes will appear to inform students of any current holds or other factors that may immediately impact their registration.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42875" y="1063408"/>
            <a:ext cx="875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1587038"/>
            <a:ext cx="7150128" cy="2792643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25400"/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6922453" y="3891597"/>
            <a:ext cx="15522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A6CD387-8332-2845-95E2-2A0BD0BD23AE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E5652F-863E-9442-AC02-9FA23286F2B4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100207E-BAE8-C74B-803A-E5057BBC5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D7836-9E88-B943-9ECE-EE3C44E6EF7B}"/>
              </a:ext>
            </a:extLst>
          </p:cNvPr>
          <p:cNvSpPr/>
          <p:nvPr/>
        </p:nvSpPr>
        <p:spPr>
          <a:xfrm>
            <a:off x="3300248" y="1675529"/>
            <a:ext cx="3384330" cy="534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C7DE4A2-B8B8-B84A-A3A8-32CFC0397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150" y="1710665"/>
            <a:ext cx="1917700" cy="4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40" y="1433103"/>
            <a:ext cx="5041644" cy="33085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8" y="0"/>
            <a:ext cx="8229600" cy="852898"/>
          </a:xfrm>
        </p:spPr>
        <p:txBody>
          <a:bodyPr>
            <a:noAutofit/>
          </a:bodyPr>
          <a:lstStyle/>
          <a:p>
            <a:r>
              <a:rPr lang="en-US" sz="5400" b="1" dirty="0"/>
              <a:t>Adding Courses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30157" y="881473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49368" y="1451743"/>
            <a:ext cx="3157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 the schedule building process by clicking </a:t>
            </a:r>
            <a:r>
              <a:rPr lang="en-US" b="1" dirty="0"/>
              <a:t>Add Course. </a:t>
            </a:r>
          </a:p>
          <a:p>
            <a:endParaRPr lang="en-US" sz="2400" b="1" dirty="0"/>
          </a:p>
          <a:p>
            <a:r>
              <a:rPr lang="en-US" b="1" dirty="0"/>
              <a:t>Search</a:t>
            </a:r>
            <a:r>
              <a:rPr lang="en-US" dirty="0"/>
              <a:t> courses by Subject or Learning Community.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48" y="3317369"/>
            <a:ext cx="3521916" cy="21854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  <a:softEdge rad="12700"/>
          </a:effectLst>
        </p:spPr>
      </p:pic>
      <p:sp>
        <p:nvSpPr>
          <p:cNvPr id="14" name="Oval 13"/>
          <p:cNvSpPr/>
          <p:nvPr/>
        </p:nvSpPr>
        <p:spPr>
          <a:xfrm>
            <a:off x="1793868" y="3609975"/>
            <a:ext cx="1095374" cy="4804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58132" y="3438523"/>
            <a:ext cx="1095374" cy="4804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E2F027-65DC-D147-9BDC-5B27B461FC14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449BA-8F9C-CC4A-AC3A-26219C7AD7DB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8C12F28-C065-4641-94CB-08BBEEB49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4CC3837-1D0E-A74F-9D2D-78BBF404A06C}"/>
              </a:ext>
            </a:extLst>
          </p:cNvPr>
          <p:cNvSpPr/>
          <p:nvPr/>
        </p:nvSpPr>
        <p:spPr>
          <a:xfrm>
            <a:off x="1524000" y="1719567"/>
            <a:ext cx="3048000" cy="464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476824E-0AC3-754B-92A5-7B515E121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236" y="1728474"/>
            <a:ext cx="1665451" cy="4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2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86" y="58421"/>
            <a:ext cx="8229600" cy="832845"/>
          </a:xfrm>
        </p:spPr>
        <p:txBody>
          <a:bodyPr>
            <a:noAutofit/>
          </a:bodyPr>
          <a:lstStyle/>
          <a:p>
            <a:r>
              <a:rPr lang="en-US" sz="5400" b="1" dirty="0"/>
              <a:t>Selecting an Instructor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66" y="1386248"/>
            <a:ext cx="3500541" cy="30777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3706" y="2857457"/>
            <a:ext cx="4842436" cy="240219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3271838" y="4820645"/>
            <a:ext cx="2837158" cy="878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4495" y="917643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68949" y="1578967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searching courses, students are able to select an instructor by clicking </a:t>
            </a:r>
            <a:r>
              <a:rPr lang="en-US" b="1" dirty="0"/>
              <a:t>Options.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526" y="4885027"/>
            <a:ext cx="345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next screen, click </a:t>
            </a:r>
            <a:r>
              <a:rPr lang="en-US" b="1" dirty="0"/>
              <a:t>Advanced Filters</a:t>
            </a:r>
            <a:r>
              <a:rPr lang="en-US" dirty="0"/>
              <a:t> to see a drop down list with all course instructors.</a:t>
            </a:r>
          </a:p>
        </p:txBody>
      </p:sp>
      <p:sp>
        <p:nvSpPr>
          <p:cNvPr id="23" name="Oval 22"/>
          <p:cNvSpPr/>
          <p:nvPr/>
        </p:nvSpPr>
        <p:spPr>
          <a:xfrm>
            <a:off x="1945036" y="2448235"/>
            <a:ext cx="1095374" cy="4804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07653" y="3818334"/>
            <a:ext cx="1095374" cy="4804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CBE0EE-D311-B448-9A8C-F3F60ED6D4F0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1A8F4F-9D5C-824D-BDFD-1F302304E2AC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B378A4C-5BB5-5044-85F9-F84E2FE40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90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8" y="27322"/>
            <a:ext cx="8229600" cy="915229"/>
          </a:xfrm>
        </p:spPr>
        <p:txBody>
          <a:bodyPr>
            <a:normAutofit/>
          </a:bodyPr>
          <a:lstStyle/>
          <a:p>
            <a:r>
              <a:rPr lang="en-US" sz="5400" b="1" dirty="0"/>
              <a:t>Adding Breaks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4" y="1410416"/>
            <a:ext cx="5212204" cy="3342559"/>
          </a:xfrm>
          <a:effectLst>
            <a:outerShdw blurRad="50800" dist="50800" dir="5400000" algn="ctr" rotWithShape="0">
              <a:srgbClr val="000000">
                <a:alpha val="98000"/>
              </a:srgbClr>
            </a:outerShdw>
            <a:softEdge rad="12700"/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1130157" y="942551"/>
            <a:ext cx="692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40" y="3010330"/>
            <a:ext cx="3723408" cy="275931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"/>
          </a:effectLst>
        </p:spPr>
      </p:pic>
      <p:sp>
        <p:nvSpPr>
          <p:cNvPr id="7" name="Rectangle 6"/>
          <p:cNvSpPr/>
          <p:nvPr/>
        </p:nvSpPr>
        <p:spPr>
          <a:xfrm>
            <a:off x="5842000" y="1619135"/>
            <a:ext cx="2701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Students can add breaks for work, sports, or other personal commitments. </a:t>
            </a:r>
          </a:p>
        </p:txBody>
      </p:sp>
      <p:sp>
        <p:nvSpPr>
          <p:cNvPr id="14" name="Oval 13"/>
          <p:cNvSpPr/>
          <p:nvPr/>
        </p:nvSpPr>
        <p:spPr>
          <a:xfrm>
            <a:off x="4044861" y="2730831"/>
            <a:ext cx="1095374" cy="4804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DDD548-7CDE-594D-830A-F96F3DDFF07F}"/>
              </a:ext>
            </a:extLst>
          </p:cNvPr>
          <p:cNvGrpSpPr/>
          <p:nvPr/>
        </p:nvGrpSpPr>
        <p:grpSpPr>
          <a:xfrm>
            <a:off x="6421821" y="6011917"/>
            <a:ext cx="2575034" cy="746235"/>
            <a:chOff x="6421821" y="6011917"/>
            <a:chExt cx="2575034" cy="7462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8AF15F-46FC-7748-AC81-662986FC2DE8}"/>
                </a:ext>
              </a:extLst>
            </p:cNvPr>
            <p:cNvSpPr/>
            <p:nvPr/>
          </p:nvSpPr>
          <p:spPr>
            <a:xfrm>
              <a:off x="6421821" y="6011917"/>
              <a:ext cx="2575034" cy="746235"/>
            </a:xfrm>
            <a:prstGeom prst="rect">
              <a:avLst/>
            </a:prstGeom>
            <a:solidFill>
              <a:srgbClr val="202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33505CF-D74E-814A-AF5B-62C45EAAF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8151" y="6128667"/>
              <a:ext cx="2117397" cy="51273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DA2E738-0BDD-2E40-9B28-798BC549ED6B}"/>
              </a:ext>
            </a:extLst>
          </p:cNvPr>
          <p:cNvSpPr/>
          <p:nvPr/>
        </p:nvSpPr>
        <p:spPr>
          <a:xfrm>
            <a:off x="1606621" y="1706142"/>
            <a:ext cx="2406870" cy="3666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0D945A0-16FE-2F44-881D-5D44D38E7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236" y="1686435"/>
            <a:ext cx="1422095" cy="34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641</Words>
  <Application>Microsoft Macintosh PowerPoint</Application>
  <PresentationFormat>On-screen Show (4:3)</PresentationFormat>
  <Paragraphs>73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 Class Schedule Builder  at  </vt:lpstr>
      <vt:lpstr>Log into Owl Express </vt:lpstr>
      <vt:lpstr>Select Campus </vt:lpstr>
      <vt:lpstr>Additional Filters </vt:lpstr>
      <vt:lpstr>Searching Waitlisted Courses</vt:lpstr>
      <vt:lpstr>Factors Impacting Registration</vt:lpstr>
      <vt:lpstr>Adding Courses</vt:lpstr>
      <vt:lpstr>Selecting an Instructor </vt:lpstr>
      <vt:lpstr>Adding Breaks </vt:lpstr>
      <vt:lpstr>Generating a Schedule </vt:lpstr>
      <vt:lpstr>Viewing Schedule Options </vt:lpstr>
      <vt:lpstr>Comparing Schedules</vt:lpstr>
      <vt:lpstr>Closed Course Waitlisting</vt:lpstr>
      <vt:lpstr>Viewing Schedule Details </vt:lpstr>
      <vt:lpstr>Viewing Schedule Details</vt:lpstr>
      <vt:lpstr>Schedule Features </vt:lpstr>
      <vt:lpstr>Schedule Features </vt:lpstr>
      <vt:lpstr>Emailing Schedules</vt:lpstr>
      <vt:lpstr>Emailing Schedules</vt:lpstr>
      <vt:lpstr>Selecting a Schedule</vt:lpstr>
      <vt:lpstr>Submitting Registration </vt:lpstr>
      <vt:lpstr>Modifying a Schedule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Tara Rose</cp:lastModifiedBy>
  <cp:revision>126</cp:revision>
  <dcterms:created xsi:type="dcterms:W3CDTF">2013-01-12T18:28:24Z</dcterms:created>
  <dcterms:modified xsi:type="dcterms:W3CDTF">2020-03-05T17:07:45Z</dcterms:modified>
</cp:coreProperties>
</file>