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98" r:id="rId3"/>
    <p:sldId id="299" r:id="rId4"/>
    <p:sldId id="271" r:id="rId5"/>
    <p:sldId id="272" r:id="rId6"/>
    <p:sldId id="277" r:id="rId7"/>
    <p:sldId id="286" r:id="rId8"/>
    <p:sldId id="287" r:id="rId9"/>
    <p:sldId id="288" r:id="rId10"/>
    <p:sldId id="273" r:id="rId11"/>
    <p:sldId id="290" r:id="rId12"/>
    <p:sldId id="291" r:id="rId13"/>
    <p:sldId id="292" r:id="rId14"/>
    <p:sldId id="293" r:id="rId15"/>
    <p:sldId id="294" r:id="rId16"/>
    <p:sldId id="295" r:id="rId17"/>
    <p:sldId id="289" r:id="rId18"/>
    <p:sldId id="276" r:id="rId19"/>
    <p:sldId id="296" r:id="rId20"/>
    <p:sldId id="274" r:id="rId21"/>
    <p:sldId id="281" r:id="rId22"/>
    <p:sldId id="284" r:id="rId23"/>
    <p:sldId id="297"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67487" autoAdjust="0"/>
  </p:normalViewPr>
  <p:slideViewPr>
    <p:cSldViewPr snapToGrid="0">
      <p:cViewPr varScale="1">
        <p:scale>
          <a:sx n="96" d="100"/>
          <a:sy n="96" d="100"/>
        </p:scale>
        <p:origin x="96" y="426"/>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070FE-DFF3-41E8-B88E-8D3E1C26BC7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6227CE7-5757-4A1E-8FC5-C494DA7B66F5}">
      <dgm:prSet/>
      <dgm:spPr/>
      <dgm:t>
        <a:bodyPr/>
        <a:lstStyle/>
        <a:p>
          <a:r>
            <a:rPr lang="en-US" b="0" i="0" dirty="0"/>
            <a:t>Funding agencies, such as government, private foundations, are increasingly structuring request for proposals (RFP) to favor the </a:t>
          </a:r>
          <a:r>
            <a:rPr lang="en-US" b="0" i="0" dirty="0">
              <a:solidFill>
                <a:srgbClr val="FFC000"/>
              </a:solidFill>
            </a:rPr>
            <a:t>involvement of interdisciplinary research teams</a:t>
          </a:r>
          <a:endParaRPr lang="en-US" dirty="0">
            <a:solidFill>
              <a:srgbClr val="FFC000"/>
            </a:solidFill>
          </a:endParaRPr>
        </a:p>
      </dgm:t>
    </dgm:pt>
    <dgm:pt modelId="{C496AA9A-9A2A-4B65-A348-2D1571945092}" type="parTrans" cxnId="{35A2E7FE-78F4-4EAF-9B33-453A3804A7C8}">
      <dgm:prSet/>
      <dgm:spPr/>
      <dgm:t>
        <a:bodyPr/>
        <a:lstStyle/>
        <a:p>
          <a:endParaRPr lang="en-US"/>
        </a:p>
      </dgm:t>
    </dgm:pt>
    <dgm:pt modelId="{3904A303-45C3-4162-AAF8-DE596E853E02}" type="sibTrans" cxnId="{35A2E7FE-78F4-4EAF-9B33-453A3804A7C8}">
      <dgm:prSet/>
      <dgm:spPr/>
      <dgm:t>
        <a:bodyPr/>
        <a:lstStyle/>
        <a:p>
          <a:endParaRPr lang="en-US"/>
        </a:p>
      </dgm:t>
    </dgm:pt>
    <dgm:pt modelId="{A23FE081-7E07-46DB-9185-CA3F9C7EF1DA}">
      <dgm:prSet/>
      <dgm:spPr/>
      <dgm:t>
        <a:bodyPr/>
        <a:lstStyle/>
        <a:p>
          <a:r>
            <a:rPr lang="en-US" b="0" i="0" dirty="0"/>
            <a:t>Collaboration can address the demand for </a:t>
          </a:r>
          <a:r>
            <a:rPr lang="en-US" b="0" i="0" dirty="0">
              <a:solidFill>
                <a:srgbClr val="FFC000"/>
              </a:solidFill>
            </a:rPr>
            <a:t>expanded capacity </a:t>
          </a:r>
          <a:r>
            <a:rPr lang="en-US" b="0" i="0" dirty="0"/>
            <a:t>that is required of research projects demonstrating suitable scope and complexity</a:t>
          </a:r>
          <a:endParaRPr lang="en-US" dirty="0"/>
        </a:p>
      </dgm:t>
    </dgm:pt>
    <dgm:pt modelId="{5F818915-5CA6-4306-A571-C441CDF9F273}" type="parTrans" cxnId="{A812E5D6-AC92-4314-98F8-04B2C0258DAD}">
      <dgm:prSet/>
      <dgm:spPr/>
      <dgm:t>
        <a:bodyPr/>
        <a:lstStyle/>
        <a:p>
          <a:endParaRPr lang="en-US"/>
        </a:p>
      </dgm:t>
    </dgm:pt>
    <dgm:pt modelId="{88D662C9-B8DD-40C0-B9A7-6CF888B67A17}" type="sibTrans" cxnId="{A812E5D6-AC92-4314-98F8-04B2C0258DAD}">
      <dgm:prSet/>
      <dgm:spPr/>
      <dgm:t>
        <a:bodyPr/>
        <a:lstStyle/>
        <a:p>
          <a:endParaRPr lang="en-US"/>
        </a:p>
      </dgm:t>
    </dgm:pt>
    <dgm:pt modelId="{1AD27C05-42AD-4709-BD28-C1AB9C25B6B2}">
      <dgm:prSet/>
      <dgm:spPr/>
      <dgm:t>
        <a:bodyPr/>
        <a:lstStyle/>
        <a:p>
          <a:r>
            <a:rPr lang="en-US" b="0" i="0" dirty="0"/>
            <a:t>One important justification for collaboration is the enhanced ability to </a:t>
          </a:r>
          <a:r>
            <a:rPr lang="en-US" b="0" i="0" dirty="0">
              <a:solidFill>
                <a:srgbClr val="FFC000"/>
              </a:solidFill>
            </a:rPr>
            <a:t>share and exchange resources</a:t>
          </a:r>
          <a:endParaRPr lang="en-US" dirty="0">
            <a:solidFill>
              <a:srgbClr val="FFC000"/>
            </a:solidFill>
          </a:endParaRPr>
        </a:p>
      </dgm:t>
    </dgm:pt>
    <dgm:pt modelId="{4D6EF2DA-CEB7-4DC6-8C52-EC78299071C4}" type="parTrans" cxnId="{DE789933-4D1E-4F32-A511-6D99B2F283E6}">
      <dgm:prSet/>
      <dgm:spPr/>
      <dgm:t>
        <a:bodyPr/>
        <a:lstStyle/>
        <a:p>
          <a:endParaRPr lang="en-US"/>
        </a:p>
      </dgm:t>
    </dgm:pt>
    <dgm:pt modelId="{B754FEDA-11A6-48B2-8D7A-DDBA80722AA4}" type="sibTrans" cxnId="{DE789933-4D1E-4F32-A511-6D99B2F283E6}">
      <dgm:prSet/>
      <dgm:spPr/>
      <dgm:t>
        <a:bodyPr/>
        <a:lstStyle/>
        <a:p>
          <a:endParaRPr lang="en-US"/>
        </a:p>
      </dgm:t>
    </dgm:pt>
    <dgm:pt modelId="{8ABB171A-C4CE-46B1-8ED6-BD2CC5C0ABE1}">
      <dgm:prSet/>
      <dgm:spPr/>
      <dgm:t>
        <a:bodyPr/>
        <a:lstStyle/>
        <a:p>
          <a:r>
            <a:rPr lang="en-US" b="0" i="0" dirty="0"/>
            <a:t>Research collaboration may provide opportunities for investigators to learn how approaches from complementary disciplines may be applied to existing problems, and lead to the development of innovative solutions. This may occur when discussions among colleagues </a:t>
          </a:r>
          <a:r>
            <a:rPr lang="en-US" b="0" i="0" dirty="0">
              <a:solidFill>
                <a:srgbClr val="FFC000"/>
              </a:solidFill>
            </a:rPr>
            <a:t>stimulate new ideas</a:t>
          </a:r>
          <a:r>
            <a:rPr lang="en-US" b="0" i="0" dirty="0"/>
            <a:t>. </a:t>
          </a:r>
          <a:endParaRPr lang="en-US" dirty="0"/>
        </a:p>
      </dgm:t>
    </dgm:pt>
    <dgm:pt modelId="{8B1B2398-2A5E-4579-9D94-10CB0BBADD8E}" type="parTrans" cxnId="{BF987406-80B7-4F63-B579-BC94B9E03C9C}">
      <dgm:prSet/>
      <dgm:spPr/>
      <dgm:t>
        <a:bodyPr/>
        <a:lstStyle/>
        <a:p>
          <a:endParaRPr lang="en-US"/>
        </a:p>
      </dgm:t>
    </dgm:pt>
    <dgm:pt modelId="{458A6423-9721-42C6-B011-3CC017494819}" type="sibTrans" cxnId="{BF987406-80B7-4F63-B579-BC94B9E03C9C}">
      <dgm:prSet/>
      <dgm:spPr/>
      <dgm:t>
        <a:bodyPr/>
        <a:lstStyle/>
        <a:p>
          <a:endParaRPr lang="en-US"/>
        </a:p>
      </dgm:t>
    </dgm:pt>
    <dgm:pt modelId="{6D6920C0-455B-4024-93BB-03DA4C81AFA0}" type="pres">
      <dgm:prSet presAssocID="{367070FE-DFF3-41E8-B88E-8D3E1C26BC74}" presName="linear" presStyleCnt="0">
        <dgm:presLayoutVars>
          <dgm:animLvl val="lvl"/>
          <dgm:resizeHandles val="exact"/>
        </dgm:presLayoutVars>
      </dgm:prSet>
      <dgm:spPr/>
    </dgm:pt>
    <dgm:pt modelId="{42449EC9-AB50-4F6B-B459-705562AD3CEB}" type="pres">
      <dgm:prSet presAssocID="{36227CE7-5757-4A1E-8FC5-C494DA7B66F5}" presName="parentText" presStyleLbl="node1" presStyleIdx="0" presStyleCnt="4">
        <dgm:presLayoutVars>
          <dgm:chMax val="0"/>
          <dgm:bulletEnabled val="1"/>
        </dgm:presLayoutVars>
      </dgm:prSet>
      <dgm:spPr/>
    </dgm:pt>
    <dgm:pt modelId="{F7811450-C44A-4159-B23B-FF3C4C77BB14}" type="pres">
      <dgm:prSet presAssocID="{3904A303-45C3-4162-AAF8-DE596E853E02}" presName="spacer" presStyleCnt="0"/>
      <dgm:spPr/>
    </dgm:pt>
    <dgm:pt modelId="{A2692D57-E4F2-4C12-9449-83C5AE046162}" type="pres">
      <dgm:prSet presAssocID="{A23FE081-7E07-46DB-9185-CA3F9C7EF1DA}" presName="parentText" presStyleLbl="node1" presStyleIdx="1" presStyleCnt="4">
        <dgm:presLayoutVars>
          <dgm:chMax val="0"/>
          <dgm:bulletEnabled val="1"/>
        </dgm:presLayoutVars>
      </dgm:prSet>
      <dgm:spPr/>
    </dgm:pt>
    <dgm:pt modelId="{D424F55C-C228-4E00-A170-0BA5306A83F6}" type="pres">
      <dgm:prSet presAssocID="{88D662C9-B8DD-40C0-B9A7-6CF888B67A17}" presName="spacer" presStyleCnt="0"/>
      <dgm:spPr/>
    </dgm:pt>
    <dgm:pt modelId="{4E735FD2-53B4-4456-A628-C39C95AA6282}" type="pres">
      <dgm:prSet presAssocID="{1AD27C05-42AD-4709-BD28-C1AB9C25B6B2}" presName="parentText" presStyleLbl="node1" presStyleIdx="2" presStyleCnt="4">
        <dgm:presLayoutVars>
          <dgm:chMax val="0"/>
          <dgm:bulletEnabled val="1"/>
        </dgm:presLayoutVars>
      </dgm:prSet>
      <dgm:spPr/>
    </dgm:pt>
    <dgm:pt modelId="{99D555C7-AE5E-468A-B9FE-A30F697B76DC}" type="pres">
      <dgm:prSet presAssocID="{B754FEDA-11A6-48B2-8D7A-DDBA80722AA4}" presName="spacer" presStyleCnt="0"/>
      <dgm:spPr/>
    </dgm:pt>
    <dgm:pt modelId="{EB5AE715-46B8-471E-ACE4-9CE7D938CD4D}" type="pres">
      <dgm:prSet presAssocID="{8ABB171A-C4CE-46B1-8ED6-BD2CC5C0ABE1}" presName="parentText" presStyleLbl="node1" presStyleIdx="3" presStyleCnt="4">
        <dgm:presLayoutVars>
          <dgm:chMax val="0"/>
          <dgm:bulletEnabled val="1"/>
        </dgm:presLayoutVars>
      </dgm:prSet>
      <dgm:spPr/>
    </dgm:pt>
  </dgm:ptLst>
  <dgm:cxnLst>
    <dgm:cxn modelId="{BF987406-80B7-4F63-B579-BC94B9E03C9C}" srcId="{367070FE-DFF3-41E8-B88E-8D3E1C26BC74}" destId="{8ABB171A-C4CE-46B1-8ED6-BD2CC5C0ABE1}" srcOrd="3" destOrd="0" parTransId="{8B1B2398-2A5E-4579-9D94-10CB0BBADD8E}" sibTransId="{458A6423-9721-42C6-B011-3CC017494819}"/>
    <dgm:cxn modelId="{DE789933-4D1E-4F32-A511-6D99B2F283E6}" srcId="{367070FE-DFF3-41E8-B88E-8D3E1C26BC74}" destId="{1AD27C05-42AD-4709-BD28-C1AB9C25B6B2}" srcOrd="2" destOrd="0" parTransId="{4D6EF2DA-CEB7-4DC6-8C52-EC78299071C4}" sibTransId="{B754FEDA-11A6-48B2-8D7A-DDBA80722AA4}"/>
    <dgm:cxn modelId="{32F4F85C-684C-4ADD-A102-016D91174AFB}" type="presOf" srcId="{1AD27C05-42AD-4709-BD28-C1AB9C25B6B2}" destId="{4E735FD2-53B4-4456-A628-C39C95AA6282}" srcOrd="0" destOrd="0" presId="urn:microsoft.com/office/officeart/2005/8/layout/vList2"/>
    <dgm:cxn modelId="{75723073-45EE-42FF-9FD6-CBFDF1B64336}" type="presOf" srcId="{36227CE7-5757-4A1E-8FC5-C494DA7B66F5}" destId="{42449EC9-AB50-4F6B-B459-705562AD3CEB}" srcOrd="0" destOrd="0" presId="urn:microsoft.com/office/officeart/2005/8/layout/vList2"/>
    <dgm:cxn modelId="{CE8F02C8-B6DF-46B4-A0F4-063B3D9DA574}" type="presOf" srcId="{8ABB171A-C4CE-46B1-8ED6-BD2CC5C0ABE1}" destId="{EB5AE715-46B8-471E-ACE4-9CE7D938CD4D}" srcOrd="0" destOrd="0" presId="urn:microsoft.com/office/officeart/2005/8/layout/vList2"/>
    <dgm:cxn modelId="{A812E5D6-AC92-4314-98F8-04B2C0258DAD}" srcId="{367070FE-DFF3-41E8-B88E-8D3E1C26BC74}" destId="{A23FE081-7E07-46DB-9185-CA3F9C7EF1DA}" srcOrd="1" destOrd="0" parTransId="{5F818915-5CA6-4306-A571-C441CDF9F273}" sibTransId="{88D662C9-B8DD-40C0-B9A7-6CF888B67A17}"/>
    <dgm:cxn modelId="{258EADD9-8B03-4242-9F60-A8BCF19C8DB0}" type="presOf" srcId="{367070FE-DFF3-41E8-B88E-8D3E1C26BC74}" destId="{6D6920C0-455B-4024-93BB-03DA4C81AFA0}" srcOrd="0" destOrd="0" presId="urn:microsoft.com/office/officeart/2005/8/layout/vList2"/>
    <dgm:cxn modelId="{A696E2FB-0D20-4BCD-89C4-D8CCD6533A05}" type="presOf" srcId="{A23FE081-7E07-46DB-9185-CA3F9C7EF1DA}" destId="{A2692D57-E4F2-4C12-9449-83C5AE046162}" srcOrd="0" destOrd="0" presId="urn:microsoft.com/office/officeart/2005/8/layout/vList2"/>
    <dgm:cxn modelId="{35A2E7FE-78F4-4EAF-9B33-453A3804A7C8}" srcId="{367070FE-DFF3-41E8-B88E-8D3E1C26BC74}" destId="{36227CE7-5757-4A1E-8FC5-C494DA7B66F5}" srcOrd="0" destOrd="0" parTransId="{C496AA9A-9A2A-4B65-A348-2D1571945092}" sibTransId="{3904A303-45C3-4162-AAF8-DE596E853E02}"/>
    <dgm:cxn modelId="{44A5F57E-3DEA-4ADA-808A-D691ACD43E1E}" type="presParOf" srcId="{6D6920C0-455B-4024-93BB-03DA4C81AFA0}" destId="{42449EC9-AB50-4F6B-B459-705562AD3CEB}" srcOrd="0" destOrd="0" presId="urn:microsoft.com/office/officeart/2005/8/layout/vList2"/>
    <dgm:cxn modelId="{396E66C0-8119-4CCC-B910-A679C60936EB}" type="presParOf" srcId="{6D6920C0-455B-4024-93BB-03DA4C81AFA0}" destId="{F7811450-C44A-4159-B23B-FF3C4C77BB14}" srcOrd="1" destOrd="0" presId="urn:microsoft.com/office/officeart/2005/8/layout/vList2"/>
    <dgm:cxn modelId="{9674F439-A1B2-4518-86DE-B1E6CD9AC335}" type="presParOf" srcId="{6D6920C0-455B-4024-93BB-03DA4C81AFA0}" destId="{A2692D57-E4F2-4C12-9449-83C5AE046162}" srcOrd="2" destOrd="0" presId="urn:microsoft.com/office/officeart/2005/8/layout/vList2"/>
    <dgm:cxn modelId="{5159608F-4CCE-4327-A28D-3A0B6D36900E}" type="presParOf" srcId="{6D6920C0-455B-4024-93BB-03DA4C81AFA0}" destId="{D424F55C-C228-4E00-A170-0BA5306A83F6}" srcOrd="3" destOrd="0" presId="urn:microsoft.com/office/officeart/2005/8/layout/vList2"/>
    <dgm:cxn modelId="{945B58F6-FCFB-4BBE-850A-3DCCE6266E95}" type="presParOf" srcId="{6D6920C0-455B-4024-93BB-03DA4C81AFA0}" destId="{4E735FD2-53B4-4456-A628-C39C95AA6282}" srcOrd="4" destOrd="0" presId="urn:microsoft.com/office/officeart/2005/8/layout/vList2"/>
    <dgm:cxn modelId="{F0D08B29-E327-4F53-B06A-1A508EF93301}" type="presParOf" srcId="{6D6920C0-455B-4024-93BB-03DA4C81AFA0}" destId="{99D555C7-AE5E-468A-B9FE-A30F697B76DC}" srcOrd="5" destOrd="0" presId="urn:microsoft.com/office/officeart/2005/8/layout/vList2"/>
    <dgm:cxn modelId="{4DD00B4A-475D-4A90-9393-76CF50C8D007}" type="presParOf" srcId="{6D6920C0-455B-4024-93BB-03DA4C81AFA0}" destId="{EB5AE715-46B8-471E-ACE4-9CE7D938CD4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49EC9-AB50-4F6B-B459-705562AD3CEB}">
      <dsp:nvSpPr>
        <dsp:cNvPr id="0" name=""/>
        <dsp:cNvSpPr/>
      </dsp:nvSpPr>
      <dsp:spPr>
        <a:xfrm>
          <a:off x="0" y="84046"/>
          <a:ext cx="10515600" cy="10069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Funding agencies, such as government, private foundations, are increasingly structuring request for proposals (RFP) to favor the </a:t>
          </a:r>
          <a:r>
            <a:rPr lang="en-US" sz="1800" b="0" i="0" kern="1200" dirty="0">
              <a:solidFill>
                <a:srgbClr val="FFC000"/>
              </a:solidFill>
            </a:rPr>
            <a:t>involvement of interdisciplinary research teams</a:t>
          </a:r>
          <a:endParaRPr lang="en-US" sz="1800" kern="1200" dirty="0">
            <a:solidFill>
              <a:srgbClr val="FFC000"/>
            </a:solidFill>
          </a:endParaRPr>
        </a:p>
      </dsp:txBody>
      <dsp:txXfrm>
        <a:off x="49154" y="133200"/>
        <a:ext cx="10417292" cy="908623"/>
      </dsp:txXfrm>
    </dsp:sp>
    <dsp:sp modelId="{A2692D57-E4F2-4C12-9449-83C5AE046162}">
      <dsp:nvSpPr>
        <dsp:cNvPr id="0" name=""/>
        <dsp:cNvSpPr/>
      </dsp:nvSpPr>
      <dsp:spPr>
        <a:xfrm>
          <a:off x="0" y="1142817"/>
          <a:ext cx="10515600" cy="10069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Collaboration can address the demand for </a:t>
          </a:r>
          <a:r>
            <a:rPr lang="en-US" sz="1800" b="0" i="0" kern="1200" dirty="0">
              <a:solidFill>
                <a:srgbClr val="FFC000"/>
              </a:solidFill>
            </a:rPr>
            <a:t>expanded capacity </a:t>
          </a:r>
          <a:r>
            <a:rPr lang="en-US" sz="1800" b="0" i="0" kern="1200" dirty="0"/>
            <a:t>that is required of research projects demonstrating suitable scope and complexity</a:t>
          </a:r>
          <a:endParaRPr lang="en-US" sz="1800" kern="1200" dirty="0"/>
        </a:p>
      </dsp:txBody>
      <dsp:txXfrm>
        <a:off x="49154" y="1191971"/>
        <a:ext cx="10417292" cy="908623"/>
      </dsp:txXfrm>
    </dsp:sp>
    <dsp:sp modelId="{4E735FD2-53B4-4456-A628-C39C95AA6282}">
      <dsp:nvSpPr>
        <dsp:cNvPr id="0" name=""/>
        <dsp:cNvSpPr/>
      </dsp:nvSpPr>
      <dsp:spPr>
        <a:xfrm>
          <a:off x="0" y="2201589"/>
          <a:ext cx="10515600" cy="10069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One important justification for collaboration is the enhanced ability to </a:t>
          </a:r>
          <a:r>
            <a:rPr lang="en-US" sz="1800" b="0" i="0" kern="1200" dirty="0">
              <a:solidFill>
                <a:srgbClr val="FFC000"/>
              </a:solidFill>
            </a:rPr>
            <a:t>share and exchange resources</a:t>
          </a:r>
          <a:endParaRPr lang="en-US" sz="1800" kern="1200" dirty="0">
            <a:solidFill>
              <a:srgbClr val="FFC000"/>
            </a:solidFill>
          </a:endParaRPr>
        </a:p>
      </dsp:txBody>
      <dsp:txXfrm>
        <a:off x="49154" y="2250743"/>
        <a:ext cx="10417292" cy="908623"/>
      </dsp:txXfrm>
    </dsp:sp>
    <dsp:sp modelId="{EB5AE715-46B8-471E-ACE4-9CE7D938CD4D}">
      <dsp:nvSpPr>
        <dsp:cNvPr id="0" name=""/>
        <dsp:cNvSpPr/>
      </dsp:nvSpPr>
      <dsp:spPr>
        <a:xfrm>
          <a:off x="0" y="3260360"/>
          <a:ext cx="10515600" cy="10069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Research collaboration may provide opportunities for investigators to learn how approaches from complementary disciplines may be applied to existing problems, and lead to the development of innovative solutions. This may occur when discussions among colleagues </a:t>
          </a:r>
          <a:r>
            <a:rPr lang="en-US" sz="1800" b="0" i="0" kern="1200" dirty="0">
              <a:solidFill>
                <a:srgbClr val="FFC000"/>
              </a:solidFill>
            </a:rPr>
            <a:t>stimulate new ideas</a:t>
          </a:r>
          <a:r>
            <a:rPr lang="en-US" sz="1800" b="0" i="0" kern="1200" dirty="0"/>
            <a:t>. </a:t>
          </a:r>
          <a:endParaRPr lang="en-US" sz="1800" kern="1200" dirty="0"/>
        </a:p>
      </dsp:txBody>
      <dsp:txXfrm>
        <a:off x="49154" y="3309514"/>
        <a:ext cx="10417292" cy="9086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1/20/2023</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24</a:t>
            </a:fld>
            <a:endParaRPr lang="en-US" dirty="0"/>
          </a:p>
        </p:txBody>
      </p:sp>
    </p:spTree>
    <p:extLst>
      <p:ext uri="{BB962C8B-B14F-4D97-AF65-F5344CB8AC3E}">
        <p14:creationId xmlns:p14="http://schemas.microsoft.com/office/powerpoint/2010/main" val="64420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1/20/2023</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1/20/2023</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1/20/2023</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1/20/2023</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1/20/2023</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1/20/2023</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1/20/2023</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1/20/2023</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1/20/2023</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1/20/2023</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1/20/2023</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1/20/2023</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pivot.proquest.com/dashboar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cholar.google.com/citations?view_op=view_org&amp;hl=en&amp;org=4779274515122251060&amp;before_author=XI3Y_iYeAAAJ&amp;astart=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research.kennesaw.edu/researchdev/find-funding/internal-funding.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svg"/><Relationship Id="rId4" Type="http://schemas.openxmlformats.org/officeDocument/2006/relationships/image" Target="../media/image21.sv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psychologicalscience.org/observer/the-benefits-of-engaging-in-collaborative-research-relationship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654295" y="4522156"/>
            <a:ext cx="5609222" cy="1363215"/>
          </a:xfrm>
        </p:spPr>
        <p:txBody>
          <a:bodyPr anchor="t">
            <a:normAutofit/>
          </a:bodyPr>
          <a:lstStyle/>
          <a:p>
            <a:pPr algn="l"/>
            <a:r>
              <a:rPr lang="en-US" sz="4400" dirty="0">
                <a:latin typeface="Franklin Gothic Book" panose="020B0503020102020204" pitchFamily="34" charset="0"/>
                <a:cs typeface="Segoe UI" panose="020B0502040204020203" pitchFamily="34" charset="0"/>
              </a:rPr>
              <a:t>Finding Research Collaborators</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4654296" y="3945418"/>
            <a:ext cx="5609219" cy="576738"/>
          </a:xfrm>
        </p:spPr>
        <p:txBody>
          <a:bodyPr anchor="b">
            <a:normAutofit/>
          </a:bodyPr>
          <a:lstStyle/>
          <a:p>
            <a:pPr algn="l"/>
            <a:r>
              <a:rPr lang="en-US" sz="2000" dirty="0">
                <a:latin typeface="Franklin Gothic Book" panose="020B0503020102020204" pitchFamily="34" charset="0"/>
              </a:rPr>
              <a:t>Lunch &amp; Learn Faculty Development Series</a:t>
            </a: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5250" y="164573"/>
            <a:ext cx="1636279" cy="1636279"/>
          </a:xfrm>
          <a:prstGeom prst="rect">
            <a:avLst/>
          </a:prstGeom>
        </p:spPr>
      </p:pic>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80302" y="1293093"/>
            <a:ext cx="1827742" cy="1827742"/>
          </a:xfrm>
          <a:prstGeom prst="rect">
            <a:avLst/>
          </a:prstGeom>
        </p:spPr>
      </p:pic>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924" y="3621724"/>
            <a:ext cx="2594886" cy="2594886"/>
          </a:xfrm>
          <a:prstGeom prst="rect">
            <a:avLst/>
          </a:prstGeom>
        </p:spPr>
      </p:pic>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Shape&#10;&#10;Description automatically generated with low confidence">
            <a:extLst>
              <a:ext uri="{FF2B5EF4-FFF2-40B4-BE49-F238E27FC236}">
                <a16:creationId xmlns:a16="http://schemas.microsoft.com/office/drawing/2014/main" id="{D4DEDBAA-8706-0027-55FD-C68E1BA6A4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61670" y="534552"/>
            <a:ext cx="2520354" cy="1915274"/>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BA90A65-782C-DD03-516D-957C9EFA547D}"/>
              </a:ext>
            </a:extLst>
          </p:cNvPr>
          <p:cNvSpPr>
            <a:spLocks noGrp="1"/>
          </p:cNvSpPr>
          <p:nvPr>
            <p:ph type="title"/>
          </p:nvPr>
        </p:nvSpPr>
        <p:spPr>
          <a:xfrm>
            <a:off x="638882" y="3577456"/>
            <a:ext cx="10909640" cy="1687814"/>
          </a:xfrm>
        </p:spPr>
        <p:txBody>
          <a:bodyPr vert="horz" lIns="91440" tIns="45720" rIns="91440" bIns="45720" rtlCol="0" anchor="b">
            <a:normAutofit/>
          </a:bodyPr>
          <a:lstStyle/>
          <a:p>
            <a:pPr algn="ctr"/>
            <a:r>
              <a:rPr lang="en-US" sz="6100" kern="1200">
                <a:solidFill>
                  <a:schemeClr val="tx1"/>
                </a:solidFill>
                <a:latin typeface="+mj-lt"/>
                <a:ea typeface="+mj-ea"/>
                <a:cs typeface="+mj-cs"/>
              </a:rPr>
              <a:t>Search for Collaborators on Pivot</a:t>
            </a:r>
          </a:p>
        </p:txBody>
      </p:sp>
      <p:sp>
        <p:nvSpPr>
          <p:cNvPr id="5" name="Content Placeholder 4">
            <a:extLst>
              <a:ext uri="{FF2B5EF4-FFF2-40B4-BE49-F238E27FC236}">
                <a16:creationId xmlns:a16="http://schemas.microsoft.com/office/drawing/2014/main" id="{4FBC037F-9916-5BB5-2B6B-F031DB7AA187}"/>
              </a:ext>
            </a:extLst>
          </p:cNvPr>
          <p:cNvSpPr>
            <a:spLocks noGrp="1"/>
          </p:cNvSpPr>
          <p:nvPr>
            <p:ph idx="1"/>
          </p:nvPr>
        </p:nvSpPr>
        <p:spPr>
          <a:xfrm>
            <a:off x="638881" y="5660607"/>
            <a:ext cx="10909643" cy="552659"/>
          </a:xfrm>
        </p:spPr>
        <p:txBody>
          <a:bodyPr vert="horz" lIns="91440" tIns="45720" rIns="91440" bIns="45720" rtlCol="0" anchor="t">
            <a:normAutofit/>
          </a:bodyPr>
          <a:lstStyle/>
          <a:p>
            <a:pPr marL="0" indent="0" algn="ctr">
              <a:buNone/>
            </a:pPr>
            <a:r>
              <a:rPr lang="en-US" sz="2400" kern="1200" dirty="0">
                <a:solidFill>
                  <a:schemeClr val="tx1"/>
                </a:solidFill>
                <a:latin typeface="+mn-lt"/>
                <a:ea typeface="+mn-ea"/>
                <a:cs typeface="+mn-cs"/>
                <a:hlinkClick r:id="rId2"/>
              </a:rPr>
              <a:t>https://pivot.proquest.com/dashboard</a:t>
            </a:r>
            <a:r>
              <a:rPr lang="en-US" sz="2400" kern="1200" dirty="0">
                <a:solidFill>
                  <a:schemeClr val="tx1"/>
                </a:solidFill>
                <a:latin typeface="+mn-lt"/>
                <a:ea typeface="+mn-ea"/>
                <a:cs typeface="+mn-cs"/>
              </a:rPr>
              <a:t> </a:t>
            </a:r>
          </a:p>
        </p:txBody>
      </p:sp>
      <p:pic>
        <p:nvPicPr>
          <p:cNvPr id="1026" name="Picture 2" descr="Finding Funding | FSU Office of Research">
            <a:extLst>
              <a:ext uri="{FF2B5EF4-FFF2-40B4-BE49-F238E27FC236}">
                <a16:creationId xmlns:a16="http://schemas.microsoft.com/office/drawing/2014/main" id="{F9C1F3DD-62B0-5EE2-1517-7DA95A2B029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73908" y="739150"/>
            <a:ext cx="6439588" cy="2447043"/>
          </a:xfrm>
          <a:prstGeom prst="rect">
            <a:avLst/>
          </a:prstGeom>
          <a:noFill/>
          <a:extLst>
            <a:ext uri="{909E8E84-426E-40DD-AFC4-6F175D3DCCD1}">
              <a14:hiddenFill xmlns:a14="http://schemas.microsoft.com/office/drawing/2010/main">
                <a:solidFill>
                  <a:srgbClr val="FFFFFF"/>
                </a:solidFill>
              </a14:hiddenFill>
            </a:ext>
          </a:extLst>
        </p:spPr>
      </p:pic>
      <p:sp>
        <p:nvSpPr>
          <p:cNvPr id="1033"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03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370AC6-59ED-ED99-25D3-61F01818C74B}"/>
              </a:ext>
            </a:extLst>
          </p:cNvPr>
          <p:cNvPicPr>
            <a:picLocks noChangeAspect="1"/>
          </p:cNvPicPr>
          <p:nvPr/>
        </p:nvPicPr>
        <p:blipFill>
          <a:blip r:embed="rId2"/>
          <a:stretch>
            <a:fillRect/>
          </a:stretch>
        </p:blipFill>
        <p:spPr>
          <a:xfrm>
            <a:off x="1945616" y="0"/>
            <a:ext cx="8300768" cy="6858000"/>
          </a:xfrm>
          <a:prstGeom prst="rect">
            <a:avLst/>
          </a:prstGeom>
        </p:spPr>
      </p:pic>
      <p:sp>
        <p:nvSpPr>
          <p:cNvPr id="4" name="Callout: Right Arrow 3">
            <a:extLst>
              <a:ext uri="{FF2B5EF4-FFF2-40B4-BE49-F238E27FC236}">
                <a16:creationId xmlns:a16="http://schemas.microsoft.com/office/drawing/2014/main" id="{E9C1AE5F-DDD1-0D7C-FE6D-66B72FD9BBAA}"/>
              </a:ext>
            </a:extLst>
          </p:cNvPr>
          <p:cNvSpPr/>
          <p:nvPr/>
        </p:nvSpPr>
        <p:spPr>
          <a:xfrm>
            <a:off x="163645" y="87086"/>
            <a:ext cx="2588262" cy="103632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Search PROFILES</a:t>
            </a:r>
          </a:p>
        </p:txBody>
      </p:sp>
      <p:sp>
        <p:nvSpPr>
          <p:cNvPr id="5" name="Callout: Right Arrow 4">
            <a:extLst>
              <a:ext uri="{FF2B5EF4-FFF2-40B4-BE49-F238E27FC236}">
                <a16:creationId xmlns:a16="http://schemas.microsoft.com/office/drawing/2014/main" id="{EF83E02A-D536-8BDE-198C-5FC123BC310C}"/>
              </a:ext>
            </a:extLst>
          </p:cNvPr>
          <p:cNvSpPr/>
          <p:nvPr/>
        </p:nvSpPr>
        <p:spPr>
          <a:xfrm>
            <a:off x="233317" y="361406"/>
            <a:ext cx="2588262" cy="103632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Advanced Search</a:t>
            </a:r>
          </a:p>
        </p:txBody>
      </p:sp>
      <p:sp>
        <p:nvSpPr>
          <p:cNvPr id="6" name="Callout: Right Arrow 5">
            <a:extLst>
              <a:ext uri="{FF2B5EF4-FFF2-40B4-BE49-F238E27FC236}">
                <a16:creationId xmlns:a16="http://schemas.microsoft.com/office/drawing/2014/main" id="{96AADB23-1E8B-8CF8-622D-E4196C4B70E3}"/>
              </a:ext>
            </a:extLst>
          </p:cNvPr>
          <p:cNvSpPr/>
          <p:nvPr/>
        </p:nvSpPr>
        <p:spPr>
          <a:xfrm>
            <a:off x="1518739" y="997131"/>
            <a:ext cx="2588262" cy="103632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KSU or the world</a:t>
            </a:r>
          </a:p>
        </p:txBody>
      </p:sp>
    </p:spTree>
    <p:extLst>
      <p:ext uri="{BB962C8B-B14F-4D97-AF65-F5344CB8AC3E}">
        <p14:creationId xmlns:p14="http://schemas.microsoft.com/office/powerpoint/2010/main" val="43968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B7B927-4ED9-A393-F4BD-C7FB1A40B8F8}"/>
              </a:ext>
            </a:extLst>
          </p:cNvPr>
          <p:cNvPicPr>
            <a:picLocks noChangeAspect="1"/>
          </p:cNvPicPr>
          <p:nvPr/>
        </p:nvPicPr>
        <p:blipFill rotWithShape="1">
          <a:blip r:embed="rId2"/>
          <a:srcRect l="25161" t="23530" r="16002" b="13255"/>
          <a:stretch/>
        </p:blipFill>
        <p:spPr>
          <a:xfrm>
            <a:off x="4260029" y="0"/>
            <a:ext cx="7723990" cy="6856320"/>
          </a:xfrm>
          <a:prstGeom prst="rect">
            <a:avLst/>
          </a:prstGeom>
        </p:spPr>
      </p:pic>
      <p:pic>
        <p:nvPicPr>
          <p:cNvPr id="4" name="Picture 2" descr="Finding Funding | FSU Office of Research">
            <a:extLst>
              <a:ext uri="{FF2B5EF4-FFF2-40B4-BE49-F238E27FC236}">
                <a16:creationId xmlns:a16="http://schemas.microsoft.com/office/drawing/2014/main" id="{1E703494-F647-4F04-376D-23B3CEF9A0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7981" y="240934"/>
            <a:ext cx="3180678" cy="1208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284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EA4269-1467-99B1-B515-B03EA7E1C8F6}"/>
              </a:ext>
            </a:extLst>
          </p:cNvPr>
          <p:cNvPicPr>
            <a:picLocks noChangeAspect="1"/>
          </p:cNvPicPr>
          <p:nvPr/>
        </p:nvPicPr>
        <p:blipFill>
          <a:blip r:embed="rId2"/>
          <a:stretch>
            <a:fillRect/>
          </a:stretch>
        </p:blipFill>
        <p:spPr>
          <a:xfrm>
            <a:off x="3722734" y="0"/>
            <a:ext cx="8469266" cy="6858000"/>
          </a:xfrm>
          <a:prstGeom prst="rect">
            <a:avLst/>
          </a:prstGeom>
        </p:spPr>
      </p:pic>
      <p:pic>
        <p:nvPicPr>
          <p:cNvPr id="5" name="Picture 2" descr="Finding Funding | FSU Office of Research">
            <a:extLst>
              <a:ext uri="{FF2B5EF4-FFF2-40B4-BE49-F238E27FC236}">
                <a16:creationId xmlns:a16="http://schemas.microsoft.com/office/drawing/2014/main" id="{BB93D1B3-83BA-462B-3E0A-3C1D6BFF11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7981" y="240934"/>
            <a:ext cx="3180678" cy="12086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C3D992B-C654-E7DD-8C49-621EA3EBE0E2}"/>
              </a:ext>
            </a:extLst>
          </p:cNvPr>
          <p:cNvSpPr txBox="1"/>
          <p:nvPr/>
        </p:nvSpPr>
        <p:spPr>
          <a:xfrm>
            <a:off x="290456" y="1764254"/>
            <a:ext cx="2904565" cy="584775"/>
          </a:xfrm>
          <a:prstGeom prst="rect">
            <a:avLst/>
          </a:prstGeom>
          <a:noFill/>
        </p:spPr>
        <p:txBody>
          <a:bodyPr wrap="square" rtlCol="0">
            <a:spAutoFit/>
          </a:bodyPr>
          <a:lstStyle/>
          <a:p>
            <a:r>
              <a:rPr lang="en-US" sz="3200" b="1" dirty="0">
                <a:solidFill>
                  <a:schemeClr val="accent2">
                    <a:lumMod val="75000"/>
                  </a:schemeClr>
                </a:solidFill>
              </a:rPr>
              <a:t>4,061 Results</a:t>
            </a:r>
          </a:p>
        </p:txBody>
      </p:sp>
    </p:spTree>
    <p:extLst>
      <p:ext uri="{BB962C8B-B14F-4D97-AF65-F5344CB8AC3E}">
        <p14:creationId xmlns:p14="http://schemas.microsoft.com/office/powerpoint/2010/main" val="2620886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nding Funding | FSU Office of Research">
            <a:extLst>
              <a:ext uri="{FF2B5EF4-FFF2-40B4-BE49-F238E27FC236}">
                <a16:creationId xmlns:a16="http://schemas.microsoft.com/office/drawing/2014/main" id="{BB93D1B3-83BA-462B-3E0A-3C1D6BFF11D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981" y="240934"/>
            <a:ext cx="3180678" cy="12086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C3D992B-C654-E7DD-8C49-621EA3EBE0E2}"/>
              </a:ext>
            </a:extLst>
          </p:cNvPr>
          <p:cNvSpPr txBox="1"/>
          <p:nvPr/>
        </p:nvSpPr>
        <p:spPr>
          <a:xfrm>
            <a:off x="290456" y="1764254"/>
            <a:ext cx="2904565" cy="584775"/>
          </a:xfrm>
          <a:prstGeom prst="rect">
            <a:avLst/>
          </a:prstGeom>
          <a:noFill/>
        </p:spPr>
        <p:txBody>
          <a:bodyPr wrap="square" rtlCol="0">
            <a:spAutoFit/>
          </a:bodyPr>
          <a:lstStyle/>
          <a:p>
            <a:r>
              <a:rPr lang="en-US" sz="3200" b="1" dirty="0">
                <a:solidFill>
                  <a:schemeClr val="accent2">
                    <a:lumMod val="75000"/>
                  </a:schemeClr>
                </a:solidFill>
              </a:rPr>
              <a:t>278 Results</a:t>
            </a:r>
          </a:p>
        </p:txBody>
      </p:sp>
      <p:pic>
        <p:nvPicPr>
          <p:cNvPr id="4" name="Picture 3">
            <a:extLst>
              <a:ext uri="{FF2B5EF4-FFF2-40B4-BE49-F238E27FC236}">
                <a16:creationId xmlns:a16="http://schemas.microsoft.com/office/drawing/2014/main" id="{2DAF6D1D-C3E0-5795-71D4-FA92B5D7C659}"/>
              </a:ext>
            </a:extLst>
          </p:cNvPr>
          <p:cNvPicPr>
            <a:picLocks noChangeAspect="1"/>
          </p:cNvPicPr>
          <p:nvPr/>
        </p:nvPicPr>
        <p:blipFill rotWithShape="1">
          <a:blip r:embed="rId3"/>
          <a:srcRect r="2324"/>
          <a:stretch/>
        </p:blipFill>
        <p:spPr>
          <a:xfrm>
            <a:off x="3388659" y="0"/>
            <a:ext cx="8742004" cy="6858000"/>
          </a:xfrm>
          <a:prstGeom prst="rect">
            <a:avLst/>
          </a:prstGeom>
        </p:spPr>
      </p:pic>
      <p:sp>
        <p:nvSpPr>
          <p:cNvPr id="7" name="Oval 6">
            <a:extLst>
              <a:ext uri="{FF2B5EF4-FFF2-40B4-BE49-F238E27FC236}">
                <a16:creationId xmlns:a16="http://schemas.microsoft.com/office/drawing/2014/main" id="{7B21CDAD-EAE1-B02D-7662-1A4F37CBAA89}"/>
              </a:ext>
            </a:extLst>
          </p:cNvPr>
          <p:cNvSpPr/>
          <p:nvPr/>
        </p:nvSpPr>
        <p:spPr>
          <a:xfrm>
            <a:off x="3110948" y="3687417"/>
            <a:ext cx="2504661" cy="3101009"/>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38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nding Funding | FSU Office of Research">
            <a:extLst>
              <a:ext uri="{FF2B5EF4-FFF2-40B4-BE49-F238E27FC236}">
                <a16:creationId xmlns:a16="http://schemas.microsoft.com/office/drawing/2014/main" id="{BB93D1B3-83BA-462B-3E0A-3C1D6BFF11D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981" y="240934"/>
            <a:ext cx="3180678" cy="12086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C3D992B-C654-E7DD-8C49-621EA3EBE0E2}"/>
              </a:ext>
            </a:extLst>
          </p:cNvPr>
          <p:cNvSpPr txBox="1"/>
          <p:nvPr/>
        </p:nvSpPr>
        <p:spPr>
          <a:xfrm>
            <a:off x="290456" y="1764254"/>
            <a:ext cx="2904565" cy="584775"/>
          </a:xfrm>
          <a:prstGeom prst="rect">
            <a:avLst/>
          </a:prstGeom>
          <a:noFill/>
        </p:spPr>
        <p:txBody>
          <a:bodyPr wrap="square" rtlCol="0">
            <a:spAutoFit/>
          </a:bodyPr>
          <a:lstStyle/>
          <a:p>
            <a:r>
              <a:rPr lang="en-US" sz="3200" b="1" dirty="0">
                <a:solidFill>
                  <a:schemeClr val="accent2">
                    <a:lumMod val="75000"/>
                  </a:schemeClr>
                </a:solidFill>
              </a:rPr>
              <a:t>197 Results</a:t>
            </a:r>
          </a:p>
        </p:txBody>
      </p:sp>
      <p:pic>
        <p:nvPicPr>
          <p:cNvPr id="3" name="Picture 2">
            <a:extLst>
              <a:ext uri="{FF2B5EF4-FFF2-40B4-BE49-F238E27FC236}">
                <a16:creationId xmlns:a16="http://schemas.microsoft.com/office/drawing/2014/main" id="{2880FC1D-7B48-7317-BD6A-B0D76A29E99F}"/>
              </a:ext>
            </a:extLst>
          </p:cNvPr>
          <p:cNvPicPr>
            <a:picLocks noChangeAspect="1"/>
          </p:cNvPicPr>
          <p:nvPr/>
        </p:nvPicPr>
        <p:blipFill>
          <a:blip r:embed="rId3"/>
          <a:stretch>
            <a:fillRect/>
          </a:stretch>
        </p:blipFill>
        <p:spPr>
          <a:xfrm>
            <a:off x="3339408" y="0"/>
            <a:ext cx="8852592" cy="6858000"/>
          </a:xfrm>
          <a:prstGeom prst="rect">
            <a:avLst/>
          </a:prstGeom>
        </p:spPr>
      </p:pic>
      <p:sp>
        <p:nvSpPr>
          <p:cNvPr id="7" name="Oval 6">
            <a:extLst>
              <a:ext uri="{FF2B5EF4-FFF2-40B4-BE49-F238E27FC236}">
                <a16:creationId xmlns:a16="http://schemas.microsoft.com/office/drawing/2014/main" id="{7B21CDAD-EAE1-B02D-7662-1A4F37CBAA89}"/>
              </a:ext>
            </a:extLst>
          </p:cNvPr>
          <p:cNvSpPr/>
          <p:nvPr/>
        </p:nvSpPr>
        <p:spPr>
          <a:xfrm>
            <a:off x="9121362" y="0"/>
            <a:ext cx="2504661" cy="675861"/>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34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368D6-5B74-B476-9B06-0CA7E51786E0}"/>
              </a:ext>
            </a:extLst>
          </p:cNvPr>
          <p:cNvPicPr>
            <a:picLocks noChangeAspect="1"/>
          </p:cNvPicPr>
          <p:nvPr/>
        </p:nvPicPr>
        <p:blipFill>
          <a:blip r:embed="rId2"/>
          <a:stretch>
            <a:fillRect/>
          </a:stretch>
        </p:blipFill>
        <p:spPr>
          <a:xfrm>
            <a:off x="2153478" y="0"/>
            <a:ext cx="7885043" cy="6858000"/>
          </a:xfrm>
          <a:prstGeom prst="rect">
            <a:avLst/>
          </a:prstGeom>
        </p:spPr>
      </p:pic>
      <p:sp>
        <p:nvSpPr>
          <p:cNvPr id="4" name="Speech Bubble: Oval 3">
            <a:extLst>
              <a:ext uri="{FF2B5EF4-FFF2-40B4-BE49-F238E27FC236}">
                <a16:creationId xmlns:a16="http://schemas.microsoft.com/office/drawing/2014/main" id="{BC41594D-172D-5438-5500-C46B395FC253}"/>
              </a:ext>
            </a:extLst>
          </p:cNvPr>
          <p:cNvSpPr/>
          <p:nvPr/>
        </p:nvSpPr>
        <p:spPr>
          <a:xfrm>
            <a:off x="529346" y="2716656"/>
            <a:ext cx="1335897" cy="516367"/>
          </a:xfrm>
          <a:prstGeom prst="wedgeEllipseCallout">
            <a:avLst>
              <a:gd name="adj1" fmla="val 155496"/>
              <a:gd name="adj2" fmla="val -1145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sp>
        <p:nvSpPr>
          <p:cNvPr id="5" name="Speech Bubble: Oval 4">
            <a:extLst>
              <a:ext uri="{FF2B5EF4-FFF2-40B4-BE49-F238E27FC236}">
                <a16:creationId xmlns:a16="http://schemas.microsoft.com/office/drawing/2014/main" id="{96A75FD9-7803-5E89-4F55-8E2235FF138C}"/>
              </a:ext>
            </a:extLst>
          </p:cNvPr>
          <p:cNvSpPr/>
          <p:nvPr/>
        </p:nvSpPr>
        <p:spPr>
          <a:xfrm>
            <a:off x="264302" y="1825448"/>
            <a:ext cx="1335897" cy="516367"/>
          </a:xfrm>
          <a:prstGeom prst="wedgeEllipseCallout">
            <a:avLst>
              <a:gd name="adj1" fmla="val 152520"/>
              <a:gd name="adj2" fmla="val -110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Pubs</a:t>
            </a:r>
          </a:p>
        </p:txBody>
      </p:sp>
      <p:sp>
        <p:nvSpPr>
          <p:cNvPr id="6" name="Speech Bubble: Oval 5">
            <a:extLst>
              <a:ext uri="{FF2B5EF4-FFF2-40B4-BE49-F238E27FC236}">
                <a16:creationId xmlns:a16="http://schemas.microsoft.com/office/drawing/2014/main" id="{E0212A6D-C20A-4465-5AD4-BDE42872F8F6}"/>
              </a:ext>
            </a:extLst>
          </p:cNvPr>
          <p:cNvSpPr/>
          <p:nvPr/>
        </p:nvSpPr>
        <p:spPr>
          <a:xfrm>
            <a:off x="264302" y="612873"/>
            <a:ext cx="1335897" cy="516367"/>
          </a:xfrm>
          <a:prstGeom prst="wedgeEllipseCallout">
            <a:avLst>
              <a:gd name="adj1" fmla="val 222456"/>
              <a:gd name="adj2" fmla="val 971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Grants</a:t>
            </a:r>
          </a:p>
        </p:txBody>
      </p:sp>
      <p:sp>
        <p:nvSpPr>
          <p:cNvPr id="7" name="Speech Bubble: Oval 6">
            <a:extLst>
              <a:ext uri="{FF2B5EF4-FFF2-40B4-BE49-F238E27FC236}">
                <a16:creationId xmlns:a16="http://schemas.microsoft.com/office/drawing/2014/main" id="{DBD45B05-76B2-BE46-63CE-AA6149EB9FE7}"/>
              </a:ext>
            </a:extLst>
          </p:cNvPr>
          <p:cNvSpPr/>
          <p:nvPr/>
        </p:nvSpPr>
        <p:spPr>
          <a:xfrm>
            <a:off x="10491667" y="1040255"/>
            <a:ext cx="1335897" cy="516367"/>
          </a:xfrm>
          <a:prstGeom prst="wedgeEllipseCallout">
            <a:avLst>
              <a:gd name="adj1" fmla="val -115322"/>
              <a:gd name="adj2" fmla="val -116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Email</a:t>
            </a:r>
          </a:p>
        </p:txBody>
      </p:sp>
    </p:spTree>
    <p:extLst>
      <p:ext uri="{BB962C8B-B14F-4D97-AF65-F5344CB8AC3E}">
        <p14:creationId xmlns:p14="http://schemas.microsoft.com/office/powerpoint/2010/main" val="2148966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0B9D-D927-7CC1-4F1C-EAE88014FDEE}"/>
              </a:ext>
            </a:extLst>
          </p:cNvPr>
          <p:cNvSpPr>
            <a:spLocks noGrp="1"/>
          </p:cNvSpPr>
          <p:nvPr>
            <p:ph type="title"/>
          </p:nvPr>
        </p:nvSpPr>
        <p:spPr/>
        <p:txBody>
          <a:bodyPr/>
          <a:lstStyle/>
          <a:p>
            <a:r>
              <a:rPr lang="en-US" dirty="0"/>
              <a:t>Google Scholar</a:t>
            </a:r>
          </a:p>
        </p:txBody>
      </p:sp>
      <p:sp>
        <p:nvSpPr>
          <p:cNvPr id="3" name="Content Placeholder 2">
            <a:extLst>
              <a:ext uri="{FF2B5EF4-FFF2-40B4-BE49-F238E27FC236}">
                <a16:creationId xmlns:a16="http://schemas.microsoft.com/office/drawing/2014/main" id="{71B0A2EA-4D32-2707-FA81-2950CDF34EA6}"/>
              </a:ext>
            </a:extLst>
          </p:cNvPr>
          <p:cNvSpPr>
            <a:spLocks noGrp="1"/>
          </p:cNvSpPr>
          <p:nvPr>
            <p:ph idx="1"/>
          </p:nvPr>
        </p:nvSpPr>
        <p:spPr>
          <a:xfrm>
            <a:off x="838200" y="1825625"/>
            <a:ext cx="6373091" cy="4351338"/>
          </a:xfrm>
        </p:spPr>
        <p:txBody>
          <a:bodyPr/>
          <a:lstStyle/>
          <a:p>
            <a:r>
              <a:rPr lang="en-US" dirty="0"/>
              <a:t>Profiles at Kennesaw State:</a:t>
            </a:r>
          </a:p>
          <a:p>
            <a:pPr marL="457200" lvl="1" indent="0">
              <a:buNone/>
            </a:pPr>
            <a:r>
              <a:rPr lang="en-US" dirty="0">
                <a:hlinkClick r:id="rId2"/>
              </a:rPr>
              <a:t>https://scholar.google.com/citations?view_op=view_org&amp;hl=en&amp;org=4779274515122251060&amp;before_author=XI3Y_iYeAAAJ&amp;astart=0</a:t>
            </a:r>
            <a:r>
              <a:rPr lang="en-US" dirty="0"/>
              <a:t> </a:t>
            </a:r>
          </a:p>
          <a:p>
            <a:r>
              <a:rPr lang="en-US" dirty="0"/>
              <a:t>Article searches</a:t>
            </a:r>
          </a:p>
        </p:txBody>
      </p:sp>
      <p:pic>
        <p:nvPicPr>
          <p:cNvPr id="5" name="Picture 4">
            <a:extLst>
              <a:ext uri="{FF2B5EF4-FFF2-40B4-BE49-F238E27FC236}">
                <a16:creationId xmlns:a16="http://schemas.microsoft.com/office/drawing/2014/main" id="{4011A93C-2DD6-948A-2A7F-F2E5FA6F0B4F}"/>
              </a:ext>
            </a:extLst>
          </p:cNvPr>
          <p:cNvPicPr>
            <a:picLocks noChangeAspect="1"/>
          </p:cNvPicPr>
          <p:nvPr/>
        </p:nvPicPr>
        <p:blipFill>
          <a:blip r:embed="rId3"/>
          <a:stretch>
            <a:fillRect/>
          </a:stretch>
        </p:blipFill>
        <p:spPr>
          <a:xfrm>
            <a:off x="7329478" y="2119526"/>
            <a:ext cx="4862522" cy="4373349"/>
          </a:xfrm>
          <a:prstGeom prst="rect">
            <a:avLst/>
          </a:prstGeom>
        </p:spPr>
      </p:pic>
      <p:sp>
        <p:nvSpPr>
          <p:cNvPr id="6" name="Freeform: Shape 5">
            <a:extLst>
              <a:ext uri="{FF2B5EF4-FFF2-40B4-BE49-F238E27FC236}">
                <a16:creationId xmlns:a16="http://schemas.microsoft.com/office/drawing/2014/main" id="{C3CB1799-6163-A599-4162-F43F75E5E5C4}"/>
              </a:ext>
            </a:extLst>
          </p:cNvPr>
          <p:cNvSpPr/>
          <p:nvPr/>
        </p:nvSpPr>
        <p:spPr>
          <a:xfrm>
            <a:off x="3636818" y="3584864"/>
            <a:ext cx="4208318" cy="924217"/>
          </a:xfrm>
          <a:custGeom>
            <a:avLst/>
            <a:gdLst>
              <a:gd name="connsiteX0" fmla="*/ 0 w 4208318"/>
              <a:gd name="connsiteY0" fmla="*/ 0 h 924217"/>
              <a:gd name="connsiteX1" fmla="*/ 2067791 w 4208318"/>
              <a:gd name="connsiteY1" fmla="*/ 155863 h 924217"/>
              <a:gd name="connsiteX2" fmla="*/ 2826327 w 4208318"/>
              <a:gd name="connsiteY2" fmla="*/ 872836 h 924217"/>
              <a:gd name="connsiteX3" fmla="*/ 4208318 w 4208318"/>
              <a:gd name="connsiteY3" fmla="*/ 810491 h 924217"/>
            </a:gdLst>
            <a:ahLst/>
            <a:cxnLst>
              <a:cxn ang="0">
                <a:pos x="connsiteX0" y="connsiteY0"/>
              </a:cxn>
              <a:cxn ang="0">
                <a:pos x="connsiteX1" y="connsiteY1"/>
              </a:cxn>
              <a:cxn ang="0">
                <a:pos x="connsiteX2" y="connsiteY2"/>
              </a:cxn>
              <a:cxn ang="0">
                <a:pos x="connsiteX3" y="connsiteY3"/>
              </a:cxn>
            </a:cxnLst>
            <a:rect l="l" t="t" r="r" b="b"/>
            <a:pathLst>
              <a:path w="4208318" h="924217">
                <a:moveTo>
                  <a:pt x="0" y="0"/>
                </a:moveTo>
                <a:cubicBezTo>
                  <a:pt x="798368" y="5195"/>
                  <a:pt x="1596737" y="10390"/>
                  <a:pt x="2067791" y="155863"/>
                </a:cubicBezTo>
                <a:cubicBezTo>
                  <a:pt x="2538845" y="301336"/>
                  <a:pt x="2469573" y="763731"/>
                  <a:pt x="2826327" y="872836"/>
                </a:cubicBezTo>
                <a:cubicBezTo>
                  <a:pt x="3183081" y="981941"/>
                  <a:pt x="3695699" y="896216"/>
                  <a:pt x="4208318" y="810491"/>
                </a:cubicBezTo>
              </a:path>
            </a:pathLst>
          </a:custGeom>
          <a:noFill/>
          <a:ln w="190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249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timeline&#10;&#10;Description automatically generated">
            <a:extLst>
              <a:ext uri="{FF2B5EF4-FFF2-40B4-BE49-F238E27FC236}">
                <a16:creationId xmlns:a16="http://schemas.microsoft.com/office/drawing/2014/main" id="{22376ADF-781A-223A-9EA5-D865FFCBC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8912" y="61912"/>
            <a:ext cx="6734175" cy="6734175"/>
          </a:xfrm>
          <a:prstGeom prst="rect">
            <a:avLst/>
          </a:prstGeom>
        </p:spPr>
      </p:pic>
    </p:spTree>
    <p:extLst>
      <p:ext uri="{BB962C8B-B14F-4D97-AF65-F5344CB8AC3E}">
        <p14:creationId xmlns:p14="http://schemas.microsoft.com/office/powerpoint/2010/main" val="3702750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ACE3EC-8C2A-14EB-0CE2-CBB11FEBC6E1}"/>
              </a:ext>
            </a:extLst>
          </p:cNvPr>
          <p:cNvSpPr>
            <a:spLocks noGrp="1"/>
          </p:cNvSpPr>
          <p:nvPr>
            <p:ph type="title"/>
          </p:nvPr>
        </p:nvSpPr>
        <p:spPr>
          <a:xfrm>
            <a:off x="686834" y="1153572"/>
            <a:ext cx="3200400" cy="4461163"/>
          </a:xfrm>
        </p:spPr>
        <p:txBody>
          <a:bodyPr>
            <a:normAutofit/>
          </a:bodyPr>
          <a:lstStyle/>
          <a:p>
            <a:r>
              <a:rPr lang="en-US">
                <a:solidFill>
                  <a:srgbClr val="FFFFFF"/>
                </a:solidFill>
              </a:rPr>
              <a:t>Overview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793BB1-1BF7-6984-52EB-1ABE9235B710}"/>
              </a:ext>
            </a:extLst>
          </p:cNvPr>
          <p:cNvSpPr>
            <a:spLocks noGrp="1"/>
          </p:cNvSpPr>
          <p:nvPr>
            <p:ph idx="1"/>
          </p:nvPr>
        </p:nvSpPr>
        <p:spPr>
          <a:xfrm>
            <a:off x="4447308" y="591344"/>
            <a:ext cx="6906491" cy="5585619"/>
          </a:xfrm>
        </p:spPr>
        <p:txBody>
          <a:bodyPr anchor="ctr">
            <a:normAutofit/>
          </a:bodyPr>
          <a:lstStyle/>
          <a:p>
            <a:r>
              <a:rPr lang="en-US" dirty="0"/>
              <a:t>Importance of collaboration</a:t>
            </a:r>
          </a:p>
          <a:p>
            <a:r>
              <a:rPr lang="en-US" dirty="0"/>
              <a:t>Tools for finding and facilitating research collaborations</a:t>
            </a:r>
          </a:p>
          <a:p>
            <a:r>
              <a:rPr lang="en-US" b="1" dirty="0"/>
              <a:t>Collaboration          Mentorship </a:t>
            </a:r>
          </a:p>
          <a:p>
            <a:r>
              <a:rPr lang="en-US" dirty="0"/>
              <a:t>Writing Groups (Feb. 17)</a:t>
            </a:r>
          </a:p>
        </p:txBody>
      </p:sp>
      <p:cxnSp>
        <p:nvCxnSpPr>
          <p:cNvPr id="5" name="Straight Arrow Connector 4">
            <a:extLst>
              <a:ext uri="{FF2B5EF4-FFF2-40B4-BE49-F238E27FC236}">
                <a16:creationId xmlns:a16="http://schemas.microsoft.com/office/drawing/2014/main" id="{90EBB751-DD0A-5750-9977-1AFC87205EA3}"/>
              </a:ext>
            </a:extLst>
          </p:cNvPr>
          <p:cNvCxnSpPr/>
          <p:nvPr/>
        </p:nvCxnSpPr>
        <p:spPr>
          <a:xfrm>
            <a:off x="6797337" y="3814650"/>
            <a:ext cx="602673"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16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E6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table, letter&#10;&#10;Description automatically generated">
            <a:extLst>
              <a:ext uri="{FF2B5EF4-FFF2-40B4-BE49-F238E27FC236}">
                <a16:creationId xmlns:a16="http://schemas.microsoft.com/office/drawing/2014/main" id="{ED4D3DB4-CCAD-8ECE-7719-903FC2E33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777" y="643467"/>
            <a:ext cx="4178299" cy="5571066"/>
          </a:xfrm>
          <a:prstGeom prst="rect">
            <a:avLst/>
          </a:prstGeom>
        </p:spPr>
      </p:pic>
      <p:sp>
        <p:nvSpPr>
          <p:cNvPr id="23" name="Rectangle 22">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6ABA5866-A08B-4FDC-2EC5-B8A2B3AC4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22" y="643467"/>
            <a:ext cx="4178299" cy="5571066"/>
          </a:xfrm>
          <a:prstGeom prst="rect">
            <a:avLst/>
          </a:prstGeom>
        </p:spPr>
      </p:pic>
    </p:spTree>
    <p:extLst>
      <p:ext uri="{BB962C8B-B14F-4D97-AF65-F5344CB8AC3E}">
        <p14:creationId xmlns:p14="http://schemas.microsoft.com/office/powerpoint/2010/main" val="96232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D3241E-4DD7-09B2-D09C-161A829B5731}"/>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dirty="0">
                <a:solidFill>
                  <a:schemeClr val="tx1"/>
                </a:solidFill>
                <a:latin typeface="+mj-lt"/>
                <a:ea typeface="+mj-ea"/>
                <a:cs typeface="+mj-cs"/>
              </a:rPr>
              <a:t>Alternative Model for Mentorship</a:t>
            </a:r>
          </a:p>
        </p:txBody>
      </p:sp>
      <p:sp>
        <p:nvSpPr>
          <p:cNvPr id="4" name="Text Placeholder 3">
            <a:extLst>
              <a:ext uri="{FF2B5EF4-FFF2-40B4-BE49-F238E27FC236}">
                <a16:creationId xmlns:a16="http://schemas.microsoft.com/office/drawing/2014/main" id="{8A72D877-BEB6-0FBC-7851-43635D474721}"/>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4208817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9E4800D-6224-305F-92A1-BA80F14D2191}"/>
              </a:ext>
            </a:extLst>
          </p:cNvPr>
          <p:cNvSpPr>
            <a:spLocks noGrp="1"/>
          </p:cNvSpPr>
          <p:nvPr>
            <p:ph type="title"/>
          </p:nvPr>
        </p:nvSpPr>
        <p:spPr>
          <a:xfrm>
            <a:off x="686834" y="1153572"/>
            <a:ext cx="3200400" cy="4461163"/>
          </a:xfrm>
        </p:spPr>
        <p:txBody>
          <a:bodyPr>
            <a:normAutofit/>
          </a:bodyPr>
          <a:lstStyle/>
          <a:p>
            <a:r>
              <a:rPr lang="en-US">
                <a:solidFill>
                  <a:srgbClr val="FFFFFF"/>
                </a:solidFill>
              </a:rPr>
              <a:t>One size does not fit all</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E198ABDF-FCE7-4A21-6797-688AECBDD2F5}"/>
              </a:ext>
            </a:extLst>
          </p:cNvPr>
          <p:cNvSpPr>
            <a:spLocks noGrp="1"/>
          </p:cNvSpPr>
          <p:nvPr>
            <p:ph idx="1"/>
          </p:nvPr>
        </p:nvSpPr>
        <p:spPr>
          <a:xfrm>
            <a:off x="4447308" y="591344"/>
            <a:ext cx="6906491" cy="5585619"/>
          </a:xfrm>
        </p:spPr>
        <p:txBody>
          <a:bodyPr anchor="ctr">
            <a:normAutofit/>
          </a:bodyPr>
          <a:lstStyle/>
          <a:p>
            <a:r>
              <a:rPr lang="en-US" dirty="0"/>
              <a:t>Multiple mentors</a:t>
            </a:r>
          </a:p>
          <a:p>
            <a:pPr lvl="1"/>
            <a:r>
              <a:rPr lang="en-US" dirty="0"/>
              <a:t>Mentor within department/university – how things work, what’s where, P&amp;T, etc.</a:t>
            </a:r>
          </a:p>
          <a:p>
            <a:pPr lvl="1"/>
            <a:r>
              <a:rPr lang="en-US" dirty="0"/>
              <a:t>Cultural Mentor – what it’s like for someone who is like me</a:t>
            </a:r>
          </a:p>
          <a:p>
            <a:pPr lvl="1"/>
            <a:r>
              <a:rPr lang="en-US" dirty="0"/>
              <a:t>Research/Discipline Mentor – research ideas, funding advice, networking</a:t>
            </a:r>
          </a:p>
        </p:txBody>
      </p:sp>
      <p:sp>
        <p:nvSpPr>
          <p:cNvPr id="2" name="Rectangle 1">
            <a:extLst>
              <a:ext uri="{FF2B5EF4-FFF2-40B4-BE49-F238E27FC236}">
                <a16:creationId xmlns:a16="http://schemas.microsoft.com/office/drawing/2014/main" id="{7A0153BC-2030-B6F5-1199-AE63472CD8B3}"/>
              </a:ext>
            </a:extLst>
          </p:cNvPr>
          <p:cNvSpPr/>
          <p:nvPr/>
        </p:nvSpPr>
        <p:spPr>
          <a:xfrm>
            <a:off x="4738255" y="3927764"/>
            <a:ext cx="6338454" cy="831272"/>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llout: Line 4">
            <a:extLst>
              <a:ext uri="{FF2B5EF4-FFF2-40B4-BE49-F238E27FC236}">
                <a16:creationId xmlns:a16="http://schemas.microsoft.com/office/drawing/2014/main" id="{7DA54F46-6F09-06B4-B360-208FCE1E8960}"/>
              </a:ext>
            </a:extLst>
          </p:cNvPr>
          <p:cNvSpPr/>
          <p:nvPr/>
        </p:nvSpPr>
        <p:spPr>
          <a:xfrm>
            <a:off x="6348549" y="5207726"/>
            <a:ext cx="4572000" cy="766354"/>
          </a:xfrm>
          <a:prstGeom prst="borderCallout1">
            <a:avLst>
              <a:gd name="adj1" fmla="val -2841"/>
              <a:gd name="adj2" fmla="val 17000"/>
              <a:gd name="adj3" fmla="val -55682"/>
              <a:gd name="adj4" fmla="val 1709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Collaborators might become mentors or mentees</a:t>
            </a:r>
          </a:p>
        </p:txBody>
      </p:sp>
    </p:spTree>
    <p:extLst>
      <p:ext uri="{BB962C8B-B14F-4D97-AF65-F5344CB8AC3E}">
        <p14:creationId xmlns:p14="http://schemas.microsoft.com/office/powerpoint/2010/main" val="212392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D23B9D-CB1A-1B2A-35EB-404B075D44B2}"/>
              </a:ext>
            </a:extLst>
          </p:cNvPr>
          <p:cNvSpPr>
            <a:spLocks noGrp="1"/>
          </p:cNvSpPr>
          <p:nvPr>
            <p:ph type="title"/>
          </p:nvPr>
        </p:nvSpPr>
        <p:spPr>
          <a:xfrm>
            <a:off x="1901162" y="3050434"/>
            <a:ext cx="3722933" cy="757130"/>
          </a:xfrm>
          <a:ln w="25400" cap="sq">
            <a:solidFill>
              <a:srgbClr val="FFFFFF"/>
            </a:solidFill>
            <a:miter lim="800000"/>
          </a:ln>
        </p:spPr>
        <p:txBody>
          <a:bodyPr vert="horz" wrap="square" lIns="91440" tIns="45720" rIns="91440" bIns="45720" rtlCol="0" anchor="ctr">
            <a:normAutofit/>
          </a:bodyPr>
          <a:lstStyle/>
          <a:p>
            <a:pPr algn="ctr"/>
            <a:r>
              <a:rPr lang="en-US" sz="2800" kern="1200">
                <a:solidFill>
                  <a:srgbClr val="FFFFFF"/>
                </a:solidFill>
                <a:latin typeface="+mj-lt"/>
                <a:ea typeface="+mj-ea"/>
                <a:cs typeface="+mj-cs"/>
              </a:rPr>
              <a:t>Internal Funding</a:t>
            </a:r>
          </a:p>
        </p:txBody>
      </p:sp>
      <p:sp>
        <p:nvSpPr>
          <p:cNvPr id="14" name="Rectangle 13">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E83601-D9D4-C92C-0291-92361B7CF805}"/>
              </a:ext>
            </a:extLst>
          </p:cNvPr>
          <p:cNvSpPr>
            <a:spLocks noGrp="1"/>
          </p:cNvSpPr>
          <p:nvPr>
            <p:ph idx="1"/>
          </p:nvPr>
        </p:nvSpPr>
        <p:spPr>
          <a:xfrm>
            <a:off x="6574536" y="640080"/>
            <a:ext cx="5053066" cy="4524202"/>
          </a:xfrm>
        </p:spPr>
        <p:txBody>
          <a:bodyPr vert="horz" lIns="91440" tIns="45720" rIns="91440" bIns="45720" rtlCol="0">
            <a:normAutofit/>
          </a:bodyPr>
          <a:lstStyle/>
          <a:p>
            <a:r>
              <a:rPr lang="en-US" sz="3200" dirty="0"/>
              <a:t>OVPR Seed Grants</a:t>
            </a:r>
          </a:p>
          <a:p>
            <a:r>
              <a:rPr lang="en-US" sz="3200" dirty="0"/>
              <a:t>Summer Research Fellows</a:t>
            </a:r>
          </a:p>
          <a:p>
            <a:r>
              <a:rPr lang="en-US" sz="3200" dirty="0"/>
              <a:t>VIP</a:t>
            </a:r>
          </a:p>
          <a:p>
            <a:r>
              <a:rPr lang="en-US" sz="3200" b="1" dirty="0"/>
              <a:t>External Mentor Program</a:t>
            </a:r>
          </a:p>
          <a:p>
            <a:r>
              <a:rPr lang="en-US" sz="3200" dirty="0"/>
              <a:t>Post-Doc Awards</a:t>
            </a:r>
          </a:p>
          <a:p>
            <a:r>
              <a:rPr lang="en-US" sz="3200" dirty="0"/>
              <a:t>First-Year Scholars</a:t>
            </a:r>
          </a:p>
          <a:p>
            <a:r>
              <a:rPr lang="en-US" sz="3200" dirty="0"/>
              <a:t>Publication fees</a:t>
            </a:r>
          </a:p>
          <a:p>
            <a:r>
              <a:rPr lang="en-US" sz="3200" dirty="0"/>
              <a:t>GRA support</a:t>
            </a:r>
          </a:p>
        </p:txBody>
      </p:sp>
      <p:sp>
        <p:nvSpPr>
          <p:cNvPr id="5" name="TextBox 4">
            <a:extLst>
              <a:ext uri="{FF2B5EF4-FFF2-40B4-BE49-F238E27FC236}">
                <a16:creationId xmlns:a16="http://schemas.microsoft.com/office/drawing/2014/main" id="{E992B7DE-8B54-3599-CE3A-6B224F17B6AF}"/>
              </a:ext>
            </a:extLst>
          </p:cNvPr>
          <p:cNvSpPr txBox="1"/>
          <p:nvPr/>
        </p:nvSpPr>
        <p:spPr>
          <a:xfrm>
            <a:off x="6615301" y="5810596"/>
            <a:ext cx="5057398" cy="814647"/>
          </a:xfrm>
          <a:prstGeom prst="rect">
            <a:avLst/>
          </a:prstGeom>
        </p:spPr>
        <p:txBody>
          <a:bodyPr vert="horz" lIns="91440" tIns="45720" rIns="91440" bIns="45720" rtlCol="0">
            <a:normAutofit/>
          </a:bodyPr>
          <a:lstStyle/>
          <a:p>
            <a:pPr>
              <a:lnSpc>
                <a:spcPct val="90000"/>
              </a:lnSpc>
              <a:spcAft>
                <a:spcPts val="600"/>
              </a:spcAft>
            </a:pPr>
            <a:r>
              <a:rPr lang="en-US" sz="2000" dirty="0">
                <a:hlinkClick r:id="rId2"/>
              </a:rPr>
              <a:t>https://research.kennesaw.edu/researchdev/find-funding/internal-funding.php</a:t>
            </a:r>
            <a:r>
              <a:rPr lang="en-US" sz="2000" dirty="0"/>
              <a:t> </a:t>
            </a:r>
          </a:p>
        </p:txBody>
      </p:sp>
    </p:spTree>
    <p:extLst>
      <p:ext uri="{BB962C8B-B14F-4D97-AF65-F5344CB8AC3E}">
        <p14:creationId xmlns:p14="http://schemas.microsoft.com/office/powerpoint/2010/main" val="1861023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ACE3EC-8C2A-14EB-0CE2-CBB11FEBC6E1}"/>
              </a:ext>
            </a:extLst>
          </p:cNvPr>
          <p:cNvSpPr>
            <a:spLocks noGrp="1"/>
          </p:cNvSpPr>
          <p:nvPr>
            <p:ph type="title"/>
          </p:nvPr>
        </p:nvSpPr>
        <p:spPr>
          <a:xfrm>
            <a:off x="686834" y="1153572"/>
            <a:ext cx="3200400" cy="4461163"/>
          </a:xfrm>
        </p:spPr>
        <p:txBody>
          <a:bodyPr>
            <a:normAutofit/>
          </a:bodyPr>
          <a:lstStyle/>
          <a:p>
            <a:r>
              <a:rPr lang="en-US">
                <a:solidFill>
                  <a:srgbClr val="FFFFFF"/>
                </a:solidFill>
              </a:rPr>
              <a:t>Overview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793BB1-1BF7-6984-52EB-1ABE9235B710}"/>
              </a:ext>
            </a:extLst>
          </p:cNvPr>
          <p:cNvSpPr>
            <a:spLocks noGrp="1"/>
          </p:cNvSpPr>
          <p:nvPr>
            <p:ph idx="1"/>
          </p:nvPr>
        </p:nvSpPr>
        <p:spPr>
          <a:xfrm>
            <a:off x="4447308" y="591344"/>
            <a:ext cx="6906491" cy="5585619"/>
          </a:xfrm>
        </p:spPr>
        <p:txBody>
          <a:bodyPr anchor="ctr">
            <a:normAutofit/>
          </a:bodyPr>
          <a:lstStyle/>
          <a:p>
            <a:r>
              <a:rPr lang="en-US" dirty="0"/>
              <a:t>Importance of collaboration</a:t>
            </a:r>
          </a:p>
          <a:p>
            <a:r>
              <a:rPr lang="en-US" dirty="0"/>
              <a:t>Tools for finding and facilitating research collaborations</a:t>
            </a:r>
          </a:p>
          <a:p>
            <a:r>
              <a:rPr lang="en-US" dirty="0"/>
              <a:t>Collaboration          Mentorship </a:t>
            </a:r>
          </a:p>
          <a:p>
            <a:r>
              <a:rPr lang="en-US" b="1" dirty="0"/>
              <a:t>Writing Groups (Feb. 17)</a:t>
            </a:r>
          </a:p>
        </p:txBody>
      </p:sp>
      <p:cxnSp>
        <p:nvCxnSpPr>
          <p:cNvPr id="5" name="Straight Arrow Connector 4">
            <a:extLst>
              <a:ext uri="{FF2B5EF4-FFF2-40B4-BE49-F238E27FC236}">
                <a16:creationId xmlns:a16="http://schemas.microsoft.com/office/drawing/2014/main" id="{90EBB751-DD0A-5750-9977-1AFC87205EA3}"/>
              </a:ext>
            </a:extLst>
          </p:cNvPr>
          <p:cNvCxnSpPr/>
          <p:nvPr/>
        </p:nvCxnSpPr>
        <p:spPr>
          <a:xfrm>
            <a:off x="6797337" y="3814650"/>
            <a:ext cx="602673"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143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041" y="982364"/>
            <a:ext cx="2659472" cy="2659472"/>
          </a:xfrm>
          <a:prstGeom prst="rect">
            <a:avLst/>
          </a:prstGeom>
        </p:spPr>
      </p:pic>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0143" y="983211"/>
            <a:ext cx="2646677" cy="2646677"/>
          </a:xfrm>
          <a:prstGeom prst="rect">
            <a:avLst/>
          </a:prstGeom>
        </p:spPr>
      </p:pic>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56859" y="982364"/>
            <a:ext cx="2648371" cy="2648371"/>
          </a:xfrm>
          <a:prstGeom prst="rect">
            <a:avLst/>
          </a:prstGeom>
        </p:spPr>
      </p:pic>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25269" y="1004677"/>
            <a:ext cx="2648372" cy="2648372"/>
          </a:xfrm>
          <a:prstGeom prst="rect">
            <a:avLst/>
          </a:prstGeom>
        </p:spPr>
      </p:pic>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a:normAutofit/>
          </a:bodyPr>
          <a:lstStyle/>
          <a:p>
            <a:r>
              <a:rPr lang="en-US" sz="5400" dirty="0">
                <a:solidFill>
                  <a:srgbClr val="FFFFFF"/>
                </a:solidFill>
                <a:latin typeface="Franklin Gothic Book" panose="020B0503020102020204" pitchFamily="34" charset="0"/>
                <a:cs typeface="Segoe UI" panose="020B0502040204020203" pitchFamily="34" charset="0"/>
              </a:rPr>
              <a:t>We are here to help!</a:t>
            </a:r>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1339362" y="5815698"/>
            <a:ext cx="9144000" cy="420001"/>
          </a:xfrm>
        </p:spPr>
        <p:txBody>
          <a:bodyPr>
            <a:normAutofit/>
          </a:bodyPr>
          <a:lstStyle/>
          <a:p>
            <a:r>
              <a:rPr lang="en-US" sz="2000" dirty="0">
                <a:solidFill>
                  <a:srgbClr val="E7E6E6"/>
                </a:solidFill>
                <a:latin typeface="Segoe UI" panose="020B0502040204020203" pitchFamily="34" charset="0"/>
                <a:cs typeface="Segoe UI" panose="020B0502040204020203" pitchFamily="34" charset="0"/>
              </a:rPr>
              <a:t>Please ask</a:t>
            </a:r>
          </a:p>
        </p:txBody>
      </p:sp>
    </p:spTree>
    <p:extLst>
      <p:ext uri="{BB962C8B-B14F-4D97-AF65-F5344CB8AC3E}">
        <p14:creationId xmlns:p14="http://schemas.microsoft.com/office/powerpoint/2010/main" val="237296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654295" y="4522156"/>
            <a:ext cx="5609222" cy="1363215"/>
          </a:xfrm>
        </p:spPr>
        <p:txBody>
          <a:bodyPr anchor="t">
            <a:normAutofit/>
          </a:bodyPr>
          <a:lstStyle/>
          <a:p>
            <a:pPr algn="l"/>
            <a:r>
              <a:rPr lang="en-US" sz="4400" dirty="0">
                <a:latin typeface="Franklin Gothic Book" panose="020B0503020102020204" pitchFamily="34" charset="0"/>
                <a:cs typeface="Segoe UI" panose="020B0502040204020203" pitchFamily="34" charset="0"/>
              </a:rPr>
              <a:t>Finding Research Collaborators</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4654296" y="3945418"/>
            <a:ext cx="5609219" cy="576738"/>
          </a:xfrm>
        </p:spPr>
        <p:txBody>
          <a:bodyPr anchor="b">
            <a:normAutofit/>
          </a:bodyPr>
          <a:lstStyle/>
          <a:p>
            <a:pPr algn="l"/>
            <a:r>
              <a:rPr lang="en-US" sz="2000" dirty="0">
                <a:latin typeface="Franklin Gothic Book" panose="020B0503020102020204" pitchFamily="34" charset="0"/>
              </a:rPr>
              <a:t>Lunch &amp; Learn Faculty Development Series</a:t>
            </a: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5250" y="164573"/>
            <a:ext cx="1636279" cy="1636279"/>
          </a:xfrm>
          <a:prstGeom prst="rect">
            <a:avLst/>
          </a:prstGeom>
        </p:spPr>
      </p:pic>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80302" y="1293093"/>
            <a:ext cx="1827742" cy="1827742"/>
          </a:xfrm>
          <a:prstGeom prst="rect">
            <a:avLst/>
          </a:prstGeom>
        </p:spPr>
      </p:pic>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924" y="3621724"/>
            <a:ext cx="2594886" cy="2594886"/>
          </a:xfrm>
          <a:prstGeom prst="rect">
            <a:avLst/>
          </a:prstGeom>
        </p:spPr>
      </p:pic>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Shape&#10;&#10;Description automatically generated with low confidence">
            <a:extLst>
              <a:ext uri="{FF2B5EF4-FFF2-40B4-BE49-F238E27FC236}">
                <a16:creationId xmlns:a16="http://schemas.microsoft.com/office/drawing/2014/main" id="{D4DEDBAA-8706-0027-55FD-C68E1BA6A4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61670" y="534552"/>
            <a:ext cx="2520354" cy="1915274"/>
          </a:xfrm>
          <a:prstGeom prst="rect">
            <a:avLst/>
          </a:prstGeom>
        </p:spPr>
      </p:pic>
    </p:spTree>
    <p:extLst>
      <p:ext uri="{BB962C8B-B14F-4D97-AF65-F5344CB8AC3E}">
        <p14:creationId xmlns:p14="http://schemas.microsoft.com/office/powerpoint/2010/main" val="341950665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CE3EC-8C2A-14EB-0CE2-CBB11FEBC6E1}"/>
              </a:ext>
            </a:extLst>
          </p:cNvPr>
          <p:cNvSpPr>
            <a:spLocks noGrp="1"/>
          </p:cNvSpPr>
          <p:nvPr>
            <p:ph type="title"/>
          </p:nvPr>
        </p:nvSpPr>
        <p:spPr>
          <a:xfrm>
            <a:off x="686834" y="1153572"/>
            <a:ext cx="3200400" cy="4461163"/>
          </a:xfrm>
        </p:spPr>
        <p:txBody>
          <a:bodyPr>
            <a:normAutofit/>
          </a:bodyPr>
          <a:lstStyle/>
          <a:p>
            <a:r>
              <a:rPr lang="en-US">
                <a:solidFill>
                  <a:srgbClr val="FFFFFF"/>
                </a:solidFill>
              </a:rPr>
              <a:t>Overview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E793BB1-1BF7-6984-52EB-1ABE9235B710}"/>
              </a:ext>
            </a:extLst>
          </p:cNvPr>
          <p:cNvSpPr>
            <a:spLocks noGrp="1"/>
          </p:cNvSpPr>
          <p:nvPr>
            <p:ph idx="1"/>
          </p:nvPr>
        </p:nvSpPr>
        <p:spPr>
          <a:xfrm>
            <a:off x="4447308" y="591344"/>
            <a:ext cx="6906491" cy="5585619"/>
          </a:xfrm>
        </p:spPr>
        <p:txBody>
          <a:bodyPr anchor="ctr">
            <a:normAutofit/>
          </a:bodyPr>
          <a:lstStyle/>
          <a:p>
            <a:r>
              <a:rPr lang="en-US" dirty="0"/>
              <a:t>Importance of collaboration</a:t>
            </a:r>
          </a:p>
          <a:p>
            <a:r>
              <a:rPr lang="en-US" dirty="0"/>
              <a:t>Tools for finding and facilitating research collaborations</a:t>
            </a:r>
          </a:p>
          <a:p>
            <a:r>
              <a:rPr lang="en-US" dirty="0"/>
              <a:t>Collaboration          Mentorship </a:t>
            </a:r>
          </a:p>
          <a:p>
            <a:r>
              <a:rPr lang="en-US" dirty="0"/>
              <a:t>Writing Groups (Feb. 17)</a:t>
            </a:r>
          </a:p>
        </p:txBody>
      </p:sp>
      <p:cxnSp>
        <p:nvCxnSpPr>
          <p:cNvPr id="5" name="Straight Arrow Connector 4">
            <a:extLst>
              <a:ext uri="{FF2B5EF4-FFF2-40B4-BE49-F238E27FC236}">
                <a16:creationId xmlns:a16="http://schemas.microsoft.com/office/drawing/2014/main" id="{90EBB751-DD0A-5750-9977-1AFC87205EA3}"/>
              </a:ext>
            </a:extLst>
          </p:cNvPr>
          <p:cNvCxnSpPr/>
          <p:nvPr/>
        </p:nvCxnSpPr>
        <p:spPr>
          <a:xfrm>
            <a:off x="6797337" y="3814650"/>
            <a:ext cx="602673"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53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D3241E-4DD7-09B2-D09C-161A829B5731}"/>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You Are Not Alone</a:t>
            </a:r>
          </a:p>
        </p:txBody>
      </p:sp>
      <p:sp>
        <p:nvSpPr>
          <p:cNvPr id="4" name="Text Placeholder 3">
            <a:extLst>
              <a:ext uri="{FF2B5EF4-FFF2-40B4-BE49-F238E27FC236}">
                <a16:creationId xmlns:a16="http://schemas.microsoft.com/office/drawing/2014/main" id="{8A72D877-BEB6-0FBC-7851-43635D474721}"/>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kern="1200">
                <a:solidFill>
                  <a:schemeClr val="tx1"/>
                </a:solidFill>
                <a:latin typeface="+mn-lt"/>
                <a:ea typeface="+mn-ea"/>
                <a:cs typeface="+mn-cs"/>
              </a:rPr>
              <a:t>(and if you are, you should change that!)</a:t>
            </a:r>
          </a:p>
        </p:txBody>
      </p:sp>
    </p:spTree>
    <p:extLst>
      <p:ext uri="{BB962C8B-B14F-4D97-AF65-F5344CB8AC3E}">
        <p14:creationId xmlns:p14="http://schemas.microsoft.com/office/powerpoint/2010/main" val="416385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C5378-291C-A099-976A-045A8F6ACE0D}"/>
              </a:ext>
            </a:extLst>
          </p:cNvPr>
          <p:cNvSpPr>
            <a:spLocks noGrp="1"/>
          </p:cNvSpPr>
          <p:nvPr>
            <p:ph type="title"/>
          </p:nvPr>
        </p:nvSpPr>
        <p:spPr>
          <a:xfrm>
            <a:off x="1492370" y="365125"/>
            <a:ext cx="9861430" cy="1325563"/>
          </a:xfrm>
        </p:spPr>
        <p:txBody>
          <a:bodyPr/>
          <a:lstStyle/>
          <a:p>
            <a:r>
              <a:rPr lang="en-US" dirty="0"/>
              <a:t>The NIH says you should work together</a:t>
            </a:r>
          </a:p>
        </p:txBody>
      </p:sp>
      <p:graphicFrame>
        <p:nvGraphicFramePr>
          <p:cNvPr id="7" name="Content Placeholder 2">
            <a:extLst>
              <a:ext uri="{FF2B5EF4-FFF2-40B4-BE49-F238E27FC236}">
                <a16:creationId xmlns:a16="http://schemas.microsoft.com/office/drawing/2014/main" id="{3633234D-5735-8797-DB8D-519679700414}"/>
              </a:ext>
            </a:extLst>
          </p:cNvPr>
          <p:cNvGraphicFramePr>
            <a:graphicFrameLocks noGrp="1"/>
          </p:cNvGraphicFramePr>
          <p:nvPr>
            <p:ph idx="1"/>
            <p:extLst>
              <p:ext uri="{D42A27DB-BD31-4B8C-83A1-F6EECF244321}">
                <p14:modId xmlns:p14="http://schemas.microsoft.com/office/powerpoint/2010/main" val="42150669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D6C0961-D52F-192D-ABEB-D031C8F867CF}"/>
              </a:ext>
            </a:extLst>
          </p:cNvPr>
          <p:cNvSpPr txBox="1"/>
          <p:nvPr/>
        </p:nvSpPr>
        <p:spPr>
          <a:xfrm>
            <a:off x="931653" y="6383873"/>
            <a:ext cx="8857171" cy="369332"/>
          </a:xfrm>
          <a:prstGeom prst="rect">
            <a:avLst/>
          </a:prstGeom>
          <a:noFill/>
        </p:spPr>
        <p:txBody>
          <a:bodyPr wrap="square">
            <a:spAutoFit/>
          </a:bodyPr>
          <a:lstStyle/>
          <a:p>
            <a:r>
              <a:rPr lang="en-US" dirty="0"/>
              <a:t>https://ori.hhs.gov/education/products/niu_collabresearch/collabresearch/need/need.html</a:t>
            </a:r>
          </a:p>
        </p:txBody>
      </p:sp>
      <p:pic>
        <p:nvPicPr>
          <p:cNvPr id="6" name="Picture 5">
            <a:extLst>
              <a:ext uri="{FF2B5EF4-FFF2-40B4-BE49-F238E27FC236}">
                <a16:creationId xmlns:a16="http://schemas.microsoft.com/office/drawing/2014/main" id="{F08C77A6-BAB9-3F3D-0690-4FAF54319A0D}"/>
              </a:ext>
            </a:extLst>
          </p:cNvPr>
          <p:cNvPicPr>
            <a:picLocks noChangeAspect="1"/>
          </p:cNvPicPr>
          <p:nvPr/>
        </p:nvPicPr>
        <p:blipFill>
          <a:blip r:embed="rId7"/>
          <a:stretch>
            <a:fillRect/>
          </a:stretch>
        </p:blipFill>
        <p:spPr>
          <a:xfrm>
            <a:off x="128677" y="365125"/>
            <a:ext cx="1286055" cy="1286055"/>
          </a:xfrm>
          <a:prstGeom prst="rect">
            <a:avLst/>
          </a:prstGeom>
        </p:spPr>
      </p:pic>
    </p:spTree>
    <p:extLst>
      <p:ext uri="{BB962C8B-B14F-4D97-AF65-F5344CB8AC3E}">
        <p14:creationId xmlns:p14="http://schemas.microsoft.com/office/powerpoint/2010/main" val="355583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D75E-F3AD-DF58-B14B-297EB951F218}"/>
              </a:ext>
            </a:extLst>
          </p:cNvPr>
          <p:cNvSpPr>
            <a:spLocks noGrp="1"/>
          </p:cNvSpPr>
          <p:nvPr>
            <p:ph type="title"/>
          </p:nvPr>
        </p:nvSpPr>
        <p:spPr>
          <a:xfrm>
            <a:off x="838200" y="365125"/>
            <a:ext cx="8601891" cy="1325563"/>
          </a:xfrm>
        </p:spPr>
        <p:txBody>
          <a:bodyPr>
            <a:normAutofit fontScale="90000"/>
          </a:bodyPr>
          <a:lstStyle/>
          <a:p>
            <a:r>
              <a:rPr lang="en-US" sz="6000" b="1" i="0" dirty="0">
                <a:solidFill>
                  <a:schemeClr val="accent1">
                    <a:lumMod val="75000"/>
                  </a:schemeClr>
                </a:solidFill>
                <a:effectLst/>
                <a:latin typeface="Daytona W01 Light"/>
              </a:rPr>
              <a:t>5</a:t>
            </a:r>
            <a:r>
              <a:rPr lang="en-US" b="0" i="0" dirty="0">
                <a:solidFill>
                  <a:schemeClr val="accent1">
                    <a:lumMod val="75000"/>
                  </a:schemeClr>
                </a:solidFill>
                <a:effectLst/>
                <a:latin typeface="Daytona W01 Light"/>
              </a:rPr>
              <a:t> ways that collaboration can further your research and your career</a:t>
            </a:r>
            <a:endParaRPr lang="en-US" dirty="0"/>
          </a:p>
        </p:txBody>
      </p:sp>
      <p:sp>
        <p:nvSpPr>
          <p:cNvPr id="3" name="Content Placeholder 2">
            <a:extLst>
              <a:ext uri="{FF2B5EF4-FFF2-40B4-BE49-F238E27FC236}">
                <a16:creationId xmlns:a16="http://schemas.microsoft.com/office/drawing/2014/main" id="{87A84A61-D040-B35B-754C-AF07C1C9422C}"/>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t>Maximize outputs</a:t>
            </a:r>
          </a:p>
          <a:p>
            <a:pPr marL="457200" lvl="1" indent="0">
              <a:buNone/>
            </a:pPr>
            <a:r>
              <a:rPr lang="en-US" sz="2000" dirty="0">
                <a:solidFill>
                  <a:schemeClr val="accent1">
                    <a:lumMod val="75000"/>
                  </a:schemeClr>
                </a:solidFill>
              </a:rPr>
              <a:t>Answer bigger and more complex questions</a:t>
            </a:r>
          </a:p>
          <a:p>
            <a:pPr marL="514350" indent="-514350">
              <a:buFont typeface="+mj-lt"/>
              <a:buAutoNum type="arabicPeriod"/>
            </a:pPr>
            <a:r>
              <a:rPr lang="en-US" dirty="0"/>
              <a:t>Maximize impact</a:t>
            </a:r>
          </a:p>
          <a:p>
            <a:pPr marL="457200" lvl="1" indent="0">
              <a:buNone/>
            </a:pPr>
            <a:r>
              <a:rPr lang="en-US" sz="2000" dirty="0">
                <a:solidFill>
                  <a:schemeClr val="accent1">
                    <a:lumMod val="75000"/>
                  </a:schemeClr>
                </a:solidFill>
              </a:rPr>
              <a:t>Analysis of 28 million papers from the humanities and the natural, medical, and social sciences published between 1900 and 2011: papers with more authors received more citations, particularly if the authors were from different institutions</a:t>
            </a:r>
          </a:p>
          <a:p>
            <a:pPr marL="514350" indent="-514350">
              <a:buFont typeface="+mj-lt"/>
              <a:buAutoNum type="arabicPeriod"/>
            </a:pPr>
            <a:r>
              <a:rPr lang="en-US" dirty="0"/>
              <a:t>Attract funding</a:t>
            </a:r>
          </a:p>
          <a:p>
            <a:pPr marL="457200" lvl="1" indent="0">
              <a:buNone/>
            </a:pPr>
            <a:r>
              <a:rPr lang="en-US" sz="2000" dirty="0">
                <a:solidFill>
                  <a:schemeClr val="accent1">
                    <a:lumMod val="75000"/>
                  </a:schemeClr>
                </a:solidFill>
              </a:rPr>
              <a:t>Some funding agencies prioritize collaborative projects, including international collaborations and industry-academia collaborations</a:t>
            </a:r>
          </a:p>
          <a:p>
            <a:pPr marL="514350" indent="-514350">
              <a:buFont typeface="+mj-lt"/>
              <a:buAutoNum type="arabicPeriod"/>
            </a:pPr>
            <a:r>
              <a:rPr lang="en-US" dirty="0"/>
              <a:t>Expand your network</a:t>
            </a:r>
          </a:p>
          <a:p>
            <a:pPr marL="457200" lvl="1" indent="0">
              <a:buNone/>
            </a:pPr>
            <a:r>
              <a:rPr lang="en-US" sz="2100" dirty="0">
                <a:solidFill>
                  <a:schemeClr val="accent1">
                    <a:lumMod val="75000"/>
                  </a:schemeClr>
                </a:solidFill>
              </a:rPr>
              <a:t>Meet future mentors (or employers?)</a:t>
            </a:r>
          </a:p>
          <a:p>
            <a:pPr marL="514350" indent="-514350">
              <a:buFont typeface="+mj-lt"/>
              <a:buAutoNum type="arabicPeriod"/>
            </a:pPr>
            <a:r>
              <a:rPr lang="en-US" dirty="0"/>
              <a:t>Embrace the new</a:t>
            </a:r>
          </a:p>
          <a:p>
            <a:pPr marL="457200" lvl="1" indent="0">
              <a:buNone/>
            </a:pPr>
            <a:r>
              <a:rPr lang="en-US" sz="2100" dirty="0">
                <a:solidFill>
                  <a:schemeClr val="accent1">
                    <a:lumMod val="75000"/>
                  </a:schemeClr>
                </a:solidFill>
              </a:rPr>
              <a:t>Learn new skills, perspectives, dissemination</a:t>
            </a:r>
          </a:p>
        </p:txBody>
      </p:sp>
      <p:pic>
        <p:nvPicPr>
          <p:cNvPr id="4" name="Picture 3">
            <a:extLst>
              <a:ext uri="{FF2B5EF4-FFF2-40B4-BE49-F238E27FC236}">
                <a16:creationId xmlns:a16="http://schemas.microsoft.com/office/drawing/2014/main" id="{56928C63-6A8A-E3E5-05AB-64B6ABDF0DEA}"/>
              </a:ext>
            </a:extLst>
          </p:cNvPr>
          <p:cNvPicPr>
            <a:picLocks noChangeAspect="1"/>
          </p:cNvPicPr>
          <p:nvPr/>
        </p:nvPicPr>
        <p:blipFill>
          <a:blip r:embed="rId2"/>
          <a:stretch>
            <a:fillRect/>
          </a:stretch>
        </p:blipFill>
        <p:spPr>
          <a:xfrm>
            <a:off x="8125101" y="1288771"/>
            <a:ext cx="2117754" cy="205725"/>
          </a:xfrm>
          <a:prstGeom prst="rect">
            <a:avLst/>
          </a:prstGeom>
        </p:spPr>
      </p:pic>
      <p:sp>
        <p:nvSpPr>
          <p:cNvPr id="8" name="TextBox 7">
            <a:extLst>
              <a:ext uri="{FF2B5EF4-FFF2-40B4-BE49-F238E27FC236}">
                <a16:creationId xmlns:a16="http://schemas.microsoft.com/office/drawing/2014/main" id="{61163226-3371-3982-A04E-701C6F4A2C12}"/>
              </a:ext>
            </a:extLst>
          </p:cNvPr>
          <p:cNvSpPr txBox="1"/>
          <p:nvPr/>
        </p:nvSpPr>
        <p:spPr>
          <a:xfrm>
            <a:off x="217714" y="6420730"/>
            <a:ext cx="11538857" cy="307777"/>
          </a:xfrm>
          <a:prstGeom prst="rect">
            <a:avLst/>
          </a:prstGeom>
          <a:noFill/>
        </p:spPr>
        <p:txBody>
          <a:bodyPr wrap="square">
            <a:spAutoFit/>
          </a:bodyPr>
          <a:lstStyle/>
          <a:p>
            <a:r>
              <a:rPr kumimoji="0" lang="en-US" sz="1400" b="0" i="0" u="none" strike="noStrike" kern="1200" cap="none" spc="0" normalizeH="0" baseline="0" noProof="0" dirty="0">
                <a:ln>
                  <a:noFill/>
                </a:ln>
                <a:solidFill>
                  <a:srgbClr val="486A7E"/>
                </a:solidFill>
                <a:effectLst/>
                <a:uLnTx/>
                <a:uFillTx/>
                <a:latin typeface="Daytona W01 Light"/>
                <a:ea typeface="+mj-ea"/>
                <a:cs typeface="+mj-cs"/>
              </a:rPr>
              <a:t>https://www.springernature.com/gp/researchers/the-source/blog/blogposts-life-in-research/benefits-of-research-collaboration/17360752</a:t>
            </a:r>
            <a:endParaRPr lang="en-US" sz="1600" dirty="0"/>
          </a:p>
        </p:txBody>
      </p:sp>
    </p:spTree>
    <p:extLst>
      <p:ext uri="{BB962C8B-B14F-4D97-AF65-F5344CB8AC3E}">
        <p14:creationId xmlns:p14="http://schemas.microsoft.com/office/powerpoint/2010/main" val="396174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710C1-5F83-8DF2-E3AB-DA0A0D9BE69A}"/>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5600" b="0" i="0" kern="1200" dirty="0">
                <a:solidFill>
                  <a:schemeClr val="tx1"/>
                </a:solidFill>
                <a:effectLst/>
                <a:latin typeface="+mj-lt"/>
                <a:ea typeface="+mj-ea"/>
                <a:cs typeface="+mj-cs"/>
              </a:rPr>
              <a:t>Give yourself permission to be a student, to not have all the answers, and to seek to improve</a:t>
            </a:r>
            <a:endParaRPr lang="en-US" sz="5600"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4791983C-1E15-2B24-6CD9-82EEE1DE75C3}"/>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sz="2000" kern="1200" dirty="0">
                <a:solidFill>
                  <a:schemeClr val="tx1"/>
                </a:solidFill>
                <a:latin typeface="+mn-lt"/>
                <a:ea typeface="+mn-ea"/>
                <a:cs typeface="+mn-cs"/>
                <a:hlinkClick r:id="rId2"/>
              </a:rPr>
              <a:t>https://www.psychologicalscience.org/observer/the-benefits-of-engaging-in-collaborative-research-relationships</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Sprunger</a:t>
            </a:r>
            <a:r>
              <a:rPr lang="en-US" sz="2000" kern="1200" dirty="0">
                <a:solidFill>
                  <a:schemeClr val="tx1"/>
                </a:solidFill>
                <a:latin typeface="+mn-lt"/>
                <a:ea typeface="+mn-ea"/>
                <a:cs typeface="+mn-cs"/>
              </a:rPr>
              <a:t> JG 11.30.2017</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55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ACE3EC-8C2A-14EB-0CE2-CBB11FEBC6E1}"/>
              </a:ext>
            </a:extLst>
          </p:cNvPr>
          <p:cNvSpPr>
            <a:spLocks noGrp="1"/>
          </p:cNvSpPr>
          <p:nvPr>
            <p:ph type="title"/>
          </p:nvPr>
        </p:nvSpPr>
        <p:spPr>
          <a:xfrm>
            <a:off x="686834" y="1153572"/>
            <a:ext cx="3200400" cy="4461163"/>
          </a:xfrm>
        </p:spPr>
        <p:txBody>
          <a:bodyPr>
            <a:normAutofit/>
          </a:bodyPr>
          <a:lstStyle/>
          <a:p>
            <a:r>
              <a:rPr lang="en-US">
                <a:solidFill>
                  <a:srgbClr val="FFFFFF"/>
                </a:solidFill>
              </a:rPr>
              <a:t>Overview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793BB1-1BF7-6984-52EB-1ABE9235B710}"/>
              </a:ext>
            </a:extLst>
          </p:cNvPr>
          <p:cNvSpPr>
            <a:spLocks noGrp="1"/>
          </p:cNvSpPr>
          <p:nvPr>
            <p:ph idx="1"/>
          </p:nvPr>
        </p:nvSpPr>
        <p:spPr>
          <a:xfrm>
            <a:off x="4447308" y="591344"/>
            <a:ext cx="6906491" cy="5585619"/>
          </a:xfrm>
        </p:spPr>
        <p:txBody>
          <a:bodyPr anchor="ctr">
            <a:normAutofit/>
          </a:bodyPr>
          <a:lstStyle/>
          <a:p>
            <a:r>
              <a:rPr lang="en-US" dirty="0"/>
              <a:t>Importance of collaboration</a:t>
            </a:r>
          </a:p>
          <a:p>
            <a:r>
              <a:rPr lang="en-US" b="1" dirty="0"/>
              <a:t>Tools for finding and facilitating research collaborations</a:t>
            </a:r>
          </a:p>
          <a:p>
            <a:r>
              <a:rPr lang="en-US" dirty="0"/>
              <a:t>Collaboration          Mentorship </a:t>
            </a:r>
          </a:p>
          <a:p>
            <a:r>
              <a:rPr lang="en-US" dirty="0"/>
              <a:t>Writing Groups (Feb. 17)</a:t>
            </a:r>
          </a:p>
        </p:txBody>
      </p:sp>
      <p:cxnSp>
        <p:nvCxnSpPr>
          <p:cNvPr id="5" name="Straight Arrow Connector 4">
            <a:extLst>
              <a:ext uri="{FF2B5EF4-FFF2-40B4-BE49-F238E27FC236}">
                <a16:creationId xmlns:a16="http://schemas.microsoft.com/office/drawing/2014/main" id="{90EBB751-DD0A-5750-9977-1AFC87205EA3}"/>
              </a:ext>
            </a:extLst>
          </p:cNvPr>
          <p:cNvCxnSpPr/>
          <p:nvPr/>
        </p:nvCxnSpPr>
        <p:spPr>
          <a:xfrm>
            <a:off x="6797337" y="3814650"/>
            <a:ext cx="602673"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224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win32_fixed.potx" id="{FFA6945E-0D2E-49A3-B8AE-0157B47B7617}" vid="{3D53E5D5-FE42-40E3-89B4-70F55FAC32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Research presentation</Template>
  <TotalTime>3584</TotalTime>
  <Words>780</Words>
  <Application>Microsoft Office PowerPoint</Application>
  <PresentationFormat>Widescreen</PresentationFormat>
  <Paragraphs>91</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Daytona W01 Light</vt:lpstr>
      <vt:lpstr>Franklin Gothic Book</vt:lpstr>
      <vt:lpstr>Segoe UI</vt:lpstr>
      <vt:lpstr>Office Theme</vt:lpstr>
      <vt:lpstr>Finding Research Collaborators</vt:lpstr>
      <vt:lpstr>PowerPoint Presentation</vt:lpstr>
      <vt:lpstr>Finding Research Collaborators</vt:lpstr>
      <vt:lpstr>Overview</vt:lpstr>
      <vt:lpstr>You Are Not Alone</vt:lpstr>
      <vt:lpstr>The NIH says you should work together</vt:lpstr>
      <vt:lpstr>5 ways that collaboration can further your research and your career</vt:lpstr>
      <vt:lpstr>Give yourself permission to be a student, to not have all the answers, and to seek to improve</vt:lpstr>
      <vt:lpstr>Overview</vt:lpstr>
      <vt:lpstr>Search for Collaborators on Pivot</vt:lpstr>
      <vt:lpstr>PowerPoint Presentation</vt:lpstr>
      <vt:lpstr>PowerPoint Presentation</vt:lpstr>
      <vt:lpstr>PowerPoint Presentation</vt:lpstr>
      <vt:lpstr>PowerPoint Presentation</vt:lpstr>
      <vt:lpstr>PowerPoint Presentation</vt:lpstr>
      <vt:lpstr>PowerPoint Presentation</vt:lpstr>
      <vt:lpstr>Google Scholar</vt:lpstr>
      <vt:lpstr>PowerPoint Presentation</vt:lpstr>
      <vt:lpstr>Overview</vt:lpstr>
      <vt:lpstr>Alternative Model for Mentorship</vt:lpstr>
      <vt:lpstr>One size does not fit all</vt:lpstr>
      <vt:lpstr>Internal Funding</vt:lpstr>
      <vt:lpstr>Overview</vt:lpstr>
      <vt:lpstr>We are here to help!</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Research at Kennesaw State</dc:title>
  <dc:creator>Mark Geil</dc:creator>
  <cp:lastModifiedBy>Mark Geil</cp:lastModifiedBy>
  <cp:revision>15</cp:revision>
  <dcterms:created xsi:type="dcterms:W3CDTF">2022-10-31T13:38:53Z</dcterms:created>
  <dcterms:modified xsi:type="dcterms:W3CDTF">2023-01-20T18:25:33Z</dcterms:modified>
</cp:coreProperties>
</file>